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handoutMasterIdLst>
    <p:handoutMasterId r:id="rId24"/>
  </p:handoutMasterIdLst>
  <p:sldIdLst>
    <p:sldId id="557" r:id="rId2"/>
    <p:sldId id="567" r:id="rId3"/>
    <p:sldId id="634" r:id="rId4"/>
    <p:sldId id="568" r:id="rId5"/>
    <p:sldId id="635" r:id="rId6"/>
    <p:sldId id="629" r:id="rId7"/>
    <p:sldId id="558" r:id="rId8"/>
    <p:sldId id="570" r:id="rId9"/>
    <p:sldId id="631" r:id="rId10"/>
    <p:sldId id="630" r:id="rId11"/>
    <p:sldId id="572" r:id="rId12"/>
    <p:sldId id="616" r:id="rId13"/>
    <p:sldId id="620" r:id="rId14"/>
    <p:sldId id="611" r:id="rId15"/>
    <p:sldId id="632" r:id="rId16"/>
    <p:sldId id="636" r:id="rId17"/>
    <p:sldId id="637" r:id="rId18"/>
    <p:sldId id="624" r:id="rId19"/>
    <p:sldId id="617" r:id="rId20"/>
    <p:sldId id="619" r:id="rId21"/>
    <p:sldId id="633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бряков Михаил" initials="ДМ" lastIdx="2" clrIdx="0"/>
  <p:cmAuthor id="1" name="admin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B9B9"/>
    <a:srgbClr val="FF3300"/>
    <a:srgbClr val="FFCC66"/>
    <a:srgbClr val="005E9E"/>
    <a:srgbClr val="939598"/>
    <a:srgbClr val="FFFFFF"/>
    <a:srgbClr val="E1E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6" autoAdjust="0"/>
    <p:restoredTop sz="98469" autoAdjust="0"/>
  </p:normalViewPr>
  <p:slideViewPr>
    <p:cSldViewPr>
      <p:cViewPr>
        <p:scale>
          <a:sx n="80" d="100"/>
          <a:sy n="80" d="100"/>
        </p:scale>
        <p:origin x="-1278" y="330"/>
      </p:cViewPr>
      <p:guideLst>
        <p:guide orient="horz" pos="2478"/>
        <p:guide orient="horz" pos="527"/>
        <p:guide orient="horz" pos="4247"/>
        <p:guide pos="204"/>
        <p:guide pos="5329"/>
        <p:guide pos="4059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forost\Desktop\&#1042;&#1055;&#1056;&#1052;\&#1062;&#1060;&#1054;\&#1071;&#1088;&#1086;&#1089;&#1083;&#1072;&#1074;&#1089;&#1082;&#1072;&#1103;%20&#1086;&#1073;&#1083;&#1072;&#1089;&#1090;&#1100;%2002.10.2017%20&#1051;&#1080;&#1079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forost\Desktop\&#1042;&#1055;&#1056;&#1052;\&#1062;&#1060;&#1054;\&#1071;&#1088;&#1086;&#1089;&#1083;&#1072;&#1074;&#1089;&#1082;&#1072;&#1103;%20&#1086;&#1073;&#1083;&#1072;&#1089;&#1090;&#1100;%2002.10.2017%20&#1051;&#1080;&#1079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dvinyanin\Google%20&#1044;&#1080;&#1089;&#1082;\&#1054;&#1041;&#1065;&#1040;&#1071;%20&#1055;&#1040;&#1055;&#1050;&#1040;%20(&#1069;&#1050;&#1057;&#1055;&#1045;&#1056;&#1058;&#1053;&#1067;&#1049;%20&#1062;&#1045;&#1053;&#1058;&#1056;)\&#1040;&#1085;&#1072;&#1083;&#1080;&#1090;&#1080;&#1095;&#1077;&#1089;&#1082;&#1080;&#1077;%20&#1084;&#1072;&#1090;&#1077;&#1088;&#1080;&#1072;&#1083;&#1099;\&#1053;&#1040;&#1064;&#1048;%20&#1088;&#1072;&#1079;&#1088;&#1072;&#1073;&#1086;&#1090;&#1082;&#1080;\&#1050;&#1091;&#1088;&#1089;,%20&#1085;&#1077;&#1092;&#1090;&#1100;,%20&#1048;&#1055;&#1062;%202000-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dvinyanin\Google%20&#1044;&#1080;&#1089;&#1082;\&#1054;&#1041;&#1065;&#1040;&#1071;%20&#1055;&#1040;&#1055;&#1050;&#1040;%20(&#1069;&#1050;&#1057;&#1055;&#1045;&#1056;&#1058;&#1053;&#1067;&#1049;%20&#1062;&#1045;&#1053;&#1058;&#1056;)\&#1040;&#1085;&#1072;&#1083;&#1080;&#1090;&#1080;&#1095;&#1077;&#1089;&#1082;&#1080;&#1077;%20&#1084;&#1072;&#1090;&#1077;&#1088;&#1080;&#1072;&#1083;&#1099;\&#1053;&#1040;&#1064;&#1048;%20&#1088;&#1072;&#1079;&#1088;&#1072;&#1073;&#1086;&#1090;&#1082;&#1080;\&#1050;&#1091;&#1088;&#1089;,%20&#1085;&#1077;&#1092;&#1090;&#1100;,%20&#1048;&#1055;&#1062;%202000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96516393442626"/>
          <c:y val="4.3519135802469133E-2"/>
          <c:w val="0.69823520036429876"/>
          <c:h val="0.8582845679012345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'Вводный слайд'!$C$4</c:f>
              <c:strCache>
                <c:ptCount val="1"/>
                <c:pt idx="0">
                  <c:v>Общее количество рабочих мест, тыс. ед. (левая шкала)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'Вводный слайд'!$D$2:$I$2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'Вводный слайд'!$D$4:$I$4</c:f>
              <c:numCache>
                <c:formatCode>#,##0</c:formatCode>
                <c:ptCount val="6"/>
                <c:pt idx="0">
                  <c:v>481.31099999999998</c:v>
                </c:pt>
                <c:pt idx="1">
                  <c:v>454.048</c:v>
                </c:pt>
                <c:pt idx="2">
                  <c:v>419.89499999999998</c:v>
                </c:pt>
                <c:pt idx="3">
                  <c:v>466.017</c:v>
                </c:pt>
                <c:pt idx="4">
                  <c:v>426.67399999999998</c:v>
                </c:pt>
                <c:pt idx="5">
                  <c:v>408.24400000000003</c:v>
                </c:pt>
              </c:numCache>
            </c:numRef>
          </c:val>
        </c:ser>
        <c:ser>
          <c:idx val="2"/>
          <c:order val="2"/>
          <c:tx>
            <c:strRef>
              <c:f>'Вводный слайд'!$C$5</c:f>
              <c:strCache>
                <c:ptCount val="1"/>
                <c:pt idx="0">
                  <c:v>Добавленная стоимость (предприятий на ОСН), млрд руб. (левая шкала)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'Вводный слайд'!$D$2:$I$2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'Вводный слайд'!$D$5:$I$5</c:f>
              <c:numCache>
                <c:formatCode>#,##0</c:formatCode>
                <c:ptCount val="6"/>
                <c:pt idx="0">
                  <c:v>160.21694183569596</c:v>
                </c:pt>
                <c:pt idx="1">
                  <c:v>140.69044875254397</c:v>
                </c:pt>
                <c:pt idx="2">
                  <c:v>141.43971172389399</c:v>
                </c:pt>
                <c:pt idx="3">
                  <c:v>214.56585968446495</c:v>
                </c:pt>
                <c:pt idx="4">
                  <c:v>200.90080990019899</c:v>
                </c:pt>
                <c:pt idx="5">
                  <c:v>224.36</c:v>
                </c:pt>
              </c:numCache>
            </c:numRef>
          </c:val>
        </c:ser>
        <c:ser>
          <c:idx val="3"/>
          <c:order val="3"/>
          <c:tx>
            <c:strRef>
              <c:f>'Вводный слайд'!$C$6</c:f>
              <c:strCache>
                <c:ptCount val="1"/>
                <c:pt idx="0">
                  <c:v>Доход за налоговый период (предприятий на УСН, ЕСХН), млрд руб. (левая шкала)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'Вводный слайд'!$D$2:$I$2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'Вводный слайд'!$D$6:$I$6</c:f>
              <c:numCache>
                <c:formatCode>#,##0</c:formatCode>
                <c:ptCount val="6"/>
                <c:pt idx="0">
                  <c:v>45.82733862100001</c:v>
                </c:pt>
                <c:pt idx="1">
                  <c:v>51.308265235999997</c:v>
                </c:pt>
                <c:pt idx="2">
                  <c:v>54.946019759999999</c:v>
                </c:pt>
                <c:pt idx="3">
                  <c:v>69.451239985000001</c:v>
                </c:pt>
                <c:pt idx="4">
                  <c:v>73.022571069999998</c:v>
                </c:pt>
                <c:pt idx="5">
                  <c:v>67.610118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0070400"/>
        <c:axId val="90080384"/>
      </c:barChart>
      <c:lineChart>
        <c:grouping val="standard"/>
        <c:varyColors val="0"/>
        <c:ser>
          <c:idx val="0"/>
          <c:order val="0"/>
          <c:tx>
            <c:strRef>
              <c:f>'Вводный слайд'!$C$3</c:f>
              <c:strCache>
                <c:ptCount val="1"/>
                <c:pt idx="0">
                  <c:v>Общее количество ВПРМ, тыс. ед. (правая шкала)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'Вводный слайд'!$D$2:$I$2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'Вводный слайд'!$D$3:$I$3</c:f>
              <c:numCache>
                <c:formatCode>#,##0</c:formatCode>
                <c:ptCount val="6"/>
                <c:pt idx="0">
                  <c:v>56.165999999999997</c:v>
                </c:pt>
                <c:pt idx="1">
                  <c:v>72.894000000000005</c:v>
                </c:pt>
                <c:pt idx="2">
                  <c:v>68.802000000000007</c:v>
                </c:pt>
                <c:pt idx="3">
                  <c:v>91.147000000000006</c:v>
                </c:pt>
                <c:pt idx="4">
                  <c:v>116.76900000000001</c:v>
                </c:pt>
                <c:pt idx="5">
                  <c:v>96.93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08288"/>
        <c:axId val="90081920"/>
      </c:lineChart>
      <c:catAx>
        <c:axId val="900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080384"/>
        <c:crosses val="autoZero"/>
        <c:auto val="1"/>
        <c:lblAlgn val="ctr"/>
        <c:lblOffset val="100"/>
        <c:noMultiLvlLbl val="0"/>
      </c:catAx>
      <c:valAx>
        <c:axId val="9008038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1"/>
        <c:majorTickMark val="none"/>
        <c:minorTickMark val="none"/>
        <c:tickLblPos val="nextTo"/>
        <c:crossAx val="90070400"/>
        <c:crosses val="autoZero"/>
        <c:crossBetween val="between"/>
      </c:valAx>
      <c:valAx>
        <c:axId val="9008192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crossAx val="90108288"/>
        <c:crosses val="max"/>
        <c:crossBetween val="between"/>
      </c:valAx>
      <c:catAx>
        <c:axId val="90108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081920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8.6748633879781423E-3"/>
          <c:y val="9.1045679012345698E-2"/>
          <c:w val="0.19481580145719488"/>
          <c:h val="0.837507407407407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ru-RU" sz="1700"/>
              <a:t>Топ-10 отраслей по числу рабочих мест</a:t>
            </a:r>
          </a:p>
          <a:p>
            <a:pPr>
              <a:defRPr sz="1700"/>
            </a:pPr>
            <a:r>
              <a:rPr lang="ru-RU" sz="1700"/>
              <a:t>в 2016 г., тыс. ед.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'Профиль региона'!$H$4</c:f>
              <c:strCache>
                <c:ptCount val="1"/>
                <c:pt idx="0">
                  <c:v>Число рабочих мест в 2016 г.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'Профиль региона'!$C$6:$C$15</c:f>
              <c:strCache>
                <c:ptCount val="10"/>
                <c:pt idx="0">
                  <c:v>Оптовая и розничная торговля и ремонт</c:v>
                </c:pt>
                <c:pt idx="1">
                  <c:v>Операции с недвижимым имуществом</c:v>
                </c:pt>
                <c:pt idx="2">
                  <c:v>Производство транспортных средств и оборудования</c:v>
                </c:pt>
                <c:pt idx="3">
                  <c:v>Строительство</c:v>
                </c:pt>
                <c:pt idx="4">
                  <c:v>Производство и распределение электроэнергии, газа и воды</c:v>
                </c:pt>
                <c:pt idx="5">
                  <c:v>Транспорт и связь</c:v>
                </c:pt>
                <c:pt idx="6">
                  <c:v>Сельское хозяйство, охота и лесное хозяйство</c:v>
                </c:pt>
                <c:pt idx="7">
                  <c:v>Производство пищевых продуктов</c:v>
                </c:pt>
                <c:pt idx="8">
                  <c:v>Предоставление прочих коммунальных, социальных услуг</c:v>
                </c:pt>
                <c:pt idx="9">
                  <c:v>Производство резиновых и пластмассовых изделий</c:v>
                </c:pt>
              </c:strCache>
            </c:strRef>
          </c:cat>
          <c:val>
            <c:numRef>
              <c:f>'Профиль региона'!$H$6:$H$15</c:f>
              <c:numCache>
                <c:formatCode>#,##0</c:formatCode>
                <c:ptCount val="10"/>
                <c:pt idx="0">
                  <c:v>66.084000000000003</c:v>
                </c:pt>
                <c:pt idx="1">
                  <c:v>60.491</c:v>
                </c:pt>
                <c:pt idx="2">
                  <c:v>32.558</c:v>
                </c:pt>
                <c:pt idx="3">
                  <c:v>31.850999999999999</c:v>
                </c:pt>
                <c:pt idx="4">
                  <c:v>26.225000000000001</c:v>
                </c:pt>
                <c:pt idx="5">
                  <c:v>22.588000000000001</c:v>
                </c:pt>
                <c:pt idx="6">
                  <c:v>19.55</c:v>
                </c:pt>
                <c:pt idx="7">
                  <c:v>15.997999999999999</c:v>
                </c:pt>
                <c:pt idx="8">
                  <c:v>15.933</c:v>
                </c:pt>
                <c:pt idx="9">
                  <c:v>14.84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4273920"/>
        <c:axId val="94275456"/>
      </c:barChart>
      <c:catAx>
        <c:axId val="94273920"/>
        <c:scaling>
          <c:orientation val="maxMin"/>
        </c:scaling>
        <c:delete val="0"/>
        <c:axPos val="l"/>
        <c:majorTickMark val="none"/>
        <c:minorTickMark val="none"/>
        <c:tickLblPos val="nextTo"/>
        <c:crossAx val="94275456"/>
        <c:crosses val="autoZero"/>
        <c:auto val="1"/>
        <c:lblAlgn val="ctr"/>
        <c:lblOffset val="100"/>
        <c:noMultiLvlLbl val="0"/>
      </c:catAx>
      <c:valAx>
        <c:axId val="94275456"/>
        <c:scaling>
          <c:orientation val="minMax"/>
        </c:scaling>
        <c:delete val="0"/>
        <c:axPos val="t"/>
        <c:majorGridlines>
          <c:spPr>
            <a:ln>
              <a:prstDash val="dash"/>
            </a:ln>
          </c:spPr>
        </c:majorGridlines>
        <c:numFmt formatCode="#,##0" sourceLinked="0"/>
        <c:majorTickMark val="none"/>
        <c:minorTickMark val="none"/>
        <c:tickLblPos val="high"/>
        <c:crossAx val="9427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140534307772863E-2"/>
          <c:w val="0.96960930602544004"/>
          <c:h val="0.96491604695416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Опросы!$C$43</c:f>
              <c:strCache>
                <c:ptCount val="1"/>
                <c:pt idx="0">
                  <c:v>Бизнес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5E9E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3.1282221303733501E-3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Опросы!$B$44:$B$56</c:f>
              <c:strCache>
                <c:ptCount val="13"/>
                <c:pt idx="0">
                  <c:v>Неопределенность экономической ситуации</c:v>
                </c:pt>
                <c:pt idx="1">
                  <c:v>Снижающийся спрос на внутреннем рынке</c:v>
                </c:pt>
                <c:pt idx="2">
                  <c:v>Высокий уровень налогообложения</c:v>
                </c:pt>
                <c:pt idx="3">
                  <c:v>Высокий процент коммерческого кредита</c:v>
                </c:pt>
                <c:pt idx="4">
                  <c:v>Отсутствие стартового капитала (долгосрочных кредитных ресурсов)</c:v>
                </c:pt>
                <c:pt idx="5">
                  <c:v>Курс рубля</c:v>
                </c:pt>
                <c:pt idx="6">
                  <c:v>Высокие финансовые затраты (издержки на тарифы, кредиты, аренду/землю)</c:v>
                </c:pt>
                <c:pt idx="7">
                  <c:v>Недостаток квалифицированных трудовых ресурсов</c:v>
                </c:pt>
                <c:pt idx="8">
                  <c:v>Частые проверки</c:v>
                </c:pt>
                <c:pt idx="9">
                  <c:v>Высокая конкуренция (в т.ч. со стороны импорта, теневого сектора, монополий)</c:v>
                </c:pt>
                <c:pt idx="10">
                  <c:v>Административные барьеры (качество законодательства, суды)</c:v>
                </c:pt>
                <c:pt idx="11">
                  <c:v>Коррупция</c:v>
                </c:pt>
                <c:pt idx="12">
                  <c:v>Сложность бюрократических процедур</c:v>
                </c:pt>
              </c:strCache>
            </c:strRef>
          </c:cat>
          <c:val>
            <c:numRef>
              <c:f>Опросы!$C$44:$C$56</c:f>
              <c:numCache>
                <c:formatCode>General</c:formatCode>
                <c:ptCount val="13"/>
                <c:pt idx="0">
                  <c:v>3.9</c:v>
                </c:pt>
                <c:pt idx="1">
                  <c:v>3.8</c:v>
                </c:pt>
                <c:pt idx="2">
                  <c:v>3.8</c:v>
                </c:pt>
                <c:pt idx="3">
                  <c:v>3.6</c:v>
                </c:pt>
                <c:pt idx="4">
                  <c:v>3.5</c:v>
                </c:pt>
                <c:pt idx="5">
                  <c:v>3.5</c:v>
                </c:pt>
                <c:pt idx="6">
                  <c:v>3.4</c:v>
                </c:pt>
                <c:pt idx="7">
                  <c:v>3.3</c:v>
                </c:pt>
                <c:pt idx="8">
                  <c:v>3.1</c:v>
                </c:pt>
                <c:pt idx="9" formatCode="0.0">
                  <c:v>2.8666666666666671</c:v>
                </c:pt>
                <c:pt idx="10" formatCode="0.0">
                  <c:v>3.35</c:v>
                </c:pt>
                <c:pt idx="11">
                  <c:v>2.5</c:v>
                </c:pt>
                <c:pt idx="12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94696960"/>
        <c:axId val="94698496"/>
      </c:barChart>
      <c:catAx>
        <c:axId val="94696960"/>
        <c:scaling>
          <c:orientation val="minMax"/>
        </c:scaling>
        <c:delete val="1"/>
        <c:axPos val="l"/>
        <c:majorGridlines/>
        <c:numFmt formatCode="General" sourceLinked="0"/>
        <c:majorTickMark val="none"/>
        <c:minorTickMark val="none"/>
        <c:tickLblPos val="nextTo"/>
        <c:crossAx val="94698496"/>
        <c:crosses val="autoZero"/>
        <c:auto val="1"/>
        <c:lblAlgn val="ctr"/>
        <c:lblOffset val="100"/>
        <c:noMultiLvlLbl val="0"/>
      </c:catAx>
      <c:valAx>
        <c:axId val="94698496"/>
        <c:scaling>
          <c:orientation val="minMax"/>
          <c:min val="2"/>
        </c:scaling>
        <c:delete val="1"/>
        <c:axPos val="b"/>
        <c:numFmt formatCode="General" sourceLinked="1"/>
        <c:majorTickMark val="none"/>
        <c:minorTickMark val="none"/>
        <c:tickLblPos val="nextTo"/>
        <c:crossAx val="9469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71062992126003"/>
          <c:y val="6.6694831817483907E-5"/>
          <c:w val="0.47878237095363102"/>
          <c:h val="0.97142471429888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Опросы!$C$58</c:f>
              <c:strCache>
                <c:ptCount val="1"/>
                <c:pt idx="0">
                  <c:v>Население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Опросы!$B$59:$B$71</c:f>
              <c:strCache>
                <c:ptCount val="13"/>
                <c:pt idx="0">
                  <c:v>Неопределенность экономической ситуации</c:v>
                </c:pt>
                <c:pt idx="1">
                  <c:v>Снижающийся спрос на внутреннем рынке</c:v>
                </c:pt>
                <c:pt idx="2">
                  <c:v>Высокий уровень налогообложения</c:v>
                </c:pt>
                <c:pt idx="3">
                  <c:v>Высокий процент коммерческого кредита</c:v>
                </c:pt>
                <c:pt idx="4">
                  <c:v>Отсутствие стартового капитала (долгосрочных кредитных ресурсов)</c:v>
                </c:pt>
                <c:pt idx="5">
                  <c:v>Курс рубля</c:v>
                </c:pt>
                <c:pt idx="6">
                  <c:v>Высокие финансовые затраты (издержки на тарифы, кредиты, аренду/землю)</c:v>
                </c:pt>
                <c:pt idx="7">
                  <c:v>Недостаток квалифицированных трудовых ресурсов</c:v>
                </c:pt>
                <c:pt idx="8">
                  <c:v>Частые проверки</c:v>
                </c:pt>
                <c:pt idx="9">
                  <c:v>Высокая конкуренция (в т.ч. со стороны импорта, теневого сектора, монополий)</c:v>
                </c:pt>
                <c:pt idx="10">
                  <c:v>Административные барьеры (качество законодательства, суды)</c:v>
                </c:pt>
                <c:pt idx="11">
                  <c:v>Коррупция</c:v>
                </c:pt>
                <c:pt idx="12">
                  <c:v>Сложность бюрократических процедур</c:v>
                </c:pt>
              </c:strCache>
            </c:strRef>
          </c:cat>
          <c:val>
            <c:numRef>
              <c:f>Опросы!$C$59:$C$71</c:f>
              <c:numCache>
                <c:formatCode>0.0</c:formatCode>
                <c:ptCount val="13"/>
                <c:pt idx="0" formatCode="0%">
                  <c:v>0.05</c:v>
                </c:pt>
                <c:pt idx="1">
                  <c:v>0</c:v>
                </c:pt>
                <c:pt idx="2" formatCode="0%">
                  <c:v>0.17</c:v>
                </c:pt>
                <c:pt idx="3" formatCode="0%">
                  <c:v>0.05</c:v>
                </c:pt>
                <c:pt idx="4" formatCode="0%">
                  <c:v>7.0000000000000007E-2</c:v>
                </c:pt>
                <c:pt idx="5">
                  <c:v>0</c:v>
                </c:pt>
                <c:pt idx="6" formatCode="0%">
                  <c:v>0.09</c:v>
                </c:pt>
                <c:pt idx="7" formatCode="0%">
                  <c:v>0.01</c:v>
                </c:pt>
                <c:pt idx="8" formatCode="0%">
                  <c:v>0.03</c:v>
                </c:pt>
                <c:pt idx="9" formatCode="0%">
                  <c:v>0.12</c:v>
                </c:pt>
                <c:pt idx="10" formatCode="0%">
                  <c:v>0.14000000000000001</c:v>
                </c:pt>
                <c:pt idx="11" formatCode="0%">
                  <c:v>0.15</c:v>
                </c:pt>
                <c:pt idx="12" formatCode="0%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4987392"/>
        <c:axId val="94988928"/>
      </c:barChart>
      <c:catAx>
        <c:axId val="94987392"/>
        <c:scaling>
          <c:orientation val="minMax"/>
        </c:scaling>
        <c:delete val="0"/>
        <c:axPos val="r"/>
        <c:majorGridlines/>
        <c:numFmt formatCode="General" sourceLinked="0"/>
        <c:majorTickMark val="none"/>
        <c:minorTickMark val="none"/>
        <c:tickLblPos val="high"/>
        <c:txPr>
          <a:bodyPr/>
          <a:lstStyle/>
          <a:p>
            <a:pPr>
              <a:defRPr sz="1200" baseline="0"/>
            </a:pPr>
            <a:endParaRPr lang="ru-RU"/>
          </a:p>
        </c:txPr>
        <c:crossAx val="94988928"/>
        <c:crosses val="autoZero"/>
        <c:auto val="1"/>
        <c:lblAlgn val="r"/>
        <c:lblOffset val="100"/>
        <c:noMultiLvlLbl val="0"/>
      </c:catAx>
      <c:valAx>
        <c:axId val="94988928"/>
        <c:scaling>
          <c:orientation val="maxMin"/>
        </c:scaling>
        <c:delete val="1"/>
        <c:axPos val="b"/>
        <c:numFmt formatCode="0%" sourceLinked="1"/>
        <c:majorTickMark val="none"/>
        <c:minorTickMark val="none"/>
        <c:tickLblPos val="nextTo"/>
        <c:crossAx val="94987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24AB1-4952-48F8-8EC0-2729DDCA2B35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29A33-6810-4E7D-B6B8-992430D40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985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47045-FA01-4D04-8645-6BA320270C0E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BC19B-7EA8-41AB-9F78-A0A8ADF45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3739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63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2049463" cy="1536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3" y="2371032"/>
            <a:ext cx="5438775" cy="4467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2049463" cy="1536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3" y="2371032"/>
            <a:ext cx="5438775" cy="4467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2049463" cy="1536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3" y="2371032"/>
            <a:ext cx="5438775" cy="4467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2049463" cy="1536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3" y="2371032"/>
            <a:ext cx="5438775" cy="4467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2049463" cy="1536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3" y="2371032"/>
            <a:ext cx="5438775" cy="4467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2049463" cy="1536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3" y="2371032"/>
            <a:ext cx="5438775" cy="4467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2049463" cy="1536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3" y="2371032"/>
            <a:ext cx="5438775" cy="4467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2049463" cy="1536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3" y="2371032"/>
            <a:ext cx="5438775" cy="4467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2049463" cy="1536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3" y="2371032"/>
            <a:ext cx="5438775" cy="4467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2049463" cy="1536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503" y="2371032"/>
            <a:ext cx="5438775" cy="44672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6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F2D9-5E70-437F-A853-88C681E0E415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4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1D0F-D5CD-4AF7-8176-13694720599A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F4F-5B10-4CEF-90A6-2891C3A22FE7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7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3FC8-6DE2-4903-B71E-F7EA91819F92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9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BEE-7882-4E47-8918-EE8C1846EBD5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6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D6E7-BE49-46E0-BBB3-E7FBE20B1E75}" type="datetime1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7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05C7-38C1-4AF7-B7C9-1182A0913AD9}" type="datetime1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5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99A1-07E4-4EFB-AC5C-57B5ACCE8C3C}" type="datetime1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8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D9BF-8B55-4D9B-AEEF-B7E7BD098FF0}" type="datetime1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94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5F08-9248-4C6A-B9B2-0EF979DD824F}" type="datetime1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2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EE12-CCD6-4CC1-810C-4FDC33524719}" type="datetime1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3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1E5B-EDB2-472F-8B49-9B4C72A93166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Ярославская область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F7734-E47D-43D8-A9AF-88856146F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7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2204864"/>
            <a:ext cx="5796136" cy="24583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0" rtlCol="0" anchor="ctr">
            <a:normAutofit fontScale="92500" lnSpcReduction="20000"/>
          </a:bodyPr>
          <a:lstStyle>
            <a:defPPr>
              <a:defRPr lang="ru-RU"/>
            </a:defPPr>
            <a:lvl1pPr marL="540000">
              <a:spcBef>
                <a:spcPct val="0"/>
              </a:spcBef>
              <a:buNone/>
              <a:defRPr cap="all" spc="-1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7813">
              <a:lnSpc>
                <a:spcPct val="110000"/>
              </a:lnSpc>
            </a:pPr>
            <a:r>
              <a:rPr lang="ru-RU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СОЗДАНИЕ ВЫСОКОПРОИЗВОДИТЕЛЬНЫХ РАБОЧИХ МЕСТ – ВОЗМОЖНОСТЬ  ЭФФЕКТИВНОГО НАРАЩИВАНИЯ СОЦИАЛЬНО-ЭКОНОМИЧЕСКОГО ПОТЕНЦИАЛА ЯРОСЛАВСКОЙ ОБЛАСТИ</a:t>
            </a:r>
          </a:p>
        </p:txBody>
      </p:sp>
      <p:pic>
        <p:nvPicPr>
          <p:cNvPr id="4104" name="Picture 8" descr="Картинки по запросу владивосток порт контейнеры дальний вост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7" r="9133"/>
          <a:stretch/>
        </p:blipFill>
        <p:spPr bwMode="auto">
          <a:xfrm>
            <a:off x="5796138" y="1"/>
            <a:ext cx="3347864" cy="220486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машиностро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/>
        </p:blipFill>
        <p:spPr bwMode="auto">
          <a:xfrm>
            <a:off x="5796144" y="-1"/>
            <a:ext cx="3347858" cy="22048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ельское хозяйство животноводств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r="4942"/>
          <a:stretch/>
        </p:blipFill>
        <p:spPr bwMode="auto">
          <a:xfrm>
            <a:off x="5796140" y="4643743"/>
            <a:ext cx="3347862" cy="221425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металлообработк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2" t="3114" r="1886" b="-20"/>
          <a:stretch/>
        </p:blipFill>
        <p:spPr bwMode="auto">
          <a:xfrm>
            <a:off x="5796135" y="2204865"/>
            <a:ext cx="3347865" cy="245835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371520"/>
            <a:ext cx="1728192" cy="5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8099"/>
            <a:ext cx="901507" cy="868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363" y="4883580"/>
            <a:ext cx="509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pPr algn="r"/>
            <a:r>
              <a:rPr lang="ru-RU" sz="24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Уполномоченный по защите прав предпринимателей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Ярославской области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А.Ф. Бакиров</a:t>
            </a:r>
            <a:endParaRPr lang="ru-RU" sz="24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098" name="Picture 2" descr="C:\Users\lobanovaayu\Pictures\logo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3" y="283200"/>
            <a:ext cx="939545" cy="7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26298"/>
            <a:ext cx="7416823" cy="505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44500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57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0" rtlCol="0" anchor="ctr">
            <a:noAutofit/>
          </a:bodyPr>
          <a:lstStyle>
            <a:defPPr>
              <a:defRPr lang="ru-RU"/>
            </a:defPPr>
            <a:lvl1pPr marL="540000">
              <a:lnSpc>
                <a:spcPct val="110000"/>
              </a:lnSpc>
              <a:spcBef>
                <a:spcPct val="0"/>
              </a:spcBef>
              <a:buNone/>
              <a:defRPr sz="2400" cap="all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4138">
              <a:lnSpc>
                <a:spcPct val="100000"/>
              </a:lnSpc>
            </a:pPr>
            <a:r>
              <a:rPr lang="ru-RU" sz="2200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Потенциал для создания  ВПРМ в Ярославской области</a:t>
            </a:r>
            <a:endParaRPr lang="ru-RU" sz="2200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0" y="692696"/>
            <a:ext cx="853244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892480" y="692696"/>
            <a:ext cx="2515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8712460" y="531692"/>
            <a:ext cx="360040" cy="185168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/>
              <a:t>11</a:t>
            </a:fld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172" name="Picture 4" descr="C:\Users\lobanovaayu\Pictures\yarmoto00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19" y="709238"/>
            <a:ext cx="5305503" cy="614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766" y="716860"/>
            <a:ext cx="368120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Перспективные коммерческие компании, осуществляющие модернизацию производства и обучение персонала;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Институты развития и инструменты сопровождения проектов на всех этапах;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Логистика;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ырьевая составляющая;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Инструменты </a:t>
            </a:r>
            <a:r>
              <a:rPr lang="ru-RU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профобучения</a:t>
            </a:r>
            <a:r>
              <a:rPr lang="ru-RU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и переобучения персонала</a:t>
            </a:r>
          </a:p>
          <a:p>
            <a:endParaRPr lang="ru-RU" dirty="0" smtClean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соответствии со стратегией </a:t>
            </a:r>
            <a:endParaRPr lang="ru-RU" sz="1600" b="1" dirty="0" smtClean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 точек роста» до 2025 года благодаря мерам стимулирования в малом и среднем бизнесе, а также в промышленном секторе планируется </a:t>
            </a:r>
            <a:endParaRPr lang="ru-RU" sz="1600" b="1" dirty="0" smtClean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создать </a:t>
            </a:r>
            <a:r>
              <a:rPr lang="ru-RU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около 9 </a:t>
            </a:r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тыс. рабочих мест</a:t>
            </a:r>
          </a:p>
        </p:txBody>
      </p:sp>
    </p:spTree>
    <p:extLst>
      <p:ext uri="{BB962C8B-B14F-4D97-AF65-F5344CB8AC3E}">
        <p14:creationId xmlns:p14="http://schemas.microsoft.com/office/powerpoint/2010/main" val="20971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274763"/>
            <a:ext cx="7851775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Заголовок 1"/>
          <p:cNvSpPr txBox="1">
            <a:spLocks/>
          </p:cNvSpPr>
          <p:nvPr/>
        </p:nvSpPr>
        <p:spPr>
          <a:xfrm>
            <a:off x="0" y="0"/>
            <a:ext cx="9144000" cy="7338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0" rtlCol="0" anchor="ctr">
            <a:noAutofit/>
          </a:bodyPr>
          <a:lstStyle>
            <a:defPPr>
              <a:defRPr lang="ru-RU"/>
            </a:defPPr>
            <a:lvl1pPr marL="540000">
              <a:lnSpc>
                <a:spcPct val="110000"/>
              </a:lnSpc>
              <a:spcBef>
                <a:spcPct val="0"/>
              </a:spcBef>
              <a:buNone/>
              <a:defRPr sz="2400" cap="all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4138">
              <a:lnSpc>
                <a:spcPct val="100000"/>
              </a:lnSpc>
            </a:pPr>
            <a:r>
              <a:rPr lang="ru-RU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ЭКОНОМИКА РОССИИ – НОВЫЕ ИСТОЧНИКИ </a:t>
            </a:r>
            <a:r>
              <a:rPr lang="ru-RU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РОСТА</a:t>
            </a:r>
            <a:r>
              <a:rPr lang="en-US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–</a:t>
            </a:r>
            <a:r>
              <a:rPr lang="ru-RU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ПОТЕНЦИАЛ </a:t>
            </a:r>
            <a:r>
              <a:rPr lang="ru-RU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СОЗДАНИЯ </a:t>
            </a:r>
            <a:r>
              <a:rPr lang="ru-RU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ВПРМ</a:t>
            </a:r>
            <a:endParaRPr lang="ru-RU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0" y="733848"/>
            <a:ext cx="853244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932975" y="732249"/>
            <a:ext cx="2515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8532440" y="548680"/>
            <a:ext cx="360040" cy="185168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570" y="882673"/>
            <a:ext cx="8760860" cy="5538742"/>
          </a:xfrm>
          <a:prstGeom prst="rect">
            <a:avLst/>
          </a:prstGeom>
        </p:spPr>
        <p:txBody>
          <a:bodyPr wrap="square" lIns="80068" tIns="40028" rIns="80068" bIns="40028">
            <a:spAutoFit/>
          </a:bodyPr>
          <a:lstStyle/>
          <a:p>
            <a:pPr algn="ctr" defTabSz="798393" hangingPunct="0">
              <a:spcBef>
                <a:spcPts val="526"/>
              </a:spcBef>
              <a:spcAft>
                <a:spcPts val="526"/>
              </a:spcAft>
            </a:pPr>
            <a:r>
              <a:rPr lang="ru-RU" b="1" kern="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КАЖДЫЙ СУБЪЕКТ РОССИЙСКОЙ ФЕДЕРАЦИИ ДОЛЖЕН ОПРЕДЕЛИТЬ ДЛЯ СЕБЯ, ЗА СЧЕТ КАКИХ ИСТОЧНИКОВ ОН МОЖЕТ РАСТИ:</a:t>
            </a:r>
            <a:endParaRPr lang="ru-RU" b="1" kern="0" dirty="0" smtClean="0">
              <a:solidFill>
                <a:srgbClr val="015F9D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250182" indent="-250182" algn="just" defTabSz="798393" hangingPunct="0">
              <a:spcBef>
                <a:spcPts val="526"/>
              </a:spcBef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РАЗВИТИЕ </a:t>
            </a: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ПРОИЗВОДСТВЕННЫХ МСБ, ВЫХОД БИЗНЕСА ИЗ 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ТЕНИ;</a:t>
            </a:r>
          </a:p>
          <a:p>
            <a:pPr marL="250182" indent="-250182" algn="just" defTabSz="798393" hangingPunct="0">
              <a:spcBef>
                <a:spcPts val="526"/>
              </a:spcBef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НОВАЯ </a:t>
            </a: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ИНДУСТРИАЛИЗАЦИЯ 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– ПОВЫШЕНИЕ </a:t>
            </a: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ПРОИЗВОДИТЕЛЬНОСТИ ТРУДА: </a:t>
            </a:r>
          </a:p>
          <a:p>
            <a:pPr marL="549007" indent="-309946" algn="just" defTabSz="798393" hangingPunct="0">
              <a:spcBef>
                <a:spcPts val="526"/>
              </a:spcBef>
              <a:spcAft>
                <a:spcPts val="526"/>
              </a:spcAft>
              <a:buFont typeface="Wingdings" panose="05000000000000000000" pitchFamily="2" charset="2"/>
              <a:buChar char="Ø"/>
            </a:pP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ДЕЙСТВУЮЩИХ ПРОИЗВОДСТВ  (ОПК, 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авиа- </a:t>
            </a: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и космическая отрасли, </a:t>
            </a:r>
            <a:r>
              <a:rPr lang="ru-RU" b="1" kern="0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станко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- и приборостроение</a:t>
            </a: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, 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транспортное и а/м </a:t>
            </a: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строение, энергетика, 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пр-во </a:t>
            </a: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мед. оборудования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); </a:t>
            </a:r>
            <a:endParaRPr lang="ru-RU" b="1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549007" indent="-309946" algn="just" defTabSz="798393" hangingPunct="0">
              <a:spcBef>
                <a:spcPts val="526"/>
              </a:spcBef>
              <a:spcAft>
                <a:spcPts val="526"/>
              </a:spcAft>
              <a:buFont typeface="Wingdings" panose="05000000000000000000" pitchFamily="2" charset="2"/>
              <a:buChar char="Ø"/>
            </a:pP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РАЗВИТИЕ НОВЫХ ДЛЯ РОССИЙСКОЙ ЭКОНОМИКИ СЕКТОРОВ 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(</a:t>
            </a: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увеличение глубины переработки природных 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ресурсов);</a:t>
            </a:r>
            <a:endParaRPr lang="ru-RU" b="1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250182" indent="-250182" algn="just" defTabSz="798393" hangingPunct="0">
              <a:spcBef>
                <a:spcPts val="526"/>
              </a:spcBef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РАЗВИТИЕ ОТРАСЛЕЙ ЭКОНОМИКИ БУДУЩЕГО (ЦИФРОВАЯ ЭКОНОМИКА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);</a:t>
            </a:r>
            <a:endParaRPr lang="ru-RU" b="1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250182" indent="-250182" algn="just" defTabSz="798393" hangingPunct="0">
              <a:spcBef>
                <a:spcPts val="526"/>
              </a:spcBef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ЖИЛИЩНОЕ СТРОИТЕЛЬСТВО, ЖКХ И РАЗВИТИЕ 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ИНФРАСТРУКТУРЫ;</a:t>
            </a:r>
            <a:endParaRPr lang="ru-RU" b="1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250182" indent="-250182" algn="just" defTabSz="798393" hangingPunct="0">
              <a:spcBef>
                <a:spcPts val="526"/>
              </a:spcBef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РАЗВИТИЕ 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АПК;</a:t>
            </a:r>
            <a:endParaRPr lang="ru-RU" b="1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250182" indent="-250182" defTabSz="798393" hangingPunct="0">
              <a:spcBef>
                <a:spcPts val="526"/>
              </a:spcBef>
              <a:spcAft>
                <a:spcPts val="526"/>
              </a:spcAft>
              <a:buFont typeface="Wingdings" panose="05000000000000000000" pitchFamily="2" charset="2"/>
              <a:buChar char="§"/>
            </a:pPr>
            <a:r>
              <a:rPr lang="ru-RU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РАЗВИТИЕ ДАЛЬНЕГО ВОСТОКА И ТРАНЗИТНОГО КОРИДОРА АЗИЯ – </a:t>
            </a:r>
            <a:r>
              <a:rPr lang="ru-RU" b="1" kern="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ЕВРОПА.</a:t>
            </a:r>
            <a:endParaRPr lang="ru-RU" b="1" kern="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0" y="-1"/>
            <a:ext cx="9144000" cy="8224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0" rtlCol="0" anchor="ctr">
            <a:noAutofit/>
          </a:bodyPr>
          <a:lstStyle>
            <a:defPPr>
              <a:defRPr lang="ru-RU"/>
            </a:defPPr>
            <a:lvl1pPr marL="540000">
              <a:lnSpc>
                <a:spcPct val="110000"/>
              </a:lnSpc>
              <a:spcBef>
                <a:spcPct val="0"/>
              </a:spcBef>
              <a:buNone/>
              <a:defRPr sz="2400" cap="all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4138">
              <a:lnSpc>
                <a:spcPct val="100000"/>
              </a:lnSpc>
            </a:pPr>
            <a:r>
              <a:rPr lang="ru-RU" sz="26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В ярославской области существует серьезный потенциал </a:t>
            </a:r>
            <a:r>
              <a:rPr lang="ru-RU" sz="2600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Увеличения количества ВПРМ</a:t>
            </a:r>
            <a:endParaRPr lang="ru-RU" sz="2600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0" y="822465"/>
            <a:ext cx="853244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914641" y="822464"/>
            <a:ext cx="2515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8554601" y="637296"/>
            <a:ext cx="360040" cy="185168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6381328"/>
            <a:ext cx="2698175" cy="21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baseline="30000" dirty="0"/>
              <a:t>1</a:t>
            </a:r>
            <a:r>
              <a:rPr lang="ru-RU" sz="1100" i="1" dirty="0" smtClean="0"/>
              <a:t>Топ-10 отраслей по числу рабочих мест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2313" y="6381328"/>
            <a:ext cx="2614818" cy="21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baseline="30000" dirty="0" smtClean="0"/>
              <a:t>3</a:t>
            </a:r>
            <a:r>
              <a:rPr lang="ru-RU" sz="1100" i="1" dirty="0" smtClean="0"/>
              <a:t>Оценка Института экономики роста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8935" y="6565550"/>
            <a:ext cx="1899879" cy="21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baseline="30000" dirty="0" smtClean="0"/>
              <a:t>2</a:t>
            </a:r>
            <a:r>
              <a:rPr lang="ru-RU" sz="1100" i="1" dirty="0" smtClean="0"/>
              <a:t>Размер круга – число ВПРМ</a:t>
            </a:r>
            <a:endParaRPr lang="ru-RU" sz="11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474" y="5453413"/>
            <a:ext cx="9036496" cy="95410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случае выполнения Стратегии Роста в полном объеме и при условии благоприятной экономической конъюнктуры регион за счет улучшения соотношения риск/доходность сможет </a:t>
            </a:r>
            <a:r>
              <a:rPr lang="ru-RU" sz="14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увеличить число ВПРМ до 151 тыс. ед. (+54 тыс. ед.)</a:t>
            </a:r>
            <a:r>
              <a:rPr lang="ru-RU" sz="1400" b="1" baseline="300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ru-RU" sz="14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 2020 г</a:t>
            </a:r>
            <a:r>
              <a:rPr lang="ru-RU" sz="14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При наличии внешних факторов, ограничивающих экономическую конъюнктуру, реализация этого потенциала возможна к 2025 г. </a:t>
            </a:r>
            <a:endParaRPr lang="ru-RU" sz="14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2465"/>
            <a:ext cx="8424044" cy="491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568" y="4265654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45" y="2799009"/>
            <a:ext cx="4143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51" y="2821077"/>
            <a:ext cx="35401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02" y="4327732"/>
            <a:ext cx="23812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34" y="3313543"/>
            <a:ext cx="4016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37" y="3400632"/>
            <a:ext cx="2492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20" y="1743132"/>
            <a:ext cx="124936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85" y="1301177"/>
            <a:ext cx="2492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6652" y="1549748"/>
            <a:ext cx="186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Внутри круга – число ВПРМ в 2016 г., возле стрелки – число ВПРМ при реализации потенциала роста (тыс. ед.) </a:t>
            </a:r>
            <a:endParaRPr lang="ru-RU" sz="1000" b="1" i="1" dirty="0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5" y="3637797"/>
            <a:ext cx="3030537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83" y="3372685"/>
            <a:ext cx="302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24336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</a:rPr>
              <a:t>151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7079" y="1856533"/>
            <a:ext cx="1080120" cy="9645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53" y="2179937"/>
            <a:ext cx="347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97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2204864"/>
            <a:ext cx="5796136" cy="24583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0" rtlCol="0" anchor="ctr">
            <a:normAutofit/>
          </a:bodyPr>
          <a:lstStyle>
            <a:defPPr>
              <a:defRPr lang="ru-RU"/>
            </a:defPPr>
            <a:lvl1pPr marL="540000">
              <a:spcBef>
                <a:spcPct val="0"/>
              </a:spcBef>
              <a:buNone/>
              <a:defRPr cap="all" spc="-1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77813">
              <a:lnSpc>
                <a:spcPct val="110000"/>
              </a:lnSpc>
            </a:pPr>
            <a:endParaRPr lang="ru-RU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4854993" y="3146009"/>
            <a:ext cx="2458350" cy="576064"/>
          </a:xfrm>
          <a:prstGeom prst="triangle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90222"/>
            <a:ext cx="1728192" cy="5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4324"/>
            <a:ext cx="822986" cy="793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586" y="2234372"/>
            <a:ext cx="51158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ЧТО ДЕЛАТЬ, ЧТОБЫ СОЗДАТЬ ПОТЕНЦИАЛ?</a:t>
            </a:r>
            <a:endParaRPr lang="ru-RU" sz="2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КАКОВА ДОЛЖНА БЫТЬ СТРАТЕГИЯ ПО СТИМУЛИРОВАНИЮ СОЗДАНИЯ ВПРМ?</a:t>
            </a:r>
            <a:endParaRPr lang="ru-RU" sz="2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6" y="284324"/>
            <a:ext cx="938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9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6305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3" y="991220"/>
            <a:ext cx="85661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02" y="2604189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7" y="3055327"/>
            <a:ext cx="85661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70" y="4221088"/>
            <a:ext cx="334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8" y="4527287"/>
            <a:ext cx="86328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8" y="5844912"/>
            <a:ext cx="84978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58" y="531239"/>
            <a:ext cx="365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637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3064"/>
            <a:ext cx="916305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43280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54348"/>
            <a:ext cx="8713911" cy="87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057548"/>
            <a:ext cx="8857927" cy="4801314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МИКРОЭКОНОМИКА</a:t>
            </a:r>
            <a:endParaRPr lang="en-US" b="1" dirty="0" smtClean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ОПРЕДЕЛИТЬ </a:t>
            </a:r>
            <a:r>
              <a:rPr lang="ru-RU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НАБОР ПЕРВООЧЕРЕДНЫХ ПРОЕКТОВ-ЛОКОМОТИВОВ* – ТОЧЕК РОСТА НОВОЙ ЭКОНОМИКИ, ОБЛАДАЮЩИХ НАИБОЛЬШИМ МУЛЬТИПЛИКАТИВНЫМ ЭФФЕКТОМ ДЛЯ РАЗВИТИЯ ЭКОНОМИКИ В ЦЕЛОМ. РЕАЛИЗОВАТЬ ИХ НА БАЗЕ ПРОЕКТОВ ГОСУДАРСТВЕННО-ЧАСТНОГО ПАРТНЕРСТВА, ПРОЕКТНОГО </a:t>
            </a: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ФИНАНСИРОВАНИЯ</a:t>
            </a: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РАЗВИТИЕ ПРОМЫШЛЕННОСТИ (ОБОРОННО-ПРОМЫШЛЕННЫЙ КОМПЛЕКС, ДВИГАТЕЛЕСТРОЕНИЕ, СУДОСТРОЕНИЕ, ФАРМАЦЕВТИКА, ЭНЕРГЕТИЧЕСКОЕ МАШИНОСТРОЕНИЕ, ХИМИЯ И НЕФТИХИМИЯ);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МОДЕРНИЗАЦИЯ ЭЛЕКТРИЧЕСКИХ СЕТЕЙ НА ТЕРРИТОРИИ РЕГИОНА;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РАЗВИТИЕ АПК;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РЕАЛИЗАЦИЯ ИНВЕСТИЦИОННОГО ПРОЕКТА «ЯРОСЛАВСКИЙ ФЕРМЕР»;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РАЗВИТИЕ ТУРИСТИЧЕСКОГО КЛАСТЕРА ЗОЛОТОГО КОЛЬЦА;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СОЗДАНИЕ ТОСЭР НА ТЕРРИТОРИИ ЯРОСЛАВСКОЙ ОБЛАСТИ;</a:t>
            </a:r>
          </a:p>
          <a:p>
            <a:pPr marL="457200" indent="-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РАЗВИТИЕ СТРОИТЕЛЬСТВА И ИНФРАСТРУКТУРЫ.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36679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3" y="80092"/>
            <a:ext cx="873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ИНФОРМАЦИЯ О РЕАЛИЗУЕМЫХ ИНВЕСТИЦИОННЫХ ПРОЕКТАХ НА ТЕРРИТОРИИ ЯРОСЛАВСКОЙ ОБЛАСТИ</a:t>
            </a:r>
            <a:endParaRPr lang="ru-RU" sz="24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34569"/>
            <a:ext cx="8928992" cy="5391899"/>
          </a:xfrm>
          <a:prstGeom prst="rect">
            <a:avLst/>
          </a:prstGeom>
          <a:noFill/>
          <a:ln w="3175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34569"/>
            <a:ext cx="885698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Строительство </a:t>
            </a:r>
            <a:r>
              <a:rPr lang="ru-RU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фармацевтического предприятия по производству препарата "</a:t>
            </a:r>
            <a:r>
              <a:rPr lang="ru-RU" sz="2000" dirty="0" err="1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Утрожестан</a:t>
            </a:r>
            <a:r>
              <a:rPr lang="ru-RU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Реализация инвестиционного проекта «Истра</a:t>
            </a:r>
            <a:r>
              <a:rPr lang="ru-RU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 (АГРОХОЛДИНГ);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Строительство блоков теплиц общей площадью 8,6 га с инженерными </a:t>
            </a:r>
            <a:r>
              <a:rPr lang="ru-RU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коммуникациями;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Строительство и ввод в эксплуатацию научно-производственного комплекса по разработке и внедрению инновационных технологий покрытия и металлообработки, производства импортозамещающих деталей и узлов для различных отраслей </a:t>
            </a:r>
            <a:r>
              <a:rPr lang="ru-RU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промышленности;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Строительство мало- и </a:t>
            </a:r>
            <a:r>
              <a:rPr lang="ru-RU" sz="2000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среднетоннажных</a:t>
            </a:r>
            <a:r>
              <a:rPr lang="ru-RU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заводов по сжижению природного газа и инфраструктуры сбыта сжиженного природного </a:t>
            </a:r>
            <a:r>
              <a:rPr lang="ru-RU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газа;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Строительство тепличного комплекса для круглогодичного выращивания овощей в закрытом </a:t>
            </a:r>
            <a:r>
              <a:rPr lang="ru-RU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грунте;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 Создание туристско-рекреационных кластеров «Золотое кольцо» и «Ярославское взморье»;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8. Восстановление </a:t>
            </a:r>
            <a:r>
              <a:rPr lang="ru-RU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деятельности ОАО «Ярославский нефтеперерабатывающий завод им. Д.И. </a:t>
            </a:r>
            <a:r>
              <a:rPr lang="ru-RU" sz="2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Менделеева.</a:t>
            </a:r>
            <a:endParaRPr lang="ru-RU" sz="20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20" y="810719"/>
            <a:ext cx="365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2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0" rtlCol="0" anchor="ctr">
            <a:noAutofit/>
          </a:bodyPr>
          <a:lstStyle>
            <a:defPPr>
              <a:defRPr lang="ru-RU"/>
            </a:defPPr>
            <a:lvl1pPr marL="540000">
              <a:lnSpc>
                <a:spcPct val="110000"/>
              </a:lnSpc>
              <a:spcBef>
                <a:spcPct val="0"/>
              </a:spcBef>
              <a:buNone/>
              <a:defRPr sz="2400" cap="all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4138">
              <a:lnSpc>
                <a:spcPct val="100000"/>
              </a:lnSpc>
            </a:pPr>
            <a:r>
              <a:rPr lang="ru-RU" sz="20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ОБЩЕСТВЕННОЕ МНЕНИЕ ПРИВЫКЛО ВИДЕТЬ ПРОБЛЕМЫ БИЗНЕСА В НЕСОВЕРШЕНСТВЕ ИНСТИТУТОВ. </a:t>
            </a:r>
            <a:r>
              <a:rPr lang="ru-RU" sz="2000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РЕАЛЬНЫЙ </a:t>
            </a:r>
            <a:r>
              <a:rPr lang="ru-RU" sz="20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ОПЫТ ПРЕДПРИНИМАТЕЛЕЙ ГОВОРИТ О ДРУГОМ </a:t>
            </a:r>
            <a:r>
              <a:rPr lang="ru-RU" sz="2000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- ГЛАВНЫЕ ПРОБЛЕМЫ НОСЯТ ЭКОНОМИЧЕСКИЙ ХАРАКТЕР</a:t>
            </a:r>
            <a:endParaRPr lang="ru-RU" sz="2000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0" y="1183044"/>
            <a:ext cx="853244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892480" y="1196752"/>
            <a:ext cx="2515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8577803" y="999632"/>
            <a:ext cx="360040" cy="185168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196752"/>
            <a:ext cx="3435810" cy="1004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992" tIns="39992" rIns="39992" bIns="39992" numCol="1" spcCol="33325" rtlCol="0" anchor="t">
            <a:spAutoFit/>
          </a:bodyPr>
          <a:lstStyle/>
          <a:p>
            <a:pPr defTabSz="799874" hangingPunct="0"/>
            <a:r>
              <a:rPr lang="ru-RU" sz="1200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Мнение бизнеса: </a:t>
            </a:r>
          </a:p>
          <a:p>
            <a:pPr defTabSz="799874" hangingPunct="0"/>
            <a:r>
              <a:rPr lang="ru-RU" sz="1200" b="1" kern="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Рейтинг факторов с точки зрения оказания сдерживающего влияния на развитие производства (оценка по пятибалльной шкале)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156" y="1184800"/>
            <a:ext cx="4204377" cy="10194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992" tIns="39992" rIns="39992" bIns="39992" numCol="1" spcCol="33325" rtlCol="0" anchor="t">
            <a:spAutoFit/>
          </a:bodyPr>
          <a:lstStyle/>
          <a:p>
            <a:pPr algn="r" defTabSz="799874" hangingPunct="0"/>
            <a:r>
              <a:rPr lang="ru-RU" sz="1200" b="1" kern="0" spc="4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Мнение </a:t>
            </a:r>
            <a:r>
              <a:rPr lang="ru-RU" sz="1200" b="1" kern="0" spc="4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населения: </a:t>
            </a:r>
            <a:endParaRPr lang="ru-RU" sz="1200" b="1" kern="0" spc="4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algn="r" defTabSz="799874" hangingPunct="0"/>
            <a:r>
              <a:rPr lang="ru-RU" sz="1200" b="1" kern="0" spc="4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Каковы, по Вашему мнению, главные трудности, с которыми сталкиваются люди, открывающие свое дело, бизнес? (любое число ответов, % всех опрошенных</a:t>
            </a:r>
            <a:r>
              <a:rPr lang="ru-RU" sz="1300" kern="0" spc="4" dirty="0">
                <a:solidFill>
                  <a:srgbClr val="C00000"/>
                </a:solidFill>
                <a:latin typeface="Akrobat ExtraBold" pitchFamily="50" charset="-52"/>
                <a:sym typeface="Calibri"/>
              </a:rPr>
              <a:t>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394" y="6389388"/>
            <a:ext cx="2267575" cy="234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992" tIns="39992" rIns="39992" bIns="39992" numCol="1" spcCol="33325" rtlCol="0" anchor="t">
            <a:spAutoFit/>
          </a:bodyPr>
          <a:lstStyle/>
          <a:p>
            <a:pPr defTabSz="799874" hangingPunct="0"/>
            <a:r>
              <a:rPr lang="ru-RU" sz="1000" i="1" kern="0" dirty="0">
                <a:solidFill>
                  <a:srgbClr val="000000"/>
                </a:solidFill>
                <a:sym typeface="Calibri"/>
              </a:rPr>
              <a:t>Источник: опросы ВЦИОМ, 2017 г.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68972"/>
              </p:ext>
            </p:extLst>
          </p:nvPr>
        </p:nvGraphicFramePr>
        <p:xfrm>
          <a:off x="5397490" y="2080860"/>
          <a:ext cx="3165009" cy="430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5391533" y="2063697"/>
            <a:ext cx="0" cy="4245623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023802"/>
              </p:ext>
            </p:extLst>
          </p:nvPr>
        </p:nvGraphicFramePr>
        <p:xfrm>
          <a:off x="374711" y="2117273"/>
          <a:ext cx="4985602" cy="421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1393" y="5996094"/>
            <a:ext cx="2699623" cy="241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131612" y="5924086"/>
            <a:ext cx="468052" cy="3852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0" rtlCol="0" anchor="ctr">
            <a:noAutofit/>
          </a:bodyPr>
          <a:lstStyle>
            <a:defPPr>
              <a:defRPr lang="ru-RU"/>
            </a:defPPr>
            <a:lvl1pPr marL="540000">
              <a:lnSpc>
                <a:spcPct val="110000"/>
              </a:lnSpc>
              <a:spcBef>
                <a:spcPct val="0"/>
              </a:spcBef>
              <a:buNone/>
              <a:defRPr sz="2400" cap="all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4138">
              <a:lnSpc>
                <a:spcPct val="100000"/>
              </a:lnSpc>
            </a:pPr>
            <a:r>
              <a:rPr lang="ru-RU" sz="2600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БИЗНЕСУ НУЖНЫ ЧЕТКИЕ ОТВЕТЫ НА ВОПРОСЫ</a:t>
            </a:r>
            <a:endParaRPr lang="ru-RU" sz="2600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8215" y="836712"/>
            <a:ext cx="853244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897349" y="836712"/>
            <a:ext cx="2515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8551076" y="641264"/>
            <a:ext cx="360040" cy="185168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/>
              <a:t>19</a:t>
            </a:fld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5908362"/>
            <a:ext cx="5466059" cy="75600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6" y="1153800"/>
            <a:ext cx="7851775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340768"/>
            <a:ext cx="81599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 за </a:t>
            </a:r>
            <a:r>
              <a:rPr lang="ru-RU" sz="3000" b="1" dirty="0">
                <a:solidFill>
                  <a:srgbClr val="C00000"/>
                </a:solidFill>
                <a:latin typeface="Impact" panose="020B0806030902050204" pitchFamily="34" charset="0"/>
              </a:rPr>
              <a:t>счет каких новых </a:t>
            </a:r>
            <a:r>
              <a:rPr lang="ru-RU" sz="3000" b="1" dirty="0" err="1">
                <a:solidFill>
                  <a:srgbClr val="C00000"/>
                </a:solidFill>
                <a:latin typeface="Impact" panose="020B0806030902050204" pitchFamily="34" charset="0"/>
              </a:rPr>
              <a:t>несырьевых</a:t>
            </a:r>
            <a:r>
              <a:rPr lang="ru-RU" sz="3000" b="1" dirty="0">
                <a:solidFill>
                  <a:srgbClr val="C00000"/>
                </a:solidFill>
                <a:latin typeface="Impact" panose="020B0806030902050204" pitchFamily="34" charset="0"/>
              </a:rPr>
              <a:t> источников будет расти экономика России</a:t>
            </a:r>
            <a:r>
              <a:rPr lang="ru-RU" sz="30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3000" b="1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 есть </a:t>
            </a:r>
            <a:r>
              <a:rPr lang="ru-RU" sz="3000" b="1" dirty="0">
                <a:solidFill>
                  <a:srgbClr val="C00000"/>
                </a:solidFill>
                <a:latin typeface="Impact" panose="020B0806030902050204" pitchFamily="34" charset="0"/>
              </a:rPr>
              <a:t>ли план по стимулированию их развития</a:t>
            </a:r>
            <a:r>
              <a:rPr lang="ru-RU" sz="30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3000" b="1" dirty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0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 есть </a:t>
            </a:r>
            <a:r>
              <a:rPr lang="ru-RU" sz="3000" b="1" dirty="0">
                <a:solidFill>
                  <a:srgbClr val="C00000"/>
                </a:solidFill>
                <a:latin typeface="Impact" panose="020B0806030902050204" pitchFamily="34" charset="0"/>
              </a:rPr>
              <a:t>ли команда, которая ответит за его </a:t>
            </a:r>
            <a:r>
              <a:rPr lang="ru-RU" sz="30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реализацию?</a:t>
            </a:r>
            <a:endParaRPr lang="ru-RU" sz="30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0" rtlCol="0" anchor="ctr">
            <a:noAutofit/>
          </a:bodyPr>
          <a:lstStyle>
            <a:defPPr>
              <a:defRPr lang="ru-RU"/>
            </a:defPPr>
            <a:lvl1pPr marL="540000">
              <a:lnSpc>
                <a:spcPct val="110000"/>
              </a:lnSpc>
              <a:spcBef>
                <a:spcPct val="0"/>
              </a:spcBef>
              <a:buNone/>
              <a:defRPr sz="2400" cap="all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4138">
              <a:lnSpc>
                <a:spcPct val="100000"/>
              </a:lnSpc>
            </a:pPr>
            <a:r>
              <a:rPr lang="ru-RU" sz="26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Значение ВПРМ для экономики </a:t>
            </a:r>
            <a:r>
              <a:rPr lang="ru-RU" sz="2600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и</a:t>
            </a:r>
            <a:r>
              <a:rPr lang="ru-RU" sz="26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600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социальной </a:t>
            </a:r>
            <a:r>
              <a:rPr lang="ru-RU" sz="26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сферы 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0" y="836712"/>
            <a:ext cx="853244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886653" y="836712"/>
            <a:ext cx="2515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851775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45693" y="908720"/>
            <a:ext cx="8766720" cy="5760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Рабочие </a:t>
            </a:r>
            <a:r>
              <a:rPr lang="ru-RU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места – это </a:t>
            </a: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зарплаты; </a:t>
            </a:r>
          </a:p>
          <a:p>
            <a:pPr algn="just">
              <a:spcBef>
                <a:spcPts val="3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Высокопроизводительные </a:t>
            </a:r>
            <a:r>
              <a:rPr lang="ru-RU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рабочие места (ВПРМ) – </a:t>
            </a: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современные технологии, высокая производительность труда</a:t>
            </a:r>
            <a:r>
              <a:rPr lang="ru-RU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algn="just">
              <a:spcBef>
                <a:spcPts val="3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ВПРМ</a:t>
            </a:r>
            <a:r>
              <a:rPr lang="ru-RU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→ </a:t>
            </a: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высокие зарплаты → высокий </a:t>
            </a:r>
            <a:r>
              <a:rPr lang="ru-RU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уровень </a:t>
            </a: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качество </a:t>
            </a: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жизни </a:t>
            </a:r>
            <a:r>
              <a:rPr lang="ru-RU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 </a:t>
            </a: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высокие </a:t>
            </a:r>
            <a:r>
              <a:rPr lang="ru-RU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доходы </a:t>
            </a: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бюджета;</a:t>
            </a:r>
          </a:p>
          <a:p>
            <a:pPr algn="just">
              <a:spcBef>
                <a:spcPts val="30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ВПРМ, высокая производительность </a:t>
            </a:r>
            <a:r>
              <a:rPr lang="mr-IN" b="1" dirty="0" smtClean="0">
                <a:solidFill>
                  <a:srgbClr val="002060"/>
                </a:solidFill>
                <a:latin typeface="Helvetica" panose="020B0604020202020204" pitchFamily="34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повод для гордости за свою работу – </a:t>
            </a:r>
            <a:r>
              <a:rPr lang="ru-RU" b="1" u="sng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важнейший фактор социального благополучия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ru-RU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spcBef>
                <a:spcPts val="300"/>
              </a:spcBef>
              <a:spcAft>
                <a:spcPts val="1800"/>
              </a:spcAft>
              <a:buClrTx/>
              <a:buNone/>
            </a:pPr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Современная </a:t>
            </a:r>
            <a:r>
              <a:rPr lang="ru-RU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экономика и достойный </a:t>
            </a:r>
            <a:r>
              <a:rPr lang="ru-RU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доход граждан – основы благополучия страны</a:t>
            </a:r>
            <a:endParaRPr lang="ru-RU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16000" indent="-216000" algn="just">
              <a:spcAft>
                <a:spcPts val="1800"/>
              </a:spcAft>
              <a:buClrTx/>
              <a:buFont typeface="Wingdings" panose="05000000000000000000" pitchFamily="2" charset="2"/>
              <a:buChar char="§"/>
            </a:pPr>
            <a:endParaRPr lang="ru-RU" sz="1600" dirty="0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26613" y="644495"/>
            <a:ext cx="360040" cy="185168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0" rtlCol="0" anchor="ctr">
            <a:noAutofit/>
          </a:bodyPr>
          <a:lstStyle>
            <a:defPPr>
              <a:defRPr lang="ru-RU"/>
            </a:defPPr>
            <a:lvl1pPr marL="540000">
              <a:lnSpc>
                <a:spcPct val="110000"/>
              </a:lnSpc>
              <a:spcBef>
                <a:spcPct val="0"/>
              </a:spcBef>
              <a:buNone/>
              <a:defRPr sz="2400" cap="all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4138">
              <a:lnSpc>
                <a:spcPct val="100000"/>
              </a:lnSpc>
            </a:pPr>
            <a:r>
              <a:rPr lang="ru-RU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ЭКОНОМИКА РОССИИ – НОВЫЕ ИСТОЧНИКИ РОСТА –</a:t>
            </a:r>
          </a:p>
          <a:p>
            <a:pPr marL="84138">
              <a:lnSpc>
                <a:spcPct val="100000"/>
              </a:lnSpc>
            </a:pPr>
            <a:r>
              <a:rPr lang="ru-RU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ПОТЕНЦИАЛ СОЗДАНИЯ ВПРМ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0" y="692696"/>
            <a:ext cx="853244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892480" y="692696"/>
            <a:ext cx="2515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2"/>
          <p:cNvSpPr txBox="1">
            <a:spLocks/>
          </p:cNvSpPr>
          <p:nvPr/>
        </p:nvSpPr>
        <p:spPr>
          <a:xfrm>
            <a:off x="8532440" y="507528"/>
            <a:ext cx="360040" cy="185168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/>
              <a:t>20</a:t>
            </a:fld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3548" y="836712"/>
            <a:ext cx="8136904" cy="586350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Helvetica" panose="020B0604020202020204" pitchFamily="34" charset="0"/>
                <a:ea typeface="Cambria" charset="0"/>
                <a:cs typeface="Helvetica" panose="020B0604020202020204" pitchFamily="34" charset="0"/>
              </a:rPr>
              <a:t>Наша </a:t>
            </a:r>
            <a:r>
              <a:rPr lang="ru-RU" sz="2000" b="1" dirty="0">
                <a:solidFill>
                  <a:srgbClr val="C00000"/>
                </a:solidFill>
                <a:latin typeface="Helvetica" panose="020B0604020202020204" pitchFamily="34" charset="0"/>
                <a:ea typeface="Cambria" charset="0"/>
                <a:cs typeface="Helvetica" panose="020B0604020202020204" pitchFamily="34" charset="0"/>
              </a:rPr>
              <a:t>страна имеет огромный потенциал роста!</a:t>
            </a:r>
          </a:p>
          <a:p>
            <a:pPr algn="ctr">
              <a:lnSpc>
                <a:spcPct val="160000"/>
              </a:lnSpc>
            </a:pPr>
            <a:endParaRPr lang="ru-RU" sz="2000" b="1" dirty="0">
              <a:solidFill>
                <a:srgbClr val="C00000"/>
              </a:solidFill>
              <a:latin typeface="Helvetica" panose="020B0604020202020204" pitchFamily="34" charset="0"/>
              <a:ea typeface="Cambria" charset="0"/>
              <a:cs typeface="Helvetica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ru-RU" sz="2000" b="1" dirty="0">
                <a:solidFill>
                  <a:srgbClr val="C00000"/>
                </a:solidFill>
                <a:latin typeface="Helvetica" panose="020B0604020202020204" pitchFamily="34" charset="0"/>
                <a:ea typeface="Cambria" charset="0"/>
                <a:cs typeface="Helvetica" panose="020B0604020202020204" pitchFamily="34" charset="0"/>
              </a:rPr>
              <a:t>В НАШЕМ РЕГИОНЕ МЫ видим ОГРОМНЫЙ ПОТЕНЦИАЛ РОСТА ЗА СЧЕТ НОВЫХ ИСТОЧНИКОВ РОСТА И РАСКРЫТИЯ ПОТЕНЦИАЛА КАЖДОГО ПРЕДПРИЯТИЯ, потенциал создания ВПРМ и роста благосостояния наших граждан!</a:t>
            </a:r>
          </a:p>
          <a:p>
            <a:pPr algn="ctr">
              <a:lnSpc>
                <a:spcPct val="160000"/>
              </a:lnSpc>
            </a:pPr>
            <a:endParaRPr lang="ru-RU" sz="2000" b="1" dirty="0">
              <a:solidFill>
                <a:srgbClr val="C00000"/>
              </a:solidFill>
              <a:latin typeface="Helvetica" panose="020B0604020202020204" pitchFamily="34" charset="0"/>
              <a:ea typeface="Cambria" charset="0"/>
              <a:cs typeface="Helvetica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ru-RU" sz="2000" b="1" dirty="0">
                <a:solidFill>
                  <a:srgbClr val="C00000"/>
                </a:solidFill>
                <a:latin typeface="Helvetica" panose="020B0604020202020204" pitchFamily="34" charset="0"/>
                <a:ea typeface="Cambria" charset="0"/>
                <a:cs typeface="Helvetica" panose="020B0604020202020204" pitchFamily="34" charset="0"/>
              </a:rPr>
              <a:t>ВАЖНО ПРИНЯТЬ «Стратегию роста</a:t>
            </a:r>
            <a:r>
              <a:rPr lang="ru-RU" sz="2000" b="1" dirty="0" smtClean="0">
                <a:solidFill>
                  <a:srgbClr val="C00000"/>
                </a:solidFill>
                <a:latin typeface="Helvetica" panose="020B0604020202020204" pitchFamily="34" charset="0"/>
                <a:ea typeface="Cambria" charset="0"/>
                <a:cs typeface="Helvetica" panose="020B0604020202020204" pitchFamily="34" charset="0"/>
              </a:rPr>
              <a:t>»  </a:t>
            </a:r>
            <a:r>
              <a:rPr lang="ru-RU" sz="2000" b="1" dirty="0">
                <a:solidFill>
                  <a:srgbClr val="C00000"/>
                </a:solidFill>
                <a:latin typeface="Helvetica" panose="020B0604020202020204" pitchFamily="34" charset="0"/>
                <a:ea typeface="Cambria" charset="0"/>
                <a:cs typeface="Helvetica" panose="020B0604020202020204" pitchFamily="34" charset="0"/>
              </a:rPr>
              <a:t>как на федеральном уровне, так и выработать «стратегию </a:t>
            </a:r>
            <a:r>
              <a:rPr lang="ru-RU" sz="2000" b="1" dirty="0" smtClean="0">
                <a:solidFill>
                  <a:srgbClr val="C00000"/>
                </a:solidFill>
                <a:latin typeface="Helvetica" panose="020B0604020202020204" pitchFamily="34" charset="0"/>
                <a:ea typeface="Cambria" charset="0"/>
                <a:cs typeface="Helvetica" panose="020B0604020202020204" pitchFamily="34" charset="0"/>
              </a:rPr>
              <a:t>роста» </a:t>
            </a:r>
            <a:r>
              <a:rPr lang="ru-RU" sz="2000" b="1" dirty="0">
                <a:solidFill>
                  <a:srgbClr val="C00000"/>
                </a:solidFill>
                <a:latin typeface="Helvetica" panose="020B0604020202020204" pitchFamily="34" charset="0"/>
                <a:ea typeface="Cambria" charset="0"/>
                <a:cs typeface="Helvetica" panose="020B0604020202020204" pitchFamily="34" charset="0"/>
              </a:rPr>
              <a:t>для каждого региона!</a:t>
            </a:r>
          </a:p>
        </p:txBody>
      </p:sp>
    </p:spTree>
    <p:extLst>
      <p:ext uri="{BB962C8B-B14F-4D97-AF65-F5344CB8AC3E}">
        <p14:creationId xmlns:p14="http://schemas.microsoft.com/office/powerpoint/2010/main" val="2546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69" y="2636912"/>
            <a:ext cx="86780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b="1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Спасибо за внимание!</a:t>
            </a:r>
            <a:endParaRPr lang="ru-RU" sz="58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9" y="188640"/>
            <a:ext cx="938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6761"/>
            <a:ext cx="8223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3123"/>
            <a:ext cx="1731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32" y="548680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" y="-99392"/>
            <a:ext cx="916305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132" y="548963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412776"/>
            <a:ext cx="7851775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6345"/>
            <a:ext cx="9113837" cy="57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2" y="5358021"/>
            <a:ext cx="86995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92" y="2420888"/>
            <a:ext cx="54689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31" y="4221088"/>
            <a:ext cx="54689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1244599"/>
            <a:ext cx="78517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0" rtlCol="0" anchor="ctr">
            <a:noAutofit/>
          </a:bodyPr>
          <a:lstStyle>
            <a:defPPr>
              <a:defRPr lang="ru-RU"/>
            </a:defPPr>
            <a:lvl1pPr marL="540000">
              <a:lnSpc>
                <a:spcPct val="110000"/>
              </a:lnSpc>
              <a:spcBef>
                <a:spcPct val="0"/>
              </a:spcBef>
              <a:buNone/>
              <a:defRPr sz="2400" cap="all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4138">
              <a:lnSpc>
                <a:spcPct val="100000"/>
              </a:lnSpc>
            </a:pPr>
            <a:r>
              <a:rPr lang="ru-RU" sz="26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ВПРМ В майских </a:t>
            </a:r>
            <a:r>
              <a:rPr lang="ru-RU" sz="2600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указах</a:t>
            </a:r>
            <a:endParaRPr lang="ru-RU" sz="2600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0" y="692696"/>
            <a:ext cx="853244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892480" y="692696"/>
            <a:ext cx="2515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2"/>
          <p:cNvSpPr txBox="1">
            <a:spLocks/>
          </p:cNvSpPr>
          <p:nvPr/>
        </p:nvSpPr>
        <p:spPr>
          <a:xfrm>
            <a:off x="430119" y="980728"/>
            <a:ext cx="8462361" cy="5711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ClrTx/>
              <a:buNone/>
            </a:pPr>
            <a:r>
              <a:rPr lang="ru-RU" sz="2200" b="1" dirty="0">
                <a:solidFill>
                  <a:srgbClr val="002060"/>
                </a:solidFill>
                <a:latin typeface="Akrobat ExtraBold" pitchFamily="50" charset="-52"/>
              </a:rPr>
              <a:t>В Указе Президента Российской Федерации № 596 «О долгосрочной государственной экономической политике» от 7 мая 2012 года были даны четкие целевые ориентиры в сфере социально-экономического развития: </a:t>
            </a:r>
          </a:p>
          <a:p>
            <a:pPr marL="0" indent="0" algn="ctr">
              <a:spcAft>
                <a:spcPts val="1200"/>
              </a:spcAft>
              <a:buClrTx/>
              <a:buNone/>
            </a:pPr>
            <a:r>
              <a:rPr lang="ru-RU" sz="2600" b="1" dirty="0">
                <a:solidFill>
                  <a:srgbClr val="002060"/>
                </a:solidFill>
                <a:latin typeface="Akrobat ExtraBold" pitchFamily="50" charset="-52"/>
              </a:rPr>
              <a:t>к 2020 году в России должно быть </a:t>
            </a:r>
            <a:r>
              <a:rPr lang="ru-RU" sz="2600" dirty="0">
                <a:solidFill>
                  <a:srgbClr val="C00000"/>
                </a:solidFill>
                <a:latin typeface="Impact" panose="020B0806030902050204" pitchFamily="34" charset="0"/>
              </a:rPr>
              <a:t>25 миллионов  </a:t>
            </a:r>
            <a:r>
              <a:rPr lang="ru-RU" sz="2600" b="1" dirty="0">
                <a:solidFill>
                  <a:srgbClr val="002060"/>
                </a:solidFill>
                <a:latin typeface="Akrobat ExtraBold" pitchFamily="50" charset="-52"/>
              </a:rPr>
              <a:t>высокопроизводительных рабочих мест (ВПРМ</a:t>
            </a:r>
            <a:r>
              <a:rPr lang="ru-RU" sz="2600" b="1" dirty="0" smtClean="0">
                <a:solidFill>
                  <a:srgbClr val="002060"/>
                </a:solidFill>
                <a:latin typeface="Akrobat ExtraBold" pitchFamily="50" charset="-52"/>
              </a:rPr>
              <a:t>)</a:t>
            </a:r>
            <a:endParaRPr lang="ru-RU" sz="2000" b="1" dirty="0" smtClean="0">
              <a:solidFill>
                <a:srgbClr val="2F5597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krobat ExtraBold" pitchFamily="50" charset="-52"/>
              </a:rPr>
              <a:t>Мониторинг ВПРМ и других показателей, характеризующих производительность труда и занятость, позволит определить пути: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002060"/>
                </a:solidFill>
                <a:latin typeface="Akrobat ExtraBold" pitchFamily="50" charset="-52"/>
              </a:rPr>
              <a:t>Обеспечения стабильности </a:t>
            </a:r>
            <a:r>
              <a:rPr lang="ru-RU" sz="1800" dirty="0" smtClean="0">
                <a:solidFill>
                  <a:srgbClr val="002060"/>
                </a:solidFill>
                <a:latin typeface="Akrobat ExtraBold" pitchFamily="50" charset="-52"/>
              </a:rPr>
              <a:t>занятости;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Akrobat ExtraBold" pitchFamily="50" charset="-52"/>
              </a:rPr>
              <a:t>Повышения эффективности занятости;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Akrobat ExtraBold" pitchFamily="50" charset="-52"/>
              </a:rPr>
              <a:t>Повышения конкурентоспособности отдельных отраслей и региона в целом.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ru-RU" sz="1800" dirty="0" smtClean="0">
              <a:solidFill>
                <a:srgbClr val="002060"/>
              </a:solidFill>
              <a:latin typeface="Akrobat ExtraBold" pitchFamily="50" charset="-5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krobat ExtraBold" pitchFamily="50" charset="-52"/>
              </a:rPr>
              <a:t>Результатом проделанной работы станет рост: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Akrobat ExtraBold" pitchFamily="50" charset="-52"/>
              </a:rPr>
              <a:t>Налоговых </a:t>
            </a:r>
            <a:r>
              <a:rPr lang="ru-RU" sz="1800" dirty="0">
                <a:solidFill>
                  <a:srgbClr val="002060"/>
                </a:solidFill>
                <a:latin typeface="Akrobat ExtraBold" pitchFamily="50" charset="-52"/>
              </a:rPr>
              <a:t>поступлений </a:t>
            </a:r>
            <a:r>
              <a:rPr lang="ru-RU" sz="1800" dirty="0" smtClean="0">
                <a:solidFill>
                  <a:srgbClr val="002060"/>
                </a:solidFill>
                <a:latin typeface="Akrobat ExtraBold" pitchFamily="50" charset="-52"/>
              </a:rPr>
              <a:t>государства;</a:t>
            </a:r>
            <a:endParaRPr lang="ru-RU" sz="1800" dirty="0">
              <a:solidFill>
                <a:srgbClr val="002060"/>
              </a:solidFill>
              <a:latin typeface="Akrobat ExtraBold" pitchFamily="50" charset="-52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Akrobat ExtraBold" pitchFamily="50" charset="-52"/>
              </a:rPr>
              <a:t>Прибыли предприятий;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Akrobat ExtraBold" pitchFamily="50" charset="-52"/>
              </a:rPr>
              <a:t>Доходов населения.</a:t>
            </a:r>
            <a:endParaRPr lang="ru-RU" sz="1800" dirty="0">
              <a:solidFill>
                <a:srgbClr val="002060"/>
              </a:solidFill>
              <a:latin typeface="Akrobat ExtraBold" pitchFamily="50" charset="-52"/>
            </a:endParaRPr>
          </a:p>
          <a:p>
            <a:pPr marL="0" indent="0">
              <a:spcAft>
                <a:spcPts val="1200"/>
              </a:spcAft>
              <a:buClrTx/>
              <a:buNone/>
            </a:pPr>
            <a:endParaRPr lang="ru-RU" sz="1600" dirty="0">
              <a:latin typeface="+mj-lt"/>
            </a:endParaRPr>
          </a:p>
          <a:p>
            <a:pPr marL="0" indent="0">
              <a:spcAft>
                <a:spcPts val="1200"/>
              </a:spcAft>
              <a:buClrTx/>
              <a:buNone/>
            </a:pPr>
            <a:r>
              <a:rPr lang="ru-RU" sz="1400" dirty="0">
                <a:latin typeface="+mj-lt"/>
              </a:rPr>
              <a:t> 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33861" y="507524"/>
            <a:ext cx="360040" cy="185168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3848"/>
            <a:ext cx="484663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0" y="1412776"/>
            <a:ext cx="5591175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03" y="4293096"/>
            <a:ext cx="23415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58" y="620688"/>
            <a:ext cx="3925887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14013"/>
            <a:ext cx="53340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6206418"/>
            <a:ext cx="1049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46" y="6219049"/>
            <a:ext cx="246221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15861"/>
            <a:ext cx="792163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47" y="6115861"/>
            <a:ext cx="792163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97" y="6115861"/>
            <a:ext cx="712787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46" y="5869527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23" y="5881705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51" y="5881705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51" y="5869527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18" y="5869527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97" y="5868702"/>
            <a:ext cx="2555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27" y="6386530"/>
            <a:ext cx="1712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05490"/>
            <a:ext cx="916305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331" y="378862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41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38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9017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1929"/>
            <a:ext cx="1731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57975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564904"/>
            <a:ext cx="57308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84848"/>
            <a:ext cx="4535487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6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2589" y="0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0" rtlCol="0" anchor="ctr">
            <a:noAutofit/>
          </a:bodyPr>
          <a:lstStyle>
            <a:defPPr>
              <a:defRPr lang="ru-RU"/>
            </a:defPPr>
            <a:lvl1pPr marL="540000">
              <a:lnSpc>
                <a:spcPct val="110000"/>
              </a:lnSpc>
              <a:spcBef>
                <a:spcPct val="0"/>
              </a:spcBef>
              <a:buNone/>
              <a:defRPr sz="2400" cap="all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4138">
              <a:lnSpc>
                <a:spcPct val="100000"/>
              </a:lnSpc>
            </a:pPr>
            <a:r>
              <a:rPr lang="ru-RU" sz="22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ДИНАМИКА ОБЩЕГО КОЛИЧЕСТВА РАБОЧИХ МЕСТ </a:t>
            </a:r>
            <a:r>
              <a:rPr lang="ru-RU" sz="2200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И ЧИСЛА </a:t>
            </a:r>
            <a:r>
              <a:rPr lang="ru-RU" sz="22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ВПРМ В </a:t>
            </a:r>
            <a:r>
              <a:rPr lang="ru-RU" sz="2200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ярославской области в 2011-2016 Годы., </a:t>
            </a:r>
            <a:r>
              <a:rPr lang="ru-RU" sz="2200" b="1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ТЫС. ЕД.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0" y="836712"/>
            <a:ext cx="853244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892480" y="836712"/>
            <a:ext cx="2515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2"/>
          <p:cNvSpPr txBox="1">
            <a:spLocks/>
          </p:cNvSpPr>
          <p:nvPr/>
        </p:nvSpPr>
        <p:spPr>
          <a:xfrm>
            <a:off x="8532440" y="641264"/>
            <a:ext cx="360040" cy="185168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D7B6E4-F52E-49D4-8E95-50944E5152EB}" type="slidenum">
              <a:rPr lang="ru-RU" sz="12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/>
              <a:t>7</a:t>
            </a:fld>
            <a:endParaRPr lang="ru-RU" sz="1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86021"/>
              </p:ext>
            </p:extLst>
          </p:nvPr>
        </p:nvGraphicFramePr>
        <p:xfrm>
          <a:off x="334328" y="4365104"/>
          <a:ext cx="8352927" cy="1182618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2213169"/>
                <a:gridCol w="1023293"/>
                <a:gridCol w="1023293"/>
                <a:gridCol w="1023293"/>
                <a:gridCol w="1023293"/>
                <a:gridCol w="1023293"/>
                <a:gridCol w="1023293"/>
              </a:tblGrid>
              <a:tr h="432048">
                <a:tc>
                  <a:txBody>
                    <a:bodyPr/>
                    <a:lstStyle/>
                    <a:p>
                      <a:pPr marL="0" lvl="0" indent="0" algn="ctr" defTabSz="914400" rtl="0" eaLnBrk="1" fontAlgn="ctr" latinLnBrk="0" hangingPunct="1"/>
                      <a:endParaRPr lang="ru-RU" sz="1200" b="1" i="0" u="sng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2011-2016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гг.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61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Изменение числа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рабочих мест, тыс. ед.</a:t>
                      </a: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+46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Изменение числа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ВПРМ, тыс. ед.</a:t>
                      </a: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+40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+17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+22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+26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9511" y="5859269"/>
            <a:ext cx="2952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+mj-lt"/>
              </a:rPr>
              <a:t>ТОП 3</a:t>
            </a:r>
            <a:endParaRPr lang="ru-RU" sz="1400" b="1" dirty="0" smtClean="0">
              <a:latin typeface="+mj-lt"/>
            </a:endParaRPr>
          </a:p>
          <a:p>
            <a:r>
              <a:rPr lang="ru-RU" sz="1400" b="1" dirty="0" smtClean="0">
                <a:latin typeface="+mj-lt"/>
              </a:rPr>
              <a:t>Максимальная доля</a:t>
            </a:r>
          </a:p>
          <a:p>
            <a:r>
              <a:rPr lang="ru-RU" sz="1400" b="1" dirty="0" smtClean="0">
                <a:latin typeface="+mj-lt"/>
              </a:rPr>
              <a:t>в приросте количества ВПРМ в 2011-2016 гг.</a:t>
            </a:r>
            <a:endParaRPr lang="ru-RU" sz="1400" b="1" dirty="0">
              <a:latin typeface="+mj-lt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08825"/>
              </p:ext>
            </p:extLst>
          </p:nvPr>
        </p:nvGraphicFramePr>
        <p:xfrm>
          <a:off x="2987825" y="5982702"/>
          <a:ext cx="5616623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7364"/>
                <a:gridCol w="4784530"/>
                <a:gridCol w="55472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Производство транспортных средств и оборудования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38,8%</a:t>
                      </a: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Производство и распределение электроэнергии, газа и воды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11,7%</a:t>
                      </a: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Производство кокса, нефтепродуктов и ядерных материалов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9,1%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147313"/>
              </p:ext>
            </p:extLst>
          </p:nvPr>
        </p:nvGraphicFramePr>
        <p:xfrm>
          <a:off x="179511" y="836712"/>
          <a:ext cx="8784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44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0" rtlCol="0" anchor="ctr">
            <a:noAutofit/>
          </a:bodyPr>
          <a:lstStyle>
            <a:defPPr>
              <a:defRPr lang="ru-RU"/>
            </a:defPPr>
            <a:lvl1pPr marL="540000">
              <a:lnSpc>
                <a:spcPct val="110000"/>
              </a:lnSpc>
              <a:spcBef>
                <a:spcPct val="0"/>
              </a:spcBef>
              <a:buNone/>
              <a:defRPr sz="2400" cap="all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4138">
              <a:lnSpc>
                <a:spcPct val="100000"/>
              </a:lnSpc>
            </a:pPr>
            <a:r>
              <a:rPr lang="ru-RU" sz="2200" b="1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профиль ярославской области</a:t>
            </a:r>
            <a:endParaRPr lang="ru-RU" sz="2200" b="1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0" y="692696"/>
            <a:ext cx="853244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892480" y="692696"/>
            <a:ext cx="25152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2"/>
          <p:cNvSpPr txBox="1">
            <a:spLocks/>
          </p:cNvSpPr>
          <p:nvPr/>
        </p:nvSpPr>
        <p:spPr>
          <a:xfrm>
            <a:off x="8532440" y="507528"/>
            <a:ext cx="360040" cy="185168"/>
          </a:xfrm>
          <a:prstGeom prst="rect">
            <a:avLst/>
          </a:prstGeom>
          <a:solidFill>
            <a:schemeClr val="bg1"/>
          </a:solidFill>
        </p:spPr>
        <p:txBody>
          <a:bodyPr vert="horz" lIns="91432" tIns="45717" rIns="91432" bIns="45717" rtlCol="0"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059386"/>
              </p:ext>
            </p:extLst>
          </p:nvPr>
        </p:nvGraphicFramePr>
        <p:xfrm>
          <a:off x="467544" y="908720"/>
          <a:ext cx="8064895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552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68" y="3171"/>
            <a:ext cx="918386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9140"/>
            <a:ext cx="7957045" cy="543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613" y="447671"/>
            <a:ext cx="3603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283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33839</TotalTime>
  <Words>1031</Words>
  <Application>Microsoft Office PowerPoint</Application>
  <PresentationFormat>Экран (4:3)</PresentationFormat>
  <Paragraphs>141</Paragraphs>
  <Slides>21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Никулин Станислав</dc:creator>
  <cp:lastModifiedBy>Лобанова Алена Юрьевна</cp:lastModifiedBy>
  <cp:revision>1335</cp:revision>
  <cp:lastPrinted>2017-09-20T12:26:26Z</cp:lastPrinted>
  <dcterms:created xsi:type="dcterms:W3CDTF">2015-11-30T13:19:55Z</dcterms:created>
  <dcterms:modified xsi:type="dcterms:W3CDTF">2017-10-16T13:54:08Z</dcterms:modified>
</cp:coreProperties>
</file>