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75" r:id="rId3"/>
    <p:sldId id="276" r:id="rId4"/>
    <p:sldId id="283" r:id="rId5"/>
    <p:sldId id="284" r:id="rId6"/>
    <p:sldId id="277" r:id="rId7"/>
    <p:sldId id="278" r:id="rId8"/>
    <p:sldId id="279" r:id="rId9"/>
    <p:sldId id="280" r:id="rId10"/>
    <p:sldId id="281" r:id="rId11"/>
    <p:sldId id="282" r:id="rId12"/>
    <p:sldId id="263" r:id="rId13"/>
    <p:sldId id="264" r:id="rId14"/>
    <p:sldId id="265" r:id="rId15"/>
    <p:sldId id="285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255"/>
    <a:srgbClr val="173A8D"/>
    <a:srgbClr val="213969"/>
    <a:srgbClr val="324057"/>
    <a:srgbClr val="97000B"/>
    <a:srgbClr val="F9D600"/>
    <a:srgbClr val="007CCE"/>
    <a:srgbClr val="A58C51"/>
    <a:srgbClr val="332319"/>
    <a:srgbClr val="003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498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2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6" y="125097"/>
            <a:ext cx="712212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6" y="3528008"/>
            <a:ext cx="2743200" cy="43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621822"/>
            <a:ext cx="2971800" cy="40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" y="1181100"/>
            <a:ext cx="850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практике работы института Уполномоченного по защите прав предпринимателей в Ярославской области за 9 месяцев 2018 года</a:t>
            </a:r>
            <a:endParaRPr lang="ru-RU" sz="33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914" y="125097"/>
            <a:ext cx="52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Аппарат Уполномоченного по защите прав предпринимателей в Ярославской области</a:t>
            </a:r>
            <a:endParaRPr lang="ru-RU" sz="16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4" y="123823"/>
            <a:ext cx="930592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Работа с задолженностью по государственным </a:t>
            </a:r>
          </a:p>
          <a:p>
            <a:r>
              <a:rPr lang="ru-RU" sz="31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и муниципальным контрактам</a:t>
            </a:r>
            <a:endParaRPr lang="ru-RU" sz="31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 descr="C:\Users\lobanovaayu\Pictures\folder-303891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7" y="1495361"/>
            <a:ext cx="762001" cy="68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4750" y="1292817"/>
            <a:ext cx="74165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9</a:t>
            </a:r>
            <a:r>
              <a:rPr lang="en-US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3000" kern="0" noProof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жалоб на действия государственных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kern="0" noProof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и муниципальных заказчиков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2A1255"/>
                </a:solidFill>
                <a:effectLst/>
                <a:uLnTx/>
                <a:uFillTx/>
                <a:latin typeface="Impact" panose="020B0806030902050204" pitchFamily="34" charset="0"/>
              </a:rPr>
              <a:t> </a:t>
            </a:r>
          </a:p>
        </p:txBody>
      </p:sp>
      <p:pic>
        <p:nvPicPr>
          <p:cNvPr id="2051" name="Picture 3" descr="C:\Users\lobanovaayu\Pictures\izmeneny-usloviya-oplaty-zakazov-1200x800-84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5424"/>
            <a:ext cx="1208783" cy="10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383" y="2536418"/>
            <a:ext cx="699903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36,5</a:t>
            </a:r>
            <a:r>
              <a:rPr lang="ru-RU" sz="3000" dirty="0" smtClean="0">
                <a:latin typeface="Impact" panose="020B0806030902050204" pitchFamily="34" charset="0"/>
              </a:rPr>
              <a:t> 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млн рублей общая задолженность </a:t>
            </a:r>
          </a:p>
          <a:p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по обращениям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2" name="Picture 4" descr="C:\Users\lobanovaayu\Pictures\personal_lo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" y="3629025"/>
            <a:ext cx="1302157" cy="13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1825" y="3944496"/>
            <a:ext cx="819006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2A1255"/>
                </a:solidFill>
                <a:latin typeface="Impact" panose="020B0806030902050204" pitchFamily="34" charset="0"/>
              </a:rPr>
              <a:t>б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олее</a:t>
            </a:r>
            <a:r>
              <a:rPr lang="ru-RU" sz="3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35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25</a:t>
            </a:r>
            <a:r>
              <a:rPr lang="ru-RU" sz="3000" dirty="0" smtClean="0">
                <a:latin typeface="Impact" panose="020B0806030902050204" pitchFamily="34" charset="0"/>
              </a:rPr>
              <a:t> </a:t>
            </a:r>
            <a:r>
              <a:rPr lang="ru-RU" sz="30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млн рублей возвращено заявителям</a:t>
            </a:r>
            <a:endParaRPr lang="ru-RU" sz="30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№5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074" name="Picture 2" descr="C:\Users\lobanovaayu\Pictures\24279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4418"/>
            <a:ext cx="4286249" cy="2858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Существенное увеличение налога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на имущество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34071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" y="85727"/>
            <a:ext cx="7886700" cy="1003299"/>
          </a:xfrm>
        </p:spPr>
        <p:txBody>
          <a:bodyPr>
            <a:noAutofit/>
          </a:bodyPr>
          <a:lstStyle/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Налог на имущество в Ярославской области в 2018 году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01384"/>
              </p:ext>
            </p:extLst>
          </p:nvPr>
        </p:nvGraphicFramePr>
        <p:xfrm>
          <a:off x="209549" y="1120245"/>
          <a:ext cx="8439150" cy="393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9575"/>
                <a:gridCol w="4219575"/>
              </a:tblGrid>
              <a:tr h="432330">
                <a:tc>
                  <a:txBody>
                    <a:bodyPr/>
                    <a:lstStyle/>
                    <a:p>
                      <a:pPr algn="ctr"/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Impact" panose="020B0806030902050204" pitchFamily="34" charset="0"/>
                        </a:rPr>
                        <a:t>ДЛЯ  ОРГАНИЗАЦИЙ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Impact" panose="020B0806030902050204" pitchFamily="34" charset="0"/>
                        </a:rPr>
                        <a:t>ДЛЯ  ФИЗИЧЕСКИХ  ЛИЦ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  <a:tr h="3406245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2,2 % - от инвентарной стоимости имущества;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2,0 % - от кадастровой стоимости;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2,0 % - для торговых центров (комплексов) с общей площадью от 3000 до 25000 кв. м;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2,0 % - для жилых помещений с общей площадью от 3000 до 25000 кв. м. с назначением, предусматривающее размещение (фактическое использование) торговых объектов;</a:t>
                      </a:r>
                    </a:p>
                    <a:p>
                      <a:pPr algn="just"/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0,3 % - для жилых домов и помещений, не учитываемых на балансе в качестве объектов основных средств в порядке, установленном для ведения бухгалтерского учета.</a:t>
                      </a:r>
                      <a:endParaRPr lang="ru-RU" sz="140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2,0 % - от кадастровой стоимости ;</a:t>
                      </a:r>
                    </a:p>
                    <a:p>
                      <a:endParaRPr lang="ru-RU" sz="1400" b="0" kern="1200" dirty="0" smtClean="0">
                        <a:solidFill>
                          <a:srgbClr val="002060"/>
                        </a:solidFill>
                        <a:effectLst/>
                        <a:latin typeface="Impact" panose="020B080603090205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rgbClr val="002060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0,3 – 2,0 % - для прочих лиц.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86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377" y="1"/>
            <a:ext cx="7886700" cy="780638"/>
          </a:xfrm>
        </p:spPr>
        <p:txBody>
          <a:bodyPr>
            <a:normAutofit/>
          </a:bodyPr>
          <a:lstStyle/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Наши предложения :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77" y="675916"/>
            <a:ext cx="58307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ускорить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работу по оценке кадастровой стоимости недвижимого имущества, провести мониторинг и анализ ее экономического эффекта на предпринимателей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установлении налоговой ставки на имущество применить дифференцированный подход в зависимости от категорий налогоплательщиков, их вида деятельности и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имущества;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сохранить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льготные категории пониженных налоговых ставок для субъектов предпринимательской деятельности, применяющих специальные режимы налогообложения, а также предусмотреть возможные схемы снижения налоговой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нагрузки.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1298469"/>
            <a:ext cx="2927640" cy="341922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5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80977"/>
            <a:ext cx="6010275" cy="6000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№6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4098" name="Picture 2" descr="C:\Users\lobanovaayu\Pictures\0_18d709_d8d6f04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89" y="885823"/>
            <a:ext cx="3919959" cy="261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Повышение платы за сверхнормативный сброс сточных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17814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238125" y="76203"/>
            <a:ext cx="8686800" cy="723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324057"/>
                </a:solidFill>
                <a:latin typeface="Impact" panose="020B0806030902050204" pitchFamily="34" charset="0"/>
              </a:rPr>
              <a:t>Информация по г. Рыбинску</a:t>
            </a:r>
            <a:endParaRPr lang="ru-RU" sz="3700" dirty="0">
              <a:solidFill>
                <a:srgbClr val="324057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professional-contract-document-clipar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4" y="908640"/>
            <a:ext cx="1119188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0" y="2160588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lobanovaayu\Pictures\businessman2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" y="3366281"/>
            <a:ext cx="1591594" cy="15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11425" y="1152763"/>
            <a:ext cx="7416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>
                <a:solidFill>
                  <a:srgbClr val="C00000"/>
                </a:solidFill>
                <a:latin typeface="Impact" panose="020B0806030902050204" pitchFamily="34" charset="0"/>
              </a:rPr>
              <a:t>9</a:t>
            </a:r>
            <a:r>
              <a:rPr lang="ru-RU" sz="3500" kern="0" noProof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3500" kern="0" noProof="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письменных обращений</a:t>
            </a: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rgbClr val="21396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1593" y="2160588"/>
            <a:ext cx="7416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24 </a:t>
            </a:r>
            <a:r>
              <a:rPr lang="ru-RU" sz="3500" kern="0" dirty="0" smtClean="0">
                <a:solidFill>
                  <a:srgbClr val="213969"/>
                </a:solidFill>
                <a:latin typeface="Impact" panose="020B0806030902050204" pitchFamily="34" charset="0"/>
              </a:rPr>
              <a:t>устных консультации по проблемам предпринимателей</a:t>
            </a: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rgbClr val="213969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9325" y="3274577"/>
            <a:ext cx="80867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C00000"/>
                </a:solidFill>
                <a:latin typeface="Impact" panose="020B0806030902050204" pitchFamily="34" charset="0"/>
              </a:rPr>
              <a:t>з</a:t>
            </a:r>
            <a:r>
              <a:rPr lang="ru-RU" sz="19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емельные отношения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C00000"/>
                </a:solidFill>
                <a:latin typeface="Impact" panose="020B0806030902050204" pitchFamily="34" charset="0"/>
              </a:rPr>
              <a:t>г</a:t>
            </a:r>
            <a:r>
              <a:rPr lang="ru-RU" sz="19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осударственные и муниципальные контракты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C00000"/>
                </a:solidFill>
                <a:latin typeface="Impact" panose="020B0806030902050204" pitchFamily="34" charset="0"/>
              </a:rPr>
              <a:t>н</a:t>
            </a:r>
            <a:r>
              <a:rPr lang="ru-RU" sz="19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алоговые проверки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градостроительная деятельность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C00000"/>
                </a:solidFill>
                <a:latin typeface="Impact" panose="020B0806030902050204" pitchFamily="34" charset="0"/>
              </a:rPr>
              <a:t>в</a:t>
            </a:r>
            <a:r>
              <a:rPr lang="ru-RU" sz="19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зимание платы за сверхнормативные сбросы в централизованные системы водоотведения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1145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414" y="1855235"/>
            <a:ext cx="7766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sz="5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49" y="0"/>
            <a:ext cx="7436441" cy="118109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Общая </a:t>
            </a: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статистика обращений </a:t>
            </a:r>
            <a:b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sz="3400" dirty="0">
                <a:solidFill>
                  <a:srgbClr val="002060"/>
                </a:solidFill>
                <a:latin typeface="Impact" panose="020B0806030902050204" pitchFamily="34" charset="0"/>
              </a:rPr>
              <a:t>в аппарат </a:t>
            </a:r>
            <a:r>
              <a:rPr lang="ru-RU" sz="34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Уполномоченного</a:t>
            </a: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5575" y="1463146"/>
            <a:ext cx="7416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</a:rPr>
              <a:t>3 528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обращений с 2013 года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5575" y="2428326"/>
            <a:ext cx="76482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500" kern="0" dirty="0">
                <a:solidFill>
                  <a:srgbClr val="C00000"/>
                </a:solidFill>
                <a:latin typeface="Impact" panose="020B0806030902050204" pitchFamily="34" charset="0"/>
              </a:rPr>
              <a:t>303</a:t>
            </a:r>
            <a:r>
              <a:rPr lang="ru-RU" sz="2600" kern="0" dirty="0">
                <a:solidFill>
                  <a:srgbClr val="C00000"/>
                </a:solidFill>
                <a:latin typeface="Impact" panose="020B0806030902050204" pitchFamily="34" charset="0"/>
              </a:rPr>
              <a:t> </a:t>
            </a:r>
            <a:r>
              <a:rPr lang="ru-RU" sz="2600" kern="0" dirty="0">
                <a:solidFill>
                  <a:srgbClr val="002060"/>
                </a:solidFill>
                <a:latin typeface="Impact" panose="020B0806030902050204" pitchFamily="34" charset="0"/>
              </a:rPr>
              <a:t>в 2018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году </a:t>
            </a:r>
            <a:r>
              <a:rPr lang="ru-RU" sz="2000" kern="0" dirty="0" smtClean="0">
                <a:solidFill>
                  <a:srgbClr val="2A1255"/>
                </a:solidFill>
                <a:latin typeface="Impact" panose="020B0806030902050204" pitchFamily="34" charset="0"/>
              </a:rPr>
              <a:t>(без учета сведений от общественных помощников Уполномоченного)</a:t>
            </a:r>
            <a:endParaRPr lang="ru-RU" sz="2000" kern="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1028" name="Picture 4" descr="C:\Users\lobanovaayu\Pictures\45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36" y="3567194"/>
            <a:ext cx="61475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banovaayu\Pictures\15463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3" y="3522670"/>
            <a:ext cx="1450582" cy="161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banovaayu\Pictures\cb8ab312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54" y="3567194"/>
            <a:ext cx="89958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obanovaayu\Pictures\Раскраски\All-ma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9" y="1142733"/>
            <a:ext cx="1266826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lobanovaayu\Pictures\proizvodstvennyj-kalendar-na-2015-go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32" y="2365035"/>
            <a:ext cx="1695583" cy="11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08446" y="3889898"/>
            <a:ext cx="50043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kern="0" dirty="0" smtClean="0">
                <a:solidFill>
                  <a:srgbClr val="C00000"/>
                </a:solidFill>
                <a:latin typeface="Impact" panose="020B0806030902050204" pitchFamily="34" charset="0"/>
              </a:rPr>
              <a:t>6 175</a:t>
            </a:r>
            <a:r>
              <a:rPr kumimoji="0" lang="ru-RU" sz="3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ru-RU" sz="2600" kern="0" dirty="0" smtClean="0">
                <a:solidFill>
                  <a:srgbClr val="002060"/>
                </a:solidFill>
                <a:latin typeface="Impact" panose="020B0806030902050204" pitchFamily="34" charset="0"/>
              </a:rPr>
              <a:t>заявителей</a:t>
            </a: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 panose="020B0806030902050204" pitchFamily="34" charset="0"/>
              </a:rPr>
              <a:t> с 2013 года  </a:t>
            </a:r>
          </a:p>
        </p:txBody>
      </p:sp>
    </p:spTree>
    <p:extLst>
      <p:ext uri="{BB962C8B-B14F-4D97-AF65-F5344CB8AC3E}">
        <p14:creationId xmlns:p14="http://schemas.microsoft.com/office/powerpoint/2010/main" val="173348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1" y="3762452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9678" y="133350"/>
            <a:ext cx="7992836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213969"/>
                </a:solidFill>
                <a:latin typeface="Impact" panose="020B0806030902050204" pitchFamily="34" charset="0"/>
              </a:rPr>
              <a:t>Проблема №1</a:t>
            </a:r>
            <a:endParaRPr lang="ru-RU" sz="3700" dirty="0">
              <a:solidFill>
                <a:srgbClr val="213969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thumb_94242_news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712195"/>
            <a:ext cx="4533900" cy="296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2621" y="3762452"/>
            <a:ext cx="86568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Необоснованное привлечение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к </a:t>
            </a:r>
            <a:r>
              <a:rPr lang="ru-RU" sz="2600" b="1" dirty="0">
                <a:solidFill>
                  <a:srgbClr val="C00000"/>
                </a:solidFill>
                <a:latin typeface="Impact" panose="020B0806030902050204" pitchFamily="34" charset="0"/>
              </a:rPr>
              <a:t>административной ответственности со стороны контрольно-надзорных </a:t>
            </a:r>
            <a:r>
              <a:rPr lang="ru-RU" sz="26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органов</a:t>
            </a:r>
            <a:endParaRPr lang="ru-RU" sz="26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74446"/>
            <a:ext cx="8591549" cy="18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4772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Контрольно-надзорная деятельность</a:t>
            </a:r>
            <a:endParaRPr lang="ru-RU" sz="37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C:\Users\lobanovaayu\Pictures\572b6447f2129154817fb9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93775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banovaayu\Pictures\photo_65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4790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6424" y="1163965"/>
            <a:ext cx="709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2 млн обязательных требований к бизнесу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5" y="2367290"/>
            <a:ext cx="741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30 тыс. обязательных требований к бизнесу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3174445"/>
            <a:ext cx="8296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«Надзорные каникулы»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 для малого бизнеса - трехлетний </a:t>
            </a:r>
            <a:r>
              <a:rPr lang="ru-RU" sz="2800" dirty="0">
                <a:solidFill>
                  <a:srgbClr val="2A1255"/>
                </a:solidFill>
                <a:latin typeface="Impact" panose="020B0806030902050204" pitchFamily="34" charset="0"/>
              </a:rPr>
              <a:t>запрет 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(с 2015 по 2018 гг.) на </a:t>
            </a:r>
            <a:r>
              <a:rPr lang="ru-RU" sz="2800" dirty="0">
                <a:solidFill>
                  <a:srgbClr val="2A1255"/>
                </a:solidFill>
                <a:latin typeface="Impact" panose="020B0806030902050204" pitchFamily="34" charset="0"/>
              </a:rPr>
              <a:t>проведение плановых проверок малого бизнеса </a:t>
            </a:r>
            <a:endParaRPr lang="ru-RU" sz="2800" dirty="0" smtClean="0">
              <a:solidFill>
                <a:srgbClr val="2A1255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с </a:t>
            </a:r>
            <a:r>
              <a:rPr lang="ru-RU" sz="2800" dirty="0">
                <a:solidFill>
                  <a:srgbClr val="2A1255"/>
                </a:solidFill>
                <a:latin typeface="Impact" panose="020B0806030902050204" pitchFamily="34" charset="0"/>
              </a:rPr>
              <a:t>надежной </a:t>
            </a:r>
            <a:r>
              <a:rPr lang="ru-RU" sz="2800" dirty="0" smtClean="0">
                <a:solidFill>
                  <a:srgbClr val="2A1255"/>
                </a:solidFill>
                <a:latin typeface="Impact" panose="020B0806030902050204" pitchFamily="34" charset="0"/>
              </a:rPr>
              <a:t>репутацией</a:t>
            </a:r>
            <a:endParaRPr lang="ru-RU" sz="28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4300"/>
            <a:ext cx="88773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7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Ежегодный форум «ОПОРЫ РОССИИ» «Малый бизнес – национальный проект!»</a:t>
            </a:r>
            <a:endParaRPr lang="ru-RU" sz="3700" dirty="0">
              <a:solidFill>
                <a:srgbClr val="2A1255"/>
              </a:solidFill>
              <a:latin typeface="Impact" panose="020B0806030902050204" pitchFamily="34" charset="0"/>
            </a:endParaRPr>
          </a:p>
        </p:txBody>
      </p:sp>
      <p:pic>
        <p:nvPicPr>
          <p:cNvPr id="2051" name="Picture 3" descr="C:\Users\lobanovaayu\Pictures\44583363_1991380240944432_56329947184690626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1" y="1464466"/>
            <a:ext cx="3797304" cy="2135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obanovaayu\Pictures\44826429_994932437381793_347184761556434944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74180"/>
            <a:ext cx="1796320" cy="248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801880"/>
            <a:ext cx="8277225" cy="12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3804672"/>
            <a:ext cx="83819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Президент РФ В.В. Путин предложил </a:t>
            </a:r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продлить «надзорные каникулы» </a:t>
            </a:r>
            <a:r>
              <a:rPr lang="ru-RU" sz="2700" dirty="0" smtClean="0">
                <a:solidFill>
                  <a:srgbClr val="2A1255"/>
                </a:solidFill>
                <a:latin typeface="Impact" panose="020B0806030902050204" pitchFamily="34" charset="0"/>
              </a:rPr>
              <a:t>для малого бизнеса </a:t>
            </a:r>
          </a:p>
          <a:p>
            <a:pPr algn="ctr"/>
            <a:r>
              <a:rPr lang="ru-RU" sz="2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до 2020 года</a:t>
            </a:r>
            <a:endParaRPr lang="ru-RU" sz="2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2053" name="Picture 5" descr="C:\Users\lobanovaayu\Pictures\44650370_356305701580223_208886248548545331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20" y="1498997"/>
            <a:ext cx="2755896" cy="206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008" y="89065"/>
            <a:ext cx="7743454" cy="905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№2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2" descr="C:\Users\lobanovaayu\Pictures\OPOXK9OJZ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91" y="895350"/>
            <a:ext cx="4965989" cy="304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3" y="4181598"/>
            <a:ext cx="8657111" cy="73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6460" y="4154880"/>
            <a:ext cx="7886700" cy="7659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dirty="0" smtClean="0">
                <a:solidFill>
                  <a:srgbClr val="C00000"/>
                </a:solidFill>
                <a:latin typeface="Impact" panose="020B0806030902050204" pitchFamily="34" charset="0"/>
              </a:rPr>
              <a:t>Вопросы </a:t>
            </a:r>
            <a:r>
              <a:rPr lang="ru-RU" sz="3700" dirty="0" err="1" smtClean="0">
                <a:solidFill>
                  <a:srgbClr val="C00000"/>
                </a:solidFill>
                <a:latin typeface="Impact" panose="020B0806030902050204" pitchFamily="34" charset="0"/>
              </a:rPr>
              <a:t>тарифообразования</a:t>
            </a:r>
            <a:endParaRPr lang="ru-RU" sz="37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2" y="41560"/>
            <a:ext cx="9991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инамика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средних цен на </a:t>
            </a:r>
            <a:endParaRPr lang="ru-RU" sz="280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электрическую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энергию в период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 2012 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по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04. 2018 гг.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(на примере предприятия г. Ярославля)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29594"/>
              </p:ext>
            </p:extLst>
          </p:nvPr>
        </p:nvGraphicFramePr>
        <p:xfrm>
          <a:off x="171449" y="1426555"/>
          <a:ext cx="8401050" cy="359312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987677"/>
                <a:gridCol w="1766194"/>
                <a:gridCol w="1376935"/>
                <a:gridCol w="1458276"/>
                <a:gridCol w="1405984"/>
                <a:gridCol w="1405984"/>
              </a:tblGrid>
              <a:tr h="1035161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Период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Цена электрической энергии за 1 тыс. кВт</a:t>
                      </a:r>
                      <a:r>
                        <a:rPr lang="en-US" sz="1400" dirty="0" smtClean="0"/>
                        <a:t>/</a:t>
                      </a:r>
                      <a:r>
                        <a:rPr lang="ru-RU" sz="1400" dirty="0" smtClean="0"/>
                        <a:t>час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Плата</a:t>
                      </a:r>
                      <a:r>
                        <a:rPr lang="ru-RU" sz="1400" baseline="0" dirty="0" smtClean="0"/>
                        <a:t> за кВт мощности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Итого средняя фактическая цена поставки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Рост цены поставки в % к предыдущему году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Рост цены поставки</a:t>
                      </a:r>
                      <a:r>
                        <a:rPr lang="ru-RU" sz="1400" baseline="0" dirty="0" smtClean="0"/>
                        <a:t> в % к 2011 году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3 441,40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0,00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3 441,40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91,3%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91,3%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3 493,76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434,25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4 090,64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118,9%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108,5%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3 431,57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447,39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4 743,20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116,0%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125,9%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165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3 535,22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450,48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4 530,13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95,5%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120,2%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</a:tr>
              <a:tr h="36786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2016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3 866,48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528,52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4 188,94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92,5%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111,1%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367867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3 894,74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744,60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6 592,68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157,4%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C00000"/>
                          </a:solidFill>
                        </a:rPr>
                        <a:t>174,9%</a:t>
                      </a:r>
                      <a:endParaRPr lang="ru-RU" sz="1700" b="1" dirty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/>
                </a:tc>
              </a:tr>
              <a:tr h="5560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мес. 2018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4 075,08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930,12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7 297,16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110,7%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193,6%</a:t>
                      </a:r>
                      <a:endParaRPr lang="ru-RU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09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7237" y="85798"/>
            <a:ext cx="7743454" cy="9053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№3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zam_d_850-1900x900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886352"/>
            <a:ext cx="4343400" cy="28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71" y="3776580"/>
            <a:ext cx="8586170" cy="12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7593" y="3883977"/>
            <a:ext cx="82391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Блокировка счетов предпринимателей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в банках в соответствии с Законом </a:t>
            </a:r>
            <a:r>
              <a:rPr lang="ru-RU" sz="3200" b="1" dirty="0">
                <a:solidFill>
                  <a:srgbClr val="C00000"/>
                </a:solidFill>
                <a:latin typeface="Impact" panose="020B0806030902050204" pitchFamily="34" charset="0"/>
              </a:rPr>
              <a:t>№ 115-ФЗ 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3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6764" y="133599"/>
            <a:ext cx="7886700" cy="748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Impact" panose="020B0806030902050204" pitchFamily="34" charset="0"/>
              </a:rPr>
              <a:t>Проблема №4</a:t>
            </a:r>
            <a:endParaRPr lang="ru-RU" sz="37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Picture 3" descr="C:\Users\lobanovaayu\Pictures\DU842VfWkAAZgG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07" y="766530"/>
            <a:ext cx="4509468" cy="2879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" y="3744097"/>
            <a:ext cx="8657111" cy="110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5225" y="3692982"/>
            <a:ext cx="80105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З</a:t>
            </a:r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адолженность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по государственным </a:t>
            </a:r>
            <a:endParaRPr lang="ru-RU" sz="3500" b="1" dirty="0" smtClean="0">
              <a:solidFill>
                <a:srgbClr val="C00000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и </a:t>
            </a:r>
            <a:r>
              <a:rPr lang="ru-RU" sz="3500" b="1" dirty="0">
                <a:solidFill>
                  <a:srgbClr val="C00000"/>
                </a:solidFill>
                <a:latin typeface="Impact" panose="020B0806030902050204" pitchFamily="34" charset="0"/>
              </a:rPr>
              <a:t>муниципальным контрактам</a:t>
            </a:r>
            <a:endParaRPr lang="ru-RU" sz="35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551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572</Words>
  <Application>Microsoft Office PowerPoint</Application>
  <PresentationFormat>Экран (16:9)</PresentationFormat>
  <Paragraphs>123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Общая статистика обращений  в аппарат Уполномоченного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 на имущество в Ярославской области в 2018 году</vt:lpstr>
      <vt:lpstr>Наши предложения :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Лобанова Алена Юрьевна</cp:lastModifiedBy>
  <cp:revision>178</cp:revision>
  <dcterms:created xsi:type="dcterms:W3CDTF">2016-11-18T14:12:19Z</dcterms:created>
  <dcterms:modified xsi:type="dcterms:W3CDTF">2018-11-14T12:41:01Z</dcterms:modified>
</cp:coreProperties>
</file>