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75" r:id="rId3"/>
    <p:sldId id="276" r:id="rId4"/>
    <p:sldId id="283" r:id="rId5"/>
    <p:sldId id="277" r:id="rId6"/>
    <p:sldId id="278" r:id="rId7"/>
    <p:sldId id="279" r:id="rId8"/>
    <p:sldId id="280" r:id="rId9"/>
    <p:sldId id="281" r:id="rId10"/>
    <p:sldId id="282" r:id="rId11"/>
    <p:sldId id="264" r:id="rId12"/>
    <p:sldId id="265" r:id="rId13"/>
    <p:sldId id="285" r:id="rId14"/>
    <p:sldId id="288" r:id="rId15"/>
    <p:sldId id="289" r:id="rId16"/>
    <p:sldId id="286" r:id="rId17"/>
    <p:sldId id="287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255"/>
    <a:srgbClr val="173A8D"/>
    <a:srgbClr val="213969"/>
    <a:srgbClr val="324057"/>
    <a:srgbClr val="97000B"/>
    <a:srgbClr val="F9D600"/>
    <a:srgbClr val="007CCE"/>
    <a:srgbClr val="A58C51"/>
    <a:srgbClr val="332319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98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2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"/>
            <a:ext cx="7886700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6" y="125097"/>
            <a:ext cx="712212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6" y="3528008"/>
            <a:ext cx="2743200" cy="4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5" y="1181100"/>
            <a:ext cx="8505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 практике работы института Уполномоченного по защите прав предпринимателей в Ярославской области </a:t>
            </a:r>
          </a:p>
          <a:p>
            <a:pPr algn="ctr"/>
            <a:r>
              <a:rPr lang="ru-RU" sz="33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в 2018 году</a:t>
            </a:r>
            <a:endParaRPr lang="ru-RU" sz="33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914" y="125097"/>
            <a:ext cx="526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Аппарат Уполномоченного по защите прав предпринимателей в Ярославской области</a:t>
            </a:r>
            <a:endParaRPr lang="ru-RU" sz="16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2775" y="46482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A1255"/>
                </a:solidFill>
                <a:latin typeface="Impact" panose="020B0806030902050204" pitchFamily="34" charset="0"/>
              </a:rPr>
              <a:t>Ижевск, 2019</a:t>
            </a:r>
            <a:endParaRPr lang="ru-RU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2400" y="180977"/>
            <a:ext cx="6010275" cy="600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№5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 descr="C:\Users\lobanovaayu\Pictures\2427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84418"/>
            <a:ext cx="4286249" cy="285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Существенное увеличение налога </a:t>
            </a: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на имущество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34071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377" y="1"/>
            <a:ext cx="7886700" cy="780638"/>
          </a:xfrm>
        </p:spPr>
        <p:txBody>
          <a:bodyPr>
            <a:normAutofit/>
          </a:bodyPr>
          <a:lstStyle/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Наши предложения :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77" y="675916"/>
            <a:ext cx="5830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ускорить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работу по оценке кадастровой стоимости недвижимого имущества, провести мониторинг и анализ ее экономического эффекта на предпринимателей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установлении налоговой ставки на имущество применить дифференцированный подход в зависимости от категорий налогоплательщиков, их вида деятельности и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имущества;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сохранить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льготные категории пониженных налоговых ставок для субъектов предпринимательской деятельности, применяющих специальные режимы налогообложения, а также предусмотреть возможные схемы снижения налоговой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нагрузки.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298469"/>
            <a:ext cx="2927640" cy="341922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5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2400" y="180977"/>
            <a:ext cx="6010275" cy="600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№6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4098" name="Picture 2" descr="C:\Users\lobanovaayu\Pictures\0_18d709_d8d6f04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89" y="885823"/>
            <a:ext cx="3919959" cy="2614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Повышение платы за сверхнормативный сброс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17814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38125" y="76203"/>
            <a:ext cx="8686800" cy="723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Проблема №7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" y="3725818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6765" y="3692982"/>
            <a:ext cx="84189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Доначисление налогов организации при выявлении фактов дробления бизнеса</a:t>
            </a:r>
          </a:p>
        </p:txBody>
      </p:sp>
      <p:pic>
        <p:nvPicPr>
          <p:cNvPr id="4" name="Picture 2" descr="C:\Users\lobanovaayu\Pictures\na-kakie-voprosy-nalogoplatelshhikov-ne-otvechaet-nalogovaya-sluzh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800101"/>
            <a:ext cx="3778250" cy="283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38125" y="76203"/>
            <a:ext cx="8686800" cy="723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Проблема </a:t>
            </a:r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№8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" y="3725818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6765" y="3692982"/>
            <a:ext cx="84189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Размещение и демонтаж нестационарных торговых объектов</a:t>
            </a:r>
            <a:endParaRPr lang="ru-RU" sz="3500" b="1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C:\Users\lobanovaayu\Pictures\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58" y="948047"/>
            <a:ext cx="3992892" cy="266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38125" y="76203"/>
            <a:ext cx="8686800" cy="723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Проблема </a:t>
            </a:r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№9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" y="3725818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6764" y="3692982"/>
            <a:ext cx="88119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Реализация планов по функционированию системы ККТ на территории области</a:t>
            </a:r>
            <a:endParaRPr lang="ru-RU" sz="3500" b="1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C:\Users\lobanovaayu\Pictures\15c87166a7a648193b29cb40b41d0c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94" y="869950"/>
            <a:ext cx="4095750" cy="273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38125" y="76203"/>
            <a:ext cx="8686800" cy="723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Проблема </a:t>
            </a:r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№10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" y="3725818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125" y="3725818"/>
            <a:ext cx="80676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Н</a:t>
            </a:r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есовершенство </a:t>
            </a:r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процедур оценки регулирующего воздействия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C:\Users\lobanovaayu\Pictures\n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681038"/>
            <a:ext cx="4381500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" y="142877"/>
            <a:ext cx="7886700" cy="1003299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Создание общественных институтов Уполномоченного</a:t>
            </a:r>
            <a:endParaRPr lang="ru-RU" sz="35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6" y="833799"/>
            <a:ext cx="4376738" cy="430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857" y="1534209"/>
            <a:ext cx="4118343" cy="64770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4582" y="1535578"/>
            <a:ext cx="411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Impact" panose="020B0806030902050204" pitchFamily="34" charset="0"/>
              </a:rPr>
              <a:t>o</a:t>
            </a:r>
            <a:r>
              <a:rPr lang="ru-RU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ктябрь</a:t>
            </a:r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, 2018 – подписание соглашения с Адвокатской палатой ЯО 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1027" name="Picture 3" descr="C:\Users\lobanovaayu\Documents\ФОТОАРХИВ-2018\Подписание соглашения с Адвокатской палатой\DSC_0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0" y="2351229"/>
            <a:ext cx="3764240" cy="2516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15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414" y="1855235"/>
            <a:ext cx="77664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sz="5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49" y="0"/>
            <a:ext cx="7436441" cy="1181098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Общая </a:t>
            </a:r>
            <a: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  <a:t>статистика обращений </a:t>
            </a:r>
            <a:b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  <a:t>в аппарат </a:t>
            </a:r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Уполномоченного</a:t>
            </a: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5575" y="1463146"/>
            <a:ext cx="7416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</a:rPr>
              <a:t>3 </a:t>
            </a:r>
            <a:r>
              <a:rPr lang="ru-RU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852</a:t>
            </a: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</a:rPr>
              <a:t>обращения с 2013 года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5575" y="2428326"/>
            <a:ext cx="7648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500" kern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656</a:t>
            </a:r>
            <a:r>
              <a:rPr lang="ru-RU" sz="2600" kern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600" kern="0" dirty="0">
                <a:solidFill>
                  <a:srgbClr val="002060"/>
                </a:solidFill>
                <a:latin typeface="Impact" panose="020B0806030902050204" pitchFamily="34" charset="0"/>
              </a:rPr>
              <a:t>в 2018 </a:t>
            </a: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году</a:t>
            </a:r>
            <a:endParaRPr lang="ru-RU" sz="2000" kern="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1028" name="Picture 4" descr="C:\Users\lobanovaayu\Pictures\45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6" y="3567194"/>
            <a:ext cx="61475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banovaayu\Pictures\15463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3" y="3522670"/>
            <a:ext cx="1450582" cy="16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obanovaayu\Pictures\cb8ab312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54" y="3567194"/>
            <a:ext cx="89958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obanovaayu\Pictures\Раскраски\All-ma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9" y="1142733"/>
            <a:ext cx="1266826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lobanovaayu\Pictures\proizvodstvennyj-kalendar-na-2015-go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32" y="2365035"/>
            <a:ext cx="1695583" cy="11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08446" y="3889898"/>
            <a:ext cx="50043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6 540</a:t>
            </a: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заявителей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</a:rPr>
              <a:t> с 2013 года  </a:t>
            </a:r>
          </a:p>
        </p:txBody>
      </p:sp>
    </p:spTree>
    <p:extLst>
      <p:ext uri="{BB962C8B-B14F-4D97-AF65-F5344CB8AC3E}">
        <p14:creationId xmlns:p14="http://schemas.microsoft.com/office/powerpoint/2010/main" val="173348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" y="3762452"/>
            <a:ext cx="8586170" cy="12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9678" y="133350"/>
            <a:ext cx="7992836" cy="765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Проблема №1</a:t>
            </a:r>
            <a:endParaRPr lang="ru-RU" sz="37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Pictures\thumb_94242_news_x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712195"/>
            <a:ext cx="4533900" cy="2968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621" y="3762452"/>
            <a:ext cx="86568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Необоснованное привлечение 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к </a:t>
            </a:r>
            <a:r>
              <a:rPr lang="ru-RU" sz="2600" b="1" dirty="0">
                <a:solidFill>
                  <a:srgbClr val="C00000"/>
                </a:solidFill>
                <a:latin typeface="Impact" panose="020B0806030902050204" pitchFamily="34" charset="0"/>
              </a:rPr>
              <a:t>административной ответственности со стороны контрольно-надзорных </a:t>
            </a:r>
            <a:r>
              <a:rPr lang="ru-RU" sz="26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органов</a:t>
            </a:r>
            <a:endParaRPr lang="ru-RU" sz="2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305175"/>
            <a:ext cx="6324598" cy="126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47725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Контрольно-надзорная деятельность</a:t>
            </a:r>
            <a:endParaRPr lang="ru-RU" sz="37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C:\Users\lobanovaayu\Pictures\572b6447f2129154817fb9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93775"/>
            <a:ext cx="1295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banovaayu\Pictures\photo_651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479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849" y="1163965"/>
            <a:ext cx="709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2 млн обязательных требований к бизнесу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2367290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30 тыс. обязательных требований к бизнесу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9875" y="3305175"/>
            <a:ext cx="61340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700" dirty="0">
                <a:solidFill>
                  <a:srgbClr val="2A1255"/>
                </a:solidFill>
                <a:latin typeface="Impact" panose="020B0806030902050204" pitchFamily="34" charset="0"/>
              </a:rPr>
              <a:t>Президент РФ В.В. Путин предложил </a:t>
            </a:r>
            <a:r>
              <a:rPr lang="ru-RU" sz="2700" dirty="0">
                <a:solidFill>
                  <a:srgbClr val="C00000"/>
                </a:solidFill>
                <a:latin typeface="Impact" panose="020B0806030902050204" pitchFamily="34" charset="0"/>
              </a:rPr>
              <a:t>продлить «надзорные каникулы» </a:t>
            </a:r>
            <a:r>
              <a:rPr lang="ru-RU" sz="2700" dirty="0">
                <a:solidFill>
                  <a:srgbClr val="2A1255"/>
                </a:solidFill>
                <a:latin typeface="Impact" panose="020B0806030902050204" pitchFamily="34" charset="0"/>
              </a:rPr>
              <a:t>для малого бизнеса </a:t>
            </a:r>
            <a:r>
              <a:rPr lang="ru-RU" sz="2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до </a:t>
            </a:r>
            <a:r>
              <a:rPr lang="ru-RU" sz="2700" dirty="0">
                <a:solidFill>
                  <a:srgbClr val="C00000"/>
                </a:solidFill>
                <a:latin typeface="Impact" panose="020B0806030902050204" pitchFamily="34" charset="0"/>
              </a:rPr>
              <a:t>2020 года</a:t>
            </a:r>
          </a:p>
        </p:txBody>
      </p:sp>
      <p:pic>
        <p:nvPicPr>
          <p:cNvPr id="10" name="Picture 2" descr="C:\Users\lobanovaayu\Pictures\44826429_994932437381793_347184761556434944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111501"/>
            <a:ext cx="1466849" cy="2031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847849" y="3974589"/>
            <a:ext cx="762001" cy="0"/>
          </a:xfrm>
          <a:prstGeom prst="straightConnector1">
            <a:avLst/>
          </a:prstGeom>
          <a:ln w="66675" cap="rnd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008" y="89065"/>
            <a:ext cx="7743454" cy="90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№2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 descr="C:\Users\lobanovaayu\Pictures\OPOXK9OJ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91" y="895350"/>
            <a:ext cx="4965989" cy="3040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3" y="4181598"/>
            <a:ext cx="8657111" cy="7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6460" y="4154880"/>
            <a:ext cx="7886700" cy="765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Вопросы </a:t>
            </a:r>
            <a:r>
              <a:rPr lang="ru-RU" sz="3700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тарифообразования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2" y="41560"/>
            <a:ext cx="9991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Д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инамика 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средних цен на </a:t>
            </a:r>
            <a:endParaRPr lang="ru-RU" sz="28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электрическую 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энергию в период 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 2012 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по 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04. 2018 гг.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(на примере предприятия г. Ярославля)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29594"/>
              </p:ext>
            </p:extLst>
          </p:nvPr>
        </p:nvGraphicFramePr>
        <p:xfrm>
          <a:off x="171449" y="1426555"/>
          <a:ext cx="8401050" cy="359312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987677"/>
                <a:gridCol w="1766194"/>
                <a:gridCol w="1376935"/>
                <a:gridCol w="1458276"/>
                <a:gridCol w="1405984"/>
                <a:gridCol w="1405984"/>
              </a:tblGrid>
              <a:tr h="1035161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Период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Цена электрической энергии за 1 тыс. кВт</a:t>
                      </a:r>
                      <a:r>
                        <a:rPr lang="en-US" sz="1400" dirty="0" smtClean="0"/>
                        <a:t>/</a:t>
                      </a:r>
                      <a:r>
                        <a:rPr lang="ru-RU" sz="1400" dirty="0" smtClean="0"/>
                        <a:t>час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Плата</a:t>
                      </a:r>
                      <a:r>
                        <a:rPr lang="ru-RU" sz="1400" baseline="0" dirty="0" smtClean="0"/>
                        <a:t> за кВт мощности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Итого средняя фактическая цена поставки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Рост цены поставки в % к предыдущему году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Рост цены поставки</a:t>
                      </a:r>
                      <a:r>
                        <a:rPr lang="ru-RU" sz="1400" baseline="0" dirty="0" smtClean="0"/>
                        <a:t> в % к 2011 году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3 441,40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3 441,40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91,3%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91,3%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3 493,76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434,25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4 090,64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118,9%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108,5%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3 431,57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447,39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4 743,20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116,0%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125,9%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3 535,22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450,48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4 530,13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95,5%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120,2%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67867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2016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3 866,48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528,52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4 188,94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92,5%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111,1%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</a:tr>
              <a:tr h="367867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2017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3 894,74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744,60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6 592,68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157,4%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174,9%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</a:tr>
              <a:tr h="5560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мес. 2018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4 075,08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930,12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7 297,16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110,7%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193,6%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09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7237" y="85798"/>
            <a:ext cx="7743454" cy="9053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№3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Pictures\zam_d_850-1900x900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886352"/>
            <a:ext cx="4343400" cy="2828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1" y="3776580"/>
            <a:ext cx="8586170" cy="12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7593" y="3883977"/>
            <a:ext cx="8239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Блокировка счетов предпринимателей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в банках в соответствии с Законом </a:t>
            </a:r>
            <a:r>
              <a:rPr lang="ru-RU" sz="3200" b="1" dirty="0">
                <a:solidFill>
                  <a:srgbClr val="C00000"/>
                </a:solidFill>
                <a:latin typeface="Impact" panose="020B0806030902050204" pitchFamily="34" charset="0"/>
              </a:rPr>
              <a:t>№ 115-ФЗ </a:t>
            </a:r>
            <a:endParaRPr lang="ru-RU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3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6764" y="133599"/>
            <a:ext cx="7886700" cy="748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№4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Pictures\DU842VfWkAAZgG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7" y="766530"/>
            <a:ext cx="4509468" cy="2879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З</a:t>
            </a:r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адолженность </a:t>
            </a:r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по государственным </a:t>
            </a:r>
            <a:endParaRPr lang="ru-RU" sz="3500" b="1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и </a:t>
            </a:r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муниципальным контрактам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5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4" y="123823"/>
            <a:ext cx="93059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Работа с задолженностью по государственным </a:t>
            </a:r>
          </a:p>
          <a:p>
            <a:r>
              <a:rPr lang="ru-RU" sz="3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и муниципальным контрактам</a:t>
            </a:r>
            <a:endParaRPr lang="ru-RU" sz="31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C:\Users\lobanovaayu\Pictures\folder-303891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7" y="1495361"/>
            <a:ext cx="762001" cy="6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8783" y="1378414"/>
            <a:ext cx="74165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13</a:t>
            </a:r>
            <a:r>
              <a:rPr lang="en-US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3000" kern="0" noProof="0" dirty="0" smtClean="0">
                <a:solidFill>
                  <a:srgbClr val="2A1255"/>
                </a:solidFill>
                <a:latin typeface="Impact" panose="020B0806030902050204" pitchFamily="34" charset="0"/>
              </a:rPr>
              <a:t>жалоб на действия государственных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kern="0" noProof="0" dirty="0" smtClean="0">
                <a:solidFill>
                  <a:srgbClr val="2A1255"/>
                </a:solidFill>
                <a:latin typeface="Impact" panose="020B0806030902050204" pitchFamily="34" charset="0"/>
              </a:rPr>
              <a:t>и муниципальных заказчиков 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A1255"/>
                </a:solidFill>
                <a:effectLst/>
                <a:uLnTx/>
                <a:uFillTx/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2051" name="Picture 3" descr="C:\Users\lobanovaayu\Pictures\izmeneny-usloviya-oplaty-zakazov-1200x800-84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5424"/>
            <a:ext cx="1208783" cy="10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7891" y="2536418"/>
            <a:ext cx="773545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2A1255"/>
                </a:solidFill>
                <a:latin typeface="Impact" panose="020B0806030902050204" pitchFamily="34" charset="0"/>
              </a:rPr>
              <a:t>б</a:t>
            </a:r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олее </a:t>
            </a:r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52</a:t>
            </a:r>
            <a:r>
              <a:rPr lang="ru-RU" sz="3000" dirty="0" smtClean="0">
                <a:latin typeface="Impact" panose="020B0806030902050204" pitchFamily="34" charset="0"/>
              </a:rPr>
              <a:t> </a:t>
            </a:r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млн рублей общая задолженность </a:t>
            </a:r>
          </a:p>
          <a:p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по обращениям</a:t>
            </a:r>
            <a:endParaRPr lang="ru-RU" sz="30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2052" name="Picture 4" descr="C:\Users\lobanovaayu\Pictures\personal_lo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" y="3629025"/>
            <a:ext cx="1302157" cy="13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07891" y="3733799"/>
            <a:ext cx="77732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2A1255"/>
                </a:solidFill>
                <a:latin typeface="Impact" panose="020B0806030902050204" pitchFamily="34" charset="0"/>
              </a:rPr>
              <a:t>б</a:t>
            </a:r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олее</a:t>
            </a:r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 31</a:t>
            </a:r>
            <a:r>
              <a:rPr lang="ru-RU" sz="3000" dirty="0" smtClean="0">
                <a:latin typeface="Impact" panose="020B0806030902050204" pitchFamily="34" charset="0"/>
              </a:rPr>
              <a:t> </a:t>
            </a:r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млн рублей возвращено </a:t>
            </a:r>
          </a:p>
          <a:p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заявителям</a:t>
            </a:r>
            <a:endParaRPr lang="ru-RU" sz="30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07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427</Words>
  <Application>Microsoft Office PowerPoint</Application>
  <PresentationFormat>Экран (16:9)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Общая статистика обращений  в аппарат Уполномоченного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предложения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общественных институтов Уполномоченного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Лобанова Алена Юрьевна</cp:lastModifiedBy>
  <cp:revision>188</cp:revision>
  <dcterms:created xsi:type="dcterms:W3CDTF">2016-11-18T14:12:19Z</dcterms:created>
  <dcterms:modified xsi:type="dcterms:W3CDTF">2019-01-28T12:20:15Z</dcterms:modified>
</cp:coreProperties>
</file>