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4"/>
  </p:notesMasterIdLst>
  <p:sldIdLst>
    <p:sldId id="256" r:id="rId2"/>
    <p:sldId id="367" r:id="rId3"/>
    <p:sldId id="368" r:id="rId4"/>
    <p:sldId id="339" r:id="rId5"/>
    <p:sldId id="372" r:id="rId6"/>
    <p:sldId id="375" r:id="rId7"/>
    <p:sldId id="376" r:id="rId8"/>
    <p:sldId id="378" r:id="rId9"/>
    <p:sldId id="355" r:id="rId10"/>
    <p:sldId id="365" r:id="rId11"/>
    <p:sldId id="379" r:id="rId12"/>
    <p:sldId id="370" r:id="rId13"/>
  </p:sldIdLst>
  <p:sldSz cx="9144000" cy="6858000" type="screen4x3"/>
  <p:notesSz cx="6735763" cy="98663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E6F1"/>
    <a:srgbClr val="CCC0DA"/>
    <a:srgbClr val="FFFFD1"/>
    <a:srgbClr val="CC99FF"/>
    <a:srgbClr val="054097"/>
    <a:srgbClr val="6666FF"/>
    <a:srgbClr val="9797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 autoAdjust="0"/>
    <p:restoredTop sz="94958" autoAdjust="0"/>
  </p:normalViewPr>
  <p:slideViewPr>
    <p:cSldViewPr>
      <p:cViewPr>
        <p:scale>
          <a:sx n="109" d="100"/>
          <a:sy n="109" d="100"/>
        </p:scale>
        <p:origin x="-1590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0818" tIns="45409" rIns="90818" bIns="45409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4" y="0"/>
            <a:ext cx="2918831" cy="493316"/>
          </a:xfrm>
          <a:prstGeom prst="rect">
            <a:avLst/>
          </a:prstGeom>
        </p:spPr>
        <p:txBody>
          <a:bodyPr vert="horz" lIns="90818" tIns="45409" rIns="90818" bIns="45409" rtlCol="0"/>
          <a:lstStyle>
            <a:lvl1pPr algn="r">
              <a:defRPr sz="1200"/>
            </a:lvl1pPr>
          </a:lstStyle>
          <a:p>
            <a:fld id="{6A71487F-3C60-47B5-9CD5-534ABD3C2F3A}" type="datetimeFigureOut">
              <a:rPr lang="ru-RU" smtClean="0"/>
              <a:pPr/>
              <a:t>19.02.2019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818" tIns="45409" rIns="90818" bIns="45409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0818" tIns="45409" rIns="90818" bIns="45409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3316"/>
          </a:xfrm>
          <a:prstGeom prst="rect">
            <a:avLst/>
          </a:prstGeom>
        </p:spPr>
        <p:txBody>
          <a:bodyPr vert="horz" lIns="90818" tIns="45409" rIns="90818" bIns="45409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4" y="9371286"/>
            <a:ext cx="2918831" cy="493316"/>
          </a:xfrm>
          <a:prstGeom prst="rect">
            <a:avLst/>
          </a:prstGeom>
        </p:spPr>
        <p:txBody>
          <a:bodyPr vert="horz" lIns="90818" tIns="45409" rIns="90818" bIns="45409" rtlCol="0" anchor="b"/>
          <a:lstStyle>
            <a:lvl1pPr algn="r">
              <a:defRPr sz="1200"/>
            </a:lvl1pPr>
          </a:lstStyle>
          <a:p>
            <a:fld id="{E20BE05F-2B5F-4EBA-85A9-4C7328082E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66218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0BE05F-2B5F-4EBA-85A9-4C7328082E5E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51244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0BE05F-2B5F-4EBA-85A9-4C7328082E5E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65319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F257A-DA7F-4ADE-BC15-0DCF5666579F}" type="datetimeFigureOut">
              <a:rPr lang="ru-RU" smtClean="0"/>
              <a:pPr/>
              <a:t>19.02.2019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1409B-6419-4EE2-B858-7DDBB09D30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9908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F257A-DA7F-4ADE-BC15-0DCF5666579F}" type="datetimeFigureOut">
              <a:rPr lang="ru-RU" smtClean="0"/>
              <a:pPr/>
              <a:t>19.02.2019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1409B-6419-4EE2-B858-7DDBB09D30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11684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F257A-DA7F-4ADE-BC15-0DCF5666579F}" type="datetimeFigureOut">
              <a:rPr lang="ru-RU" smtClean="0"/>
              <a:pPr/>
              <a:t>19.02.2019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1409B-6419-4EE2-B858-7DDBB09D30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2019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F257A-DA7F-4ADE-BC15-0DCF5666579F}" type="datetimeFigureOut">
              <a:rPr lang="ru-RU" smtClean="0"/>
              <a:pPr/>
              <a:t>19.02.2019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1409B-6419-4EE2-B858-7DDBB09D30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14457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F257A-DA7F-4ADE-BC15-0DCF5666579F}" type="datetimeFigureOut">
              <a:rPr lang="ru-RU" smtClean="0"/>
              <a:pPr/>
              <a:t>19.02.2019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1409B-6419-4EE2-B858-7DDBB09D30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8385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F257A-DA7F-4ADE-BC15-0DCF5666579F}" type="datetimeFigureOut">
              <a:rPr lang="ru-RU" smtClean="0"/>
              <a:pPr/>
              <a:t>19.02.2019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1409B-6419-4EE2-B858-7DDBB09D30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87928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F257A-DA7F-4ADE-BC15-0DCF5666579F}" type="datetimeFigureOut">
              <a:rPr lang="ru-RU" smtClean="0"/>
              <a:pPr/>
              <a:t>19.02.2019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1409B-6419-4EE2-B858-7DDBB09D30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14064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F257A-DA7F-4ADE-BC15-0DCF5666579F}" type="datetimeFigureOut">
              <a:rPr lang="ru-RU" smtClean="0"/>
              <a:pPr/>
              <a:t>19.02.2019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1409B-6419-4EE2-B858-7DDBB09D30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1070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F257A-DA7F-4ADE-BC15-0DCF5666579F}" type="datetimeFigureOut">
              <a:rPr lang="ru-RU" smtClean="0"/>
              <a:pPr/>
              <a:t>19.02.2019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1409B-6419-4EE2-B858-7DDBB09D30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88296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F257A-DA7F-4ADE-BC15-0DCF5666579F}" type="datetimeFigureOut">
              <a:rPr lang="ru-RU" smtClean="0"/>
              <a:pPr/>
              <a:t>19.02.2019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1409B-6419-4EE2-B858-7DDBB09D30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98090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F257A-DA7F-4ADE-BC15-0DCF5666579F}" type="datetimeFigureOut">
              <a:rPr lang="ru-RU" smtClean="0"/>
              <a:pPr/>
              <a:t>19.02.2019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1409B-6419-4EE2-B858-7DDBB09D30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46192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CF257A-DA7F-4ADE-BC15-0DCF5666579F}" type="datetimeFigureOut">
              <a:rPr lang="ru-RU" smtClean="0"/>
              <a:pPr/>
              <a:t>19.02.2019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71409B-6419-4EE2-B858-7DDBB09D30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2534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0.png"/><Relationship Id="rId5" Type="http://schemas.openxmlformats.org/officeDocument/2006/relationships/image" Target="../media/image5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5.jpeg"/><Relationship Id="rId7" Type="http://schemas.openxmlformats.org/officeDocument/2006/relationships/image" Target="../media/image18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22.jpeg"/><Relationship Id="rId7" Type="http://schemas.openxmlformats.org/officeDocument/2006/relationships/image" Target="../media/image26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eg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5556" y="3356992"/>
            <a:ext cx="8352928" cy="2736304"/>
          </a:xfrm>
          <a:solidFill>
            <a:schemeClr val="bg1"/>
          </a:solidFill>
          <a:ln>
            <a:noFill/>
          </a:ln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государственной кадастровой оценки объектов недвижимости на территории Ярославской области</a:t>
            </a:r>
            <a:b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2019 году.</a:t>
            </a:r>
            <a:endParaRPr lang="ru-RU" sz="3400" b="1" dirty="0">
              <a:solidFill>
                <a:srgbClr val="05409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6"/>
          <p:cNvSpPr txBox="1">
            <a:spLocks noChangeArrowheads="1"/>
          </p:cNvSpPr>
          <p:nvPr/>
        </p:nvSpPr>
        <p:spPr bwMode="auto">
          <a:xfrm>
            <a:off x="755576" y="1340768"/>
            <a:ext cx="7920880" cy="1715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 algn="ctr" fontAlgn="base">
              <a:spcBef>
                <a:spcPts val="250"/>
              </a:spcBef>
              <a:spcAft>
                <a:spcPct val="0"/>
              </a:spcAft>
              <a:defRPr/>
            </a:pPr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имущественных и земельных отношений Ярославской области</a:t>
            </a:r>
          </a:p>
          <a:p>
            <a:pPr marL="0" lvl="1" algn="ctr" fontAlgn="base">
              <a:spcBef>
                <a:spcPts val="250"/>
              </a:spcBef>
              <a:spcAft>
                <a:spcPct val="0"/>
              </a:spcAft>
              <a:defRPr/>
            </a:pPr>
            <a:endParaRPr lang="ru-RU" sz="2000" b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1" algn="ctr" fontAlgn="base">
              <a:spcBef>
                <a:spcPts val="250"/>
              </a:spcBef>
              <a:spcAft>
                <a:spcPct val="0"/>
              </a:spcAft>
              <a:defRPr/>
            </a:pPr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бюджетное учреждение Ярославской области</a:t>
            </a:r>
            <a:endParaRPr lang="ru-RU" b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1" algn="ctr" fontAlgn="base">
              <a:spcBef>
                <a:spcPts val="250"/>
              </a:spcBef>
              <a:spcAft>
                <a:spcPct val="0"/>
              </a:spcAft>
              <a:defRPr/>
            </a:pPr>
            <a:r>
              <a:rPr lang="ru-RU" sz="20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«ЦЕНТР КАДАСТРОВОЙ </a:t>
            </a:r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ОЦЕНКИ, РЕКЛАМЫ И ТОРГОВ»</a:t>
            </a:r>
            <a:endParaRPr lang="ru-RU" sz="2000" b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6" descr="gerb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9192" y="80963"/>
            <a:ext cx="732057" cy="1043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Скругленный прямоугольник 21"/>
          <p:cNvSpPr/>
          <p:nvPr/>
        </p:nvSpPr>
        <p:spPr>
          <a:xfrm>
            <a:off x="2771801" y="260648"/>
            <a:ext cx="6372199" cy="757401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uFill>
                  <a:solidFill>
                    <a:srgbClr val="00FF00"/>
                  </a:solidFill>
                </a:uFill>
                <a:ea typeface="+mj-ea"/>
                <a:cs typeface="Times New Roman" panose="02020603050405020304" pitchFamily="18" charset="0"/>
              </a:rPr>
              <a:t>Площадки, на которых будут публиковаться предварительные результаты государственной кадастровой оценки объектов недвижимости.</a:t>
            </a:r>
            <a:endParaRPr lang="ru-RU" sz="2000" b="1" dirty="0">
              <a:solidFill>
                <a:srgbClr val="C00000"/>
              </a:solidFill>
              <a:uFill>
                <a:solidFill>
                  <a:srgbClr val="00FF00"/>
                </a:solidFill>
              </a:uFill>
              <a:ea typeface="+mj-ea"/>
              <a:cs typeface="Times New Roman" panose="02020603050405020304" pitchFamily="18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1242879"/>
            <a:ext cx="9159407" cy="1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TextBox 7"/>
          <p:cNvSpPr txBox="1">
            <a:spLocks noChangeArrowheads="1"/>
          </p:cNvSpPr>
          <p:nvPr/>
        </p:nvSpPr>
        <p:spPr bwMode="auto">
          <a:xfrm>
            <a:off x="138196" y="180573"/>
            <a:ext cx="2583486" cy="69249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1300" b="1" dirty="0" smtClean="0">
                <a:latin typeface="+mn-lt"/>
                <a:cs typeface="Times New Roman" panose="02020603050405020304" pitchFamily="18" charset="0"/>
              </a:rPr>
              <a:t>ГБУ ЯО</a:t>
            </a:r>
          </a:p>
          <a:p>
            <a:pPr algn="ctr" eaLnBrk="1" hangingPunct="1"/>
            <a:r>
              <a:rPr lang="ru-RU" altLang="ru-RU" sz="1300" b="1" dirty="0" smtClean="0">
                <a:latin typeface="+mn-lt"/>
                <a:cs typeface="Times New Roman" panose="02020603050405020304" pitchFamily="18" charset="0"/>
              </a:rPr>
              <a:t> «ЦЕНТР </a:t>
            </a:r>
            <a:r>
              <a:rPr lang="ru-RU" altLang="ru-RU" sz="1300" b="1" dirty="0">
                <a:latin typeface="+mn-lt"/>
                <a:cs typeface="Times New Roman" panose="02020603050405020304" pitchFamily="18" charset="0"/>
              </a:rPr>
              <a:t>КАДАСТРОВОЙ </a:t>
            </a:r>
            <a:r>
              <a:rPr lang="ru-RU" altLang="ru-RU" sz="1300" b="1" dirty="0" smtClean="0">
                <a:latin typeface="+mn-lt"/>
                <a:cs typeface="Times New Roman" panose="02020603050405020304" pitchFamily="18" charset="0"/>
              </a:rPr>
              <a:t>ОЦЕНКИ, РЕКЛАМЫ И ТОРГОВ»</a:t>
            </a:r>
            <a:endParaRPr lang="ru-RU" altLang="ru-RU" sz="1300" b="1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83567" y="1340768"/>
            <a:ext cx="7416825" cy="50405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Официальный сайт ГБУ ЯО «Центр кадастровой оценки, рекламы и торгов»</a:t>
            </a:r>
          </a:p>
          <a:p>
            <a:pPr algn="ctr"/>
            <a:r>
              <a:rPr lang="ru-RU" sz="1600" dirty="0" smtClean="0"/>
              <a:t>(</a:t>
            </a:r>
            <a:r>
              <a:rPr lang="en-US" sz="1600" dirty="0"/>
              <a:t>http://</a:t>
            </a:r>
            <a:r>
              <a:rPr lang="en-US" sz="1600" dirty="0" smtClean="0"/>
              <a:t>www.yarregion.ru/depts/cko/default.aspx</a:t>
            </a:r>
            <a:r>
              <a:rPr lang="ru-RU" sz="1600" dirty="0" smtClean="0"/>
              <a:t>)</a:t>
            </a:r>
            <a:endParaRPr lang="ru-RU" sz="1600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83568" y="3873624"/>
            <a:ext cx="7416824" cy="56348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/>
              <a:t>Фонд данных государственной кадастровой </a:t>
            </a:r>
            <a:r>
              <a:rPr lang="ru-RU" sz="1600" dirty="0" smtClean="0"/>
              <a:t>оценки (</a:t>
            </a:r>
            <a:r>
              <a:rPr lang="en-US" sz="1600" dirty="0"/>
              <a:t>https://rosreestr.ru/wps/portal/cc_ib_svedFDGKO</a:t>
            </a:r>
            <a:r>
              <a:rPr lang="ru-RU" sz="1600" dirty="0" smtClean="0"/>
              <a:t>)</a:t>
            </a:r>
            <a:endParaRPr lang="ru-RU" sz="16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145" y="4509120"/>
            <a:ext cx="4105668" cy="22322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 descr="W:\Совещания\РЖД\Сырец\ГБУ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2317" y="1911323"/>
            <a:ext cx="3459325" cy="191321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969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Скругленный прямоугольник 21"/>
          <p:cNvSpPr/>
          <p:nvPr/>
        </p:nvSpPr>
        <p:spPr>
          <a:xfrm>
            <a:off x="2771801" y="260648"/>
            <a:ext cx="6372199" cy="757401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C00000"/>
                </a:solidFill>
                <a:uFill>
                  <a:solidFill>
                    <a:srgbClr val="00FF00"/>
                  </a:solidFill>
                </a:uFill>
                <a:ea typeface="+mj-ea"/>
                <a:cs typeface="Times New Roman" panose="02020603050405020304" pitchFamily="18" charset="0"/>
              </a:rPr>
              <a:t>Проведение государственной кадастровой оценки объектов недвижимости в </a:t>
            </a:r>
            <a:r>
              <a:rPr lang="ru-RU" sz="2000" b="1" dirty="0" smtClean="0">
                <a:solidFill>
                  <a:srgbClr val="C00000"/>
                </a:solidFill>
                <a:uFill>
                  <a:solidFill>
                    <a:srgbClr val="00FF00"/>
                  </a:solidFill>
                </a:uFill>
                <a:ea typeface="+mj-ea"/>
                <a:cs typeface="Times New Roman" panose="02020603050405020304" pitchFamily="18" charset="0"/>
              </a:rPr>
              <a:t>2020- 2023 гг.</a:t>
            </a:r>
            <a:endParaRPr lang="ru-RU" sz="2000" b="1" dirty="0">
              <a:solidFill>
                <a:srgbClr val="C00000"/>
              </a:solidFill>
              <a:uFill>
                <a:solidFill>
                  <a:srgbClr val="00FF00"/>
                </a:solidFill>
              </a:uFill>
              <a:ea typeface="+mj-ea"/>
              <a:cs typeface="Times New Roman" panose="02020603050405020304" pitchFamily="18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1242879"/>
            <a:ext cx="9159407" cy="1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TextBox 7"/>
          <p:cNvSpPr txBox="1">
            <a:spLocks noChangeArrowheads="1"/>
          </p:cNvSpPr>
          <p:nvPr/>
        </p:nvSpPr>
        <p:spPr bwMode="auto">
          <a:xfrm>
            <a:off x="138196" y="180573"/>
            <a:ext cx="2583486" cy="69249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1300" b="1" dirty="0">
                <a:latin typeface="+mn-lt"/>
                <a:cs typeface="Times New Roman" panose="02020603050405020304" pitchFamily="18" charset="0"/>
              </a:rPr>
              <a:t>ГБУ ЯО</a:t>
            </a:r>
          </a:p>
          <a:p>
            <a:pPr algn="ctr" eaLnBrk="1" hangingPunct="1"/>
            <a:r>
              <a:rPr lang="ru-RU" altLang="ru-RU" sz="1300" b="1" dirty="0">
                <a:latin typeface="+mn-lt"/>
                <a:cs typeface="Times New Roman" panose="02020603050405020304" pitchFamily="18" charset="0"/>
              </a:rPr>
              <a:t> «ЦЕНТР КАДАСТРОВОЙ ОЦЕНКИ, РЕКЛАМЫ И ТОРГОВ»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0960406"/>
              </p:ext>
            </p:extLst>
          </p:nvPr>
        </p:nvGraphicFramePr>
        <p:xfrm>
          <a:off x="323529" y="1397000"/>
          <a:ext cx="8496943" cy="5339457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12423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2231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69938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73883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51216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48540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Вид оценки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3060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ГКО Объектов капитального строительства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 ст. 237-ФЗ +</a:t>
                      </a:r>
                    </a:p>
                    <a:p>
                      <a:pPr algn="ctr" rtl="0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подготовка</a:t>
                      </a: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/>
                      </a:r>
                      <a:b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 ст. 237-ФЗ + </a:t>
                      </a:r>
                    </a:p>
                    <a:p>
                      <a:pPr algn="ctr" rtl="0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подготовка</a:t>
                      </a: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/>
                      </a:r>
                      <a:b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 ст. 237-ФЗ + </a:t>
                      </a:r>
                    </a:p>
                    <a:p>
                      <a:pPr algn="ctr" rtl="0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подготовка</a:t>
                      </a: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/>
                      </a:r>
                      <a:b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оценка 100%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10402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ГКО Земель </a:t>
                      </a:r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населенных пунктов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 ст. 237-ФЗ  + подготовка</a:t>
                      </a: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/>
                      </a:r>
                      <a:b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 ст. 237-ФЗ +</a:t>
                      </a:r>
                    </a:p>
                    <a:p>
                      <a:pPr algn="ctr" rtl="0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подготовка</a:t>
                      </a: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/>
                      </a:r>
                      <a:b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 ст. 237-ФЗ  + </a:t>
                      </a:r>
                    </a:p>
                    <a:p>
                      <a:pPr algn="ctr" rtl="0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подготовка</a:t>
                      </a: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/>
                      </a:r>
                      <a:b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оценка 100%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9122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ГКО Земель промышленности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 ст. 237-ФЗ  + подготовка</a:t>
                      </a: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/>
                      </a:r>
                      <a:b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 ст. 237-ФЗ  + </a:t>
                      </a:r>
                    </a:p>
                    <a:p>
                      <a:pPr algn="ctr" rtl="0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подготовка</a:t>
                      </a: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/>
                      </a:r>
                      <a:b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100 %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оценка 100%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 ст. 237-ФЗ + </a:t>
                      </a:r>
                    </a:p>
                    <a:p>
                      <a:pPr algn="ctr" rtl="0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подготовка</a:t>
                      </a: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/>
                      </a:r>
                      <a:b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9122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ГКО Земель лесного фонда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оценка</a:t>
                      </a:r>
                      <a:b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 ст. 237-ФЗ + </a:t>
                      </a:r>
                    </a:p>
                    <a:p>
                      <a:pPr algn="ctr" rtl="0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подготовка</a:t>
                      </a: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/>
                      </a:r>
                      <a:b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 ст. 237-ФЗ + </a:t>
                      </a:r>
                    </a:p>
                    <a:p>
                      <a:pPr algn="ctr" rtl="0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подготовка</a:t>
                      </a: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/>
                      </a:r>
                      <a:b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 ст. 237-ФЗ + </a:t>
                      </a:r>
                    </a:p>
                    <a:p>
                      <a:pPr algn="ctr" rtl="0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подготовка</a:t>
                      </a: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/>
                      </a:r>
                      <a:b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9122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ГКО Земель водного фонда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оценка</a:t>
                      </a:r>
                      <a:b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 ст. 237-ФЗ + </a:t>
                      </a:r>
                    </a:p>
                    <a:p>
                      <a:pPr algn="ctr" rtl="0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подготовка</a:t>
                      </a: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/>
                      </a:r>
                      <a:b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 ст. 237-ФЗ + </a:t>
                      </a:r>
                    </a:p>
                    <a:p>
                      <a:pPr algn="ctr" rtl="0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подготовка</a:t>
                      </a: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/>
                      </a:r>
                      <a:b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 ст. 237-ФЗ + </a:t>
                      </a:r>
                    </a:p>
                    <a:p>
                      <a:pPr algn="ctr" rtl="0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подготовка</a:t>
                      </a: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/>
                      </a:r>
                      <a:b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9122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ГКО Земель особо охраняемых территорий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оценка</a:t>
                      </a:r>
                      <a:b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 ст. 237-ФЗ +</a:t>
                      </a:r>
                    </a:p>
                    <a:p>
                      <a:pPr algn="ctr" rtl="0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подготовка</a:t>
                      </a: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/>
                      </a:r>
                      <a:b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 ст. 237-ФЗ + </a:t>
                      </a:r>
                    </a:p>
                    <a:p>
                      <a:pPr algn="ctr" rtl="0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подготовка</a:t>
                      </a: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/>
                      </a:r>
                      <a:b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 ст. 237-ФЗ +</a:t>
                      </a:r>
                    </a:p>
                    <a:p>
                      <a:pPr algn="ctr" rtl="0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подготовка</a:t>
                      </a: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/>
                      </a:r>
                      <a:b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9122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ГКО Земель С/Х назначения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 ст. 237-ФЗ +</a:t>
                      </a:r>
                    </a:p>
                    <a:p>
                      <a:pPr algn="ctr" rtl="0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подготовка</a:t>
                      </a: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/>
                      </a:r>
                      <a:b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оценка</a:t>
                      </a:r>
                      <a:b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 ст. 237-ФЗ  + </a:t>
                      </a:r>
                    </a:p>
                    <a:p>
                      <a:pPr algn="ctr" rtl="0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подготовка</a:t>
                      </a: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/>
                      </a:r>
                      <a:b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 ст. 237-ФЗ +</a:t>
                      </a:r>
                    </a:p>
                    <a:p>
                      <a:pPr algn="ctr" rtl="0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подготовка</a:t>
                      </a: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/>
                      </a:r>
                      <a:b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60%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9248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2780928"/>
            <a:ext cx="8352928" cy="2736304"/>
          </a:xfrm>
          <a:solidFill>
            <a:schemeClr val="bg1"/>
          </a:solidFill>
          <a:ln>
            <a:noFill/>
          </a:ln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3400" b="1" dirty="0">
              <a:solidFill>
                <a:srgbClr val="05409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6"/>
          <p:cNvSpPr txBox="1">
            <a:spLocks noChangeArrowheads="1"/>
          </p:cNvSpPr>
          <p:nvPr/>
        </p:nvSpPr>
        <p:spPr bwMode="auto">
          <a:xfrm>
            <a:off x="755576" y="1340768"/>
            <a:ext cx="7920880" cy="1061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 algn="ctr" fontAlgn="base">
              <a:spcBef>
                <a:spcPts val="250"/>
              </a:spcBef>
              <a:spcAft>
                <a:spcPct val="0"/>
              </a:spcAft>
              <a:defRPr/>
            </a:pPr>
            <a:endParaRPr lang="ru-RU" sz="2000" b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1" algn="ctr" fontAlgn="base">
              <a:spcBef>
                <a:spcPts val="250"/>
              </a:spcBef>
              <a:spcAft>
                <a:spcPct val="0"/>
              </a:spcAft>
              <a:defRPr/>
            </a:pPr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бюджетное учреждение Ярославской области</a:t>
            </a:r>
            <a:endParaRPr lang="ru-RU" b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1" algn="ctr" fontAlgn="base">
              <a:spcBef>
                <a:spcPts val="250"/>
              </a:spcBef>
              <a:spcAft>
                <a:spcPct val="0"/>
              </a:spcAft>
              <a:defRPr/>
            </a:pPr>
            <a:r>
              <a:rPr lang="ru-RU" sz="20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«ЦЕНТР КАДАСТРОВОЙ </a:t>
            </a:r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ОЦЕНКИ, РЕКЛАМЫ И ТОРГОВ»</a:t>
            </a:r>
            <a:endParaRPr lang="ru-RU" sz="2000" b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9962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Скругленный прямоугольник 21"/>
          <p:cNvSpPr/>
          <p:nvPr/>
        </p:nvSpPr>
        <p:spPr>
          <a:xfrm>
            <a:off x="2771801" y="260648"/>
            <a:ext cx="6372199" cy="757401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C00000"/>
                </a:solidFill>
                <a:uFill>
                  <a:solidFill>
                    <a:srgbClr val="00FF00"/>
                  </a:solidFill>
                </a:uFill>
                <a:ea typeface="+mj-ea"/>
                <a:cs typeface="Times New Roman" panose="02020603050405020304" pitchFamily="18" charset="0"/>
              </a:rPr>
              <a:t>Проведение государственной кадастровой оценки объектов недвижимости в 2019 году.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1242879"/>
            <a:ext cx="9159407" cy="1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TextBox 7"/>
          <p:cNvSpPr txBox="1">
            <a:spLocks noChangeArrowheads="1"/>
          </p:cNvSpPr>
          <p:nvPr/>
        </p:nvSpPr>
        <p:spPr bwMode="auto">
          <a:xfrm>
            <a:off x="188315" y="125497"/>
            <a:ext cx="2583486" cy="89255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ГБУ ЯО</a:t>
            </a:r>
          </a:p>
          <a:p>
            <a:pPr algn="ctr" eaLnBrk="1" hangingPunct="1"/>
            <a:r>
              <a:rPr lang="ru-RU" alt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«ЦЕНТР </a:t>
            </a:r>
            <a:r>
              <a:rPr lang="ru-RU" altLang="ru-RU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КАДАСТРОВОЙ </a:t>
            </a:r>
            <a:r>
              <a:rPr lang="ru-RU" alt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ОЦЕНКИ, РЕКЛАМЫ И ТОРГОВ»</a:t>
            </a:r>
            <a:endParaRPr lang="ru-RU" altLang="ru-RU" sz="1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323528" y="1467710"/>
            <a:ext cx="8496944" cy="138522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dk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Кадастровая стоимость -</a:t>
            </a:r>
          </a:p>
          <a:p>
            <a:pPr algn="ctr"/>
            <a:r>
              <a:rPr lang="ru-RU" sz="20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основная экономическая характеристика объекта недвижимости, поставленного на государственный кадастровый учет, определенная в соответствии с утвержденными методическими указаниями.</a:t>
            </a:r>
            <a:endParaRPr lang="ru-RU" sz="2000" dirty="0">
              <a:solidFill>
                <a:schemeClr val="dk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2133" y="3387294"/>
            <a:ext cx="2078709" cy="1660657"/>
          </a:xfrm>
          <a:prstGeom prst="rect">
            <a:avLst/>
          </a:prstGeom>
        </p:spPr>
      </p:pic>
      <p:pic>
        <p:nvPicPr>
          <p:cNvPr id="9" name="Picture 2" descr="https://img05.rl0.ru/aa395b28dbe4b74876c7a03ccb7c226f/c636x498/agrarnik.com/images/events/3s_lan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53" y="3145343"/>
            <a:ext cx="1984199" cy="1553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Стрелка вниз 10"/>
          <p:cNvSpPr/>
          <p:nvPr/>
        </p:nvSpPr>
        <p:spPr>
          <a:xfrm rot="18561857">
            <a:off x="5759472" y="2882695"/>
            <a:ext cx="247718" cy="613538"/>
          </a:xfrm>
          <a:prstGeom prst="downArrow">
            <a:avLst/>
          </a:prstGeom>
          <a:solidFill>
            <a:srgbClr val="D1D1D1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400" b="1">
              <a:solidFill>
                <a:schemeClr val="dk1"/>
              </a:solidFill>
            </a:endParaRPr>
          </a:p>
        </p:txBody>
      </p:sp>
      <p:sp>
        <p:nvSpPr>
          <p:cNvPr id="14" name="Стрелка вниз 13"/>
          <p:cNvSpPr/>
          <p:nvPr/>
        </p:nvSpPr>
        <p:spPr>
          <a:xfrm>
            <a:off x="3980427" y="2987321"/>
            <a:ext cx="247718" cy="556754"/>
          </a:xfrm>
          <a:prstGeom prst="downArrow">
            <a:avLst/>
          </a:prstGeom>
          <a:solidFill>
            <a:srgbClr val="D1D1D1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400" b="1">
              <a:solidFill>
                <a:schemeClr val="dk1"/>
              </a:solidFill>
            </a:endParaRPr>
          </a:p>
        </p:txBody>
      </p:sp>
      <p:sp>
        <p:nvSpPr>
          <p:cNvPr id="15" name="Стрелка вниз 14"/>
          <p:cNvSpPr/>
          <p:nvPr/>
        </p:nvSpPr>
        <p:spPr>
          <a:xfrm rot="3060917">
            <a:off x="2402104" y="2882695"/>
            <a:ext cx="289258" cy="613538"/>
          </a:xfrm>
          <a:prstGeom prst="downArrow">
            <a:avLst/>
          </a:prstGeom>
          <a:solidFill>
            <a:srgbClr val="D1D1D1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400" b="1">
              <a:solidFill>
                <a:schemeClr val="dk1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96229" y="4960855"/>
            <a:ext cx="2296287" cy="148611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dk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База для расчета </a:t>
            </a:r>
            <a:r>
              <a:rPr lang="ru-RU" sz="1600" dirty="0">
                <a:latin typeface="Calibri" panose="020F0502020204030204" pitchFamily="34" charset="0"/>
                <a:cs typeface="Times New Roman" panose="02020603050405020304" pitchFamily="18" charset="0"/>
              </a:rPr>
              <a:t>земельного </a:t>
            </a:r>
            <a:r>
              <a:rPr lang="ru-RU" sz="16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налога и арендной </a:t>
            </a:r>
            <a:r>
              <a:rPr lang="ru-RU" sz="1600" dirty="0">
                <a:latin typeface="Calibri" panose="020F0502020204030204" pitchFamily="34" charset="0"/>
                <a:cs typeface="Times New Roman" panose="02020603050405020304" pitchFamily="18" charset="0"/>
              </a:rPr>
              <a:t>платы за земельные участки </a:t>
            </a:r>
            <a:endParaRPr lang="ru-RU" sz="1600" dirty="0">
              <a:solidFill>
                <a:schemeClr val="dk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971566" y="4955453"/>
            <a:ext cx="2678247" cy="122162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Calibri" panose="020F0502020204030204" pitchFamily="34" charset="0"/>
                <a:cs typeface="Times New Roman" panose="02020603050405020304" pitchFamily="18" charset="0"/>
              </a:rPr>
              <a:t>База для расчета налога на имущество физических лиц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116953" y="4955453"/>
            <a:ext cx="2847535" cy="164446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Calibri" panose="020F0502020204030204" pitchFamily="34" charset="0"/>
                <a:cs typeface="Times New Roman" panose="02020603050405020304" pitchFamily="18" charset="0"/>
              </a:rPr>
              <a:t>База для расчета налога на имущество организаций </a:t>
            </a:r>
          </a:p>
          <a:p>
            <a:pPr algn="ctr"/>
            <a:r>
              <a:rPr lang="ru-RU" sz="1600" dirty="0">
                <a:latin typeface="Calibri" panose="020F0502020204030204" pitchFamily="34" charset="0"/>
                <a:cs typeface="Times New Roman" panose="02020603050405020304" pitchFamily="18" charset="0"/>
              </a:rPr>
              <a:t>(перечень объектов торгово-офисного назначения, утверждаемый на региональном уровне)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964" y="3420466"/>
            <a:ext cx="2305847" cy="1230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703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Скругленный прямоугольник 21"/>
          <p:cNvSpPr/>
          <p:nvPr/>
        </p:nvSpPr>
        <p:spPr>
          <a:xfrm>
            <a:off x="2771801" y="260648"/>
            <a:ext cx="6372199" cy="757401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C00000"/>
                </a:solidFill>
                <a:uFill>
                  <a:solidFill>
                    <a:srgbClr val="00FF00"/>
                  </a:solidFill>
                </a:uFill>
                <a:ea typeface="+mj-ea"/>
                <a:cs typeface="Times New Roman" panose="02020603050405020304" pitchFamily="18" charset="0"/>
              </a:rPr>
              <a:t>Схема проведения ГКО в соответствии с Федеральным законом от 03.07.2016 № 237-ФЗ </a:t>
            </a:r>
          </a:p>
          <a:p>
            <a:pPr algn="ctr"/>
            <a:r>
              <a:rPr lang="ru-RU" sz="2000" b="1" dirty="0">
                <a:solidFill>
                  <a:srgbClr val="C00000"/>
                </a:solidFill>
                <a:uFill>
                  <a:solidFill>
                    <a:srgbClr val="00FF00"/>
                  </a:solidFill>
                </a:uFill>
                <a:ea typeface="+mj-ea"/>
                <a:cs typeface="Times New Roman" panose="02020603050405020304" pitchFamily="18" charset="0"/>
              </a:rPr>
              <a:t>«О государственной кадастровой оценке».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1242879"/>
            <a:ext cx="9159407" cy="1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TextBox 7"/>
          <p:cNvSpPr txBox="1">
            <a:spLocks noChangeArrowheads="1"/>
          </p:cNvSpPr>
          <p:nvPr/>
        </p:nvSpPr>
        <p:spPr bwMode="auto">
          <a:xfrm>
            <a:off x="188315" y="125497"/>
            <a:ext cx="2583486" cy="89255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ГБУ ЯО</a:t>
            </a:r>
          </a:p>
          <a:p>
            <a:pPr algn="ctr" eaLnBrk="1" hangingPunct="1"/>
            <a:r>
              <a:rPr lang="ru-RU" alt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«ЦЕНТР </a:t>
            </a:r>
            <a:r>
              <a:rPr lang="ru-RU" altLang="ru-RU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КАДАСТРОВОЙ </a:t>
            </a:r>
            <a:r>
              <a:rPr lang="ru-RU" alt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ОЦЕНКИ, РЕКЛАМЫ И ТОРГОВ»</a:t>
            </a:r>
            <a:endParaRPr lang="ru-RU" altLang="ru-RU" sz="1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85720" y="1412776"/>
            <a:ext cx="8850776" cy="529468"/>
          </a:xfrm>
          <a:prstGeom prst="roundRect">
            <a:avLst/>
          </a:prstGeom>
          <a:solidFill>
            <a:schemeClr val="accent5">
              <a:lumMod val="60000"/>
              <a:lumOff val="4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95350"/>
            <a:r>
              <a:rPr lang="ru-RU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ДИЗО ЯО – Принятие решения о приведении ГКО на территории ЯО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819" y="1439256"/>
            <a:ext cx="413397" cy="502988"/>
          </a:xfrm>
          <a:prstGeom prst="rect">
            <a:avLst/>
          </a:prstGeom>
          <a:solidFill>
            <a:sysClr val="windowText" lastClr="000000">
              <a:lumMod val="20000"/>
              <a:lumOff val="80000"/>
            </a:sysClr>
          </a:solidFill>
        </p:spPr>
      </p:pic>
      <p:sp>
        <p:nvSpPr>
          <p:cNvPr id="15" name="Скругленный прямоугольник 14"/>
          <p:cNvSpPr/>
          <p:nvPr/>
        </p:nvSpPr>
        <p:spPr>
          <a:xfrm>
            <a:off x="3198098" y="3339889"/>
            <a:ext cx="2957105" cy="1320933"/>
          </a:xfrm>
          <a:prstGeom prst="roundRect">
            <a:avLst/>
          </a:prstGeom>
          <a:solidFill>
            <a:srgbClr val="92D05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98525">
              <a:tabLst>
                <a:tab pos="993775" algn="l"/>
              </a:tabLst>
            </a:pPr>
            <a:r>
              <a:rPr lang="ru-RU" sz="16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ГБУ ЯО – проведение государственной кадастровой оценки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2000" y="3701317"/>
            <a:ext cx="797358" cy="591716"/>
          </a:xfrm>
          <a:prstGeom prst="rect">
            <a:avLst/>
          </a:prstGeom>
        </p:spPr>
      </p:pic>
      <p:sp>
        <p:nvSpPr>
          <p:cNvPr id="23" name="Скругленный прямоугольник 22"/>
          <p:cNvSpPr/>
          <p:nvPr/>
        </p:nvSpPr>
        <p:spPr>
          <a:xfrm>
            <a:off x="192461" y="5013176"/>
            <a:ext cx="8778769" cy="667652"/>
          </a:xfrm>
          <a:prstGeom prst="roundRect">
            <a:avLst/>
          </a:prstGeom>
          <a:solidFill>
            <a:schemeClr val="accent5">
              <a:lumMod val="60000"/>
              <a:lumOff val="4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95350"/>
            <a:r>
              <a:rPr lang="ru-RU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ДИЗО ЯО –  Утверждение результатов </a:t>
            </a:r>
            <a:r>
              <a:rPr lang="ru-RU" b="1" dirty="0">
                <a:solidFill>
                  <a:schemeClr val="tx1"/>
                </a:solidFill>
                <a:cs typeface="Times New Roman" panose="02020603050405020304" pitchFamily="18" charset="0"/>
              </a:rPr>
              <a:t>государственной кадастровой оценки </a:t>
            </a:r>
            <a:endParaRPr lang="ru-RU" b="1" dirty="0" smtClean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6727253" y="3339890"/>
            <a:ext cx="2232248" cy="1320933"/>
          </a:xfrm>
          <a:prstGeom prst="roundRect">
            <a:avLst/>
          </a:prstGeom>
          <a:solidFill>
            <a:schemeClr val="accent5">
              <a:lumMod val="60000"/>
              <a:lumOff val="4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30238"/>
            <a:r>
              <a:rPr lang="ru-RU" sz="16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ОМСУ - Исходные данные + замечания к отчету</a:t>
            </a:r>
            <a:endParaRPr lang="ru-RU" sz="1600" b="1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4877" y="3690054"/>
            <a:ext cx="585267" cy="555362"/>
          </a:xfrm>
          <a:prstGeom prst="rect">
            <a:avLst/>
          </a:prstGeom>
        </p:spPr>
      </p:pic>
      <p:sp>
        <p:nvSpPr>
          <p:cNvPr id="34" name="Скругленный прямоугольник 33"/>
          <p:cNvSpPr/>
          <p:nvPr/>
        </p:nvSpPr>
        <p:spPr>
          <a:xfrm>
            <a:off x="192461" y="6023505"/>
            <a:ext cx="8778768" cy="653092"/>
          </a:xfrm>
          <a:prstGeom prst="roundRect">
            <a:avLst/>
          </a:prstGeom>
          <a:solidFill>
            <a:schemeClr val="bg2">
              <a:lumMod val="75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25488"/>
            <a:r>
              <a:rPr lang="ru-RU" sz="16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  </a:t>
            </a:r>
            <a:r>
              <a:rPr lang="ru-RU" b="1" dirty="0" err="1" smtClean="0">
                <a:solidFill>
                  <a:schemeClr val="tx1"/>
                </a:solidFill>
                <a:cs typeface="Times New Roman" panose="02020603050405020304" pitchFamily="18" charset="0"/>
              </a:rPr>
              <a:t>Росреестр</a:t>
            </a:r>
            <a:r>
              <a:rPr lang="ru-RU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 – внесение </a:t>
            </a:r>
            <a:r>
              <a:rPr lang="ru-RU" b="1" dirty="0">
                <a:solidFill>
                  <a:schemeClr val="tx1"/>
                </a:solidFill>
                <a:cs typeface="Times New Roman" panose="02020603050405020304" pitchFamily="18" charset="0"/>
              </a:rPr>
              <a:t>в ЕГРН </a:t>
            </a:r>
            <a:r>
              <a:rPr lang="ru-RU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 результатов ГКО</a:t>
            </a:r>
          </a:p>
        </p:txBody>
      </p:sp>
      <p:pic>
        <p:nvPicPr>
          <p:cNvPr id="38" name="Picture 2" descr="Z:\10. Комплекс мероприятий по разъяснению и освещению в СМИ\Коллегия ДИЗО\Картинки\Росреестр-логотип-117x15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309" y="6098187"/>
            <a:ext cx="392907" cy="503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Скругленный прямоугольник 41"/>
          <p:cNvSpPr/>
          <p:nvPr/>
        </p:nvSpPr>
        <p:spPr>
          <a:xfrm>
            <a:off x="102517" y="3357389"/>
            <a:ext cx="2592288" cy="1303433"/>
          </a:xfrm>
          <a:prstGeom prst="roundRect">
            <a:avLst/>
          </a:prstGeom>
          <a:solidFill>
            <a:schemeClr val="accent2">
              <a:lumMod val="60000"/>
              <a:lumOff val="4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30238"/>
            <a:r>
              <a:rPr lang="ru-RU" sz="16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Правообладатели - </a:t>
            </a:r>
          </a:p>
          <a:p>
            <a:pPr marL="630238"/>
            <a:r>
              <a:rPr lang="ru-RU" sz="1600" b="1" dirty="0">
                <a:solidFill>
                  <a:schemeClr val="tx1"/>
                </a:solidFill>
                <a:cs typeface="Times New Roman" panose="02020603050405020304" pitchFamily="18" charset="0"/>
              </a:rPr>
              <a:t>Исходные данные + замечания к отчету</a:t>
            </a:r>
          </a:p>
        </p:txBody>
      </p:sp>
      <p:sp>
        <p:nvSpPr>
          <p:cNvPr id="44" name="Стрелка вниз 43"/>
          <p:cNvSpPr/>
          <p:nvPr/>
        </p:nvSpPr>
        <p:spPr>
          <a:xfrm rot="5400000" flipH="1">
            <a:off x="6240029" y="3803162"/>
            <a:ext cx="380581" cy="389680"/>
          </a:xfrm>
          <a:prstGeom prst="downArrow">
            <a:avLst/>
          </a:prstGeom>
          <a:solidFill>
            <a:srgbClr val="D1D1D1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400" b="1">
              <a:solidFill>
                <a:schemeClr val="dk1"/>
              </a:solidFill>
            </a:endParaRPr>
          </a:p>
        </p:txBody>
      </p:sp>
      <p:pic>
        <p:nvPicPr>
          <p:cNvPr id="47" name="Рисунок 4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0732" y="3634231"/>
            <a:ext cx="607407" cy="577000"/>
          </a:xfrm>
          <a:prstGeom prst="rect">
            <a:avLst/>
          </a:prstGeom>
        </p:spPr>
      </p:pic>
      <p:sp>
        <p:nvSpPr>
          <p:cNvPr id="37" name="Стрелка вниз 36"/>
          <p:cNvSpPr/>
          <p:nvPr/>
        </p:nvSpPr>
        <p:spPr>
          <a:xfrm rot="16200000" flipH="1">
            <a:off x="2780373" y="3795764"/>
            <a:ext cx="380581" cy="409182"/>
          </a:xfrm>
          <a:prstGeom prst="downArrow">
            <a:avLst/>
          </a:prstGeom>
          <a:solidFill>
            <a:srgbClr val="D1D1D1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400" b="1">
              <a:solidFill>
                <a:schemeClr val="dk1"/>
              </a:solidFill>
            </a:endParaRPr>
          </a:p>
        </p:txBody>
      </p:sp>
      <p:pic>
        <p:nvPicPr>
          <p:cNvPr id="43" name="Рисунок 4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573" y="5081974"/>
            <a:ext cx="435643" cy="530055"/>
          </a:xfrm>
          <a:prstGeom prst="rect">
            <a:avLst/>
          </a:prstGeom>
          <a:solidFill>
            <a:sysClr val="windowText" lastClr="000000">
              <a:lumMod val="20000"/>
              <a:lumOff val="80000"/>
            </a:sysClr>
          </a:solidFill>
        </p:spPr>
      </p:pic>
      <p:sp>
        <p:nvSpPr>
          <p:cNvPr id="46" name="Стрелка вниз 45"/>
          <p:cNvSpPr/>
          <p:nvPr/>
        </p:nvSpPr>
        <p:spPr>
          <a:xfrm>
            <a:off x="4250321" y="5759893"/>
            <a:ext cx="704930" cy="216023"/>
          </a:xfrm>
          <a:prstGeom prst="downArrow">
            <a:avLst/>
          </a:prstGeom>
          <a:solidFill>
            <a:srgbClr val="D1D1D1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400" b="1">
              <a:solidFill>
                <a:schemeClr val="dk1"/>
              </a:solidFill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208114" y="2328693"/>
            <a:ext cx="8778768" cy="653092"/>
          </a:xfrm>
          <a:prstGeom prst="roundRect">
            <a:avLst/>
          </a:prstGeom>
          <a:solidFill>
            <a:schemeClr val="bg2">
              <a:lumMod val="75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25488"/>
            <a:r>
              <a:rPr lang="ru-RU" sz="16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  </a:t>
            </a:r>
            <a:r>
              <a:rPr lang="ru-RU" b="1" dirty="0" err="1" smtClean="0">
                <a:solidFill>
                  <a:schemeClr val="tx1"/>
                </a:solidFill>
                <a:cs typeface="Times New Roman" panose="02020603050405020304" pitchFamily="18" charset="0"/>
              </a:rPr>
              <a:t>Росреестр</a:t>
            </a:r>
            <a:r>
              <a:rPr lang="ru-RU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 – предоставление Перечня объектов оценки</a:t>
            </a:r>
          </a:p>
        </p:txBody>
      </p:sp>
      <p:pic>
        <p:nvPicPr>
          <p:cNvPr id="26" name="Picture 2" descr="Z:\10. Комплекс мероприятий по разъяснению и освещению в СМИ\Коллегия ДИЗО\Картинки\Росреестр-логотип-117x15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871" y="2403375"/>
            <a:ext cx="392907" cy="503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Стрелка вниз 27"/>
          <p:cNvSpPr/>
          <p:nvPr/>
        </p:nvSpPr>
        <p:spPr>
          <a:xfrm>
            <a:off x="4222638" y="4725144"/>
            <a:ext cx="704930" cy="216023"/>
          </a:xfrm>
          <a:prstGeom prst="downArrow">
            <a:avLst/>
          </a:prstGeom>
          <a:solidFill>
            <a:srgbClr val="D1D1D1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400" b="1">
              <a:solidFill>
                <a:schemeClr val="dk1"/>
              </a:solidFill>
            </a:endParaRPr>
          </a:p>
        </p:txBody>
      </p:sp>
      <p:sp>
        <p:nvSpPr>
          <p:cNvPr id="29" name="Стрелка вниз 28"/>
          <p:cNvSpPr/>
          <p:nvPr/>
        </p:nvSpPr>
        <p:spPr>
          <a:xfrm>
            <a:off x="4222638" y="3115199"/>
            <a:ext cx="704930" cy="216023"/>
          </a:xfrm>
          <a:prstGeom prst="downArrow">
            <a:avLst/>
          </a:prstGeom>
          <a:solidFill>
            <a:srgbClr val="D1D1D1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400" b="1">
              <a:solidFill>
                <a:schemeClr val="dk1"/>
              </a:solidFill>
            </a:endParaRPr>
          </a:p>
        </p:txBody>
      </p:sp>
      <p:sp>
        <p:nvSpPr>
          <p:cNvPr id="31" name="Стрелка вниз 30"/>
          <p:cNvSpPr/>
          <p:nvPr/>
        </p:nvSpPr>
        <p:spPr>
          <a:xfrm>
            <a:off x="4201588" y="2090738"/>
            <a:ext cx="704930" cy="216023"/>
          </a:xfrm>
          <a:prstGeom prst="downArrow">
            <a:avLst/>
          </a:prstGeom>
          <a:solidFill>
            <a:srgbClr val="D1D1D1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400" b="1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6547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Скругленный прямоугольник 21"/>
          <p:cNvSpPr/>
          <p:nvPr/>
        </p:nvSpPr>
        <p:spPr>
          <a:xfrm>
            <a:off x="2771801" y="260648"/>
            <a:ext cx="6372199" cy="757401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C00000"/>
                </a:solidFill>
                <a:uFill>
                  <a:solidFill>
                    <a:srgbClr val="00FF00"/>
                  </a:solidFill>
                </a:uFill>
                <a:ea typeface="+mj-ea"/>
                <a:cs typeface="Times New Roman" panose="02020603050405020304" pitchFamily="18" charset="0"/>
              </a:rPr>
              <a:t>Проведение государственной кадастровой оценки объектов недвижимости в 2019 году.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1242879"/>
            <a:ext cx="9159407" cy="1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TextBox 7"/>
          <p:cNvSpPr txBox="1">
            <a:spLocks noChangeArrowheads="1"/>
          </p:cNvSpPr>
          <p:nvPr/>
        </p:nvSpPr>
        <p:spPr bwMode="auto">
          <a:xfrm>
            <a:off x="138196" y="180573"/>
            <a:ext cx="2583486" cy="69249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1300" b="1" dirty="0">
                <a:latin typeface="+mn-lt"/>
                <a:cs typeface="Times New Roman" panose="02020603050405020304" pitchFamily="18" charset="0"/>
              </a:rPr>
              <a:t>ГБУ ЯО</a:t>
            </a:r>
          </a:p>
          <a:p>
            <a:pPr algn="ctr" eaLnBrk="1" hangingPunct="1"/>
            <a:r>
              <a:rPr lang="ru-RU" altLang="ru-RU" sz="1300" b="1" dirty="0">
                <a:latin typeface="+mn-lt"/>
                <a:cs typeface="Times New Roman" panose="02020603050405020304" pitchFamily="18" charset="0"/>
              </a:rPr>
              <a:t> «ЦЕНТР КАДАСТРОВОЙ ОЦЕНКИ, РЕКЛАМЫ И ТОРГОВ»</a:t>
            </a: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263426" y="1412776"/>
            <a:ext cx="8699869" cy="864096"/>
          </a:xfrm>
          <a:prstGeom prst="roundRect">
            <a:avLst/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40000"/>
                  <a:lumOff val="6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  <a:lin ang="16200000" scaled="1"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 smtClean="0"/>
              <a:t>В 2019 </a:t>
            </a:r>
            <a:r>
              <a:rPr lang="ru-RU" b="1" dirty="0"/>
              <a:t>году будет </a:t>
            </a:r>
            <a:r>
              <a:rPr lang="ru-RU" b="1" dirty="0" smtClean="0"/>
              <a:t>проведена государственная </a:t>
            </a:r>
            <a:r>
              <a:rPr lang="ru-RU" b="1" dirty="0"/>
              <a:t>кадастровая оценка </a:t>
            </a:r>
            <a:r>
              <a:rPr lang="ru-RU" b="1" dirty="0" smtClean="0"/>
              <a:t>трех типов </a:t>
            </a:r>
            <a:r>
              <a:rPr lang="ru-RU" b="1" dirty="0"/>
              <a:t>объектов недвижимости: 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29767" y="2492896"/>
            <a:ext cx="8699869" cy="85804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b="1" i="1" dirty="0" smtClean="0">
                <a:solidFill>
                  <a:srgbClr val="C00000"/>
                </a:solidFill>
              </a:rPr>
              <a:t>                               </a:t>
            </a:r>
            <a:r>
              <a:rPr lang="ru-RU" dirty="0" smtClean="0"/>
              <a:t>Объекты </a:t>
            </a:r>
            <a:r>
              <a:rPr lang="ru-RU" dirty="0"/>
              <a:t>капитального строительства  - </a:t>
            </a:r>
            <a:r>
              <a:rPr lang="ru-RU" dirty="0" smtClean="0"/>
              <a:t> более 935 тысяч единиц</a:t>
            </a:r>
            <a:r>
              <a:rPr lang="ru-RU" dirty="0"/>
              <a:t>. </a:t>
            </a:r>
          </a:p>
        </p:txBody>
      </p:sp>
      <p:pic>
        <p:nvPicPr>
          <p:cNvPr id="9" name="Picture 7" descr="Z:\10. Комплекс мероприятий по разъяснению и освещению в СМИ\Коллегия ДИЗО\Картинки\мкд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196" y="2509065"/>
            <a:ext cx="1022532" cy="841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243561" y="3741621"/>
            <a:ext cx="8699869" cy="89567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1524000"/>
            <a:r>
              <a:rPr lang="ru-RU" dirty="0" smtClean="0"/>
              <a:t>Земельные </a:t>
            </a:r>
            <a:r>
              <a:rPr lang="ru-RU" dirty="0"/>
              <a:t>участки в составе земель населенных пунктов  </a:t>
            </a:r>
            <a:r>
              <a:rPr lang="ru-RU" dirty="0" smtClean="0"/>
              <a:t>- </a:t>
            </a:r>
          </a:p>
          <a:p>
            <a:pPr marL="1524000"/>
            <a:r>
              <a:rPr lang="ru-RU" dirty="0" smtClean="0"/>
              <a:t>более </a:t>
            </a:r>
            <a:r>
              <a:rPr lang="en-US" dirty="0" smtClean="0"/>
              <a:t>516 </a:t>
            </a:r>
            <a:r>
              <a:rPr lang="ru-RU" dirty="0" smtClean="0"/>
              <a:t>тысяч ЗУ. </a:t>
            </a:r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640" y="3919634"/>
            <a:ext cx="1478762" cy="554536"/>
          </a:xfrm>
          <a:prstGeom prst="rect">
            <a:avLst/>
          </a:prstGeom>
        </p:spPr>
      </p:pic>
      <p:sp>
        <p:nvSpPr>
          <p:cNvPr id="14" name="Скругленный прямоугольник 13"/>
          <p:cNvSpPr/>
          <p:nvPr/>
        </p:nvSpPr>
        <p:spPr>
          <a:xfrm>
            <a:off x="229765" y="4998851"/>
            <a:ext cx="8699869" cy="80641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1524000"/>
            <a:r>
              <a:rPr lang="ru-RU" dirty="0" smtClean="0"/>
              <a:t>Земельные </a:t>
            </a:r>
            <a:r>
              <a:rPr lang="ru-RU" dirty="0"/>
              <a:t>участки в составе земель промышленности   -  </a:t>
            </a:r>
            <a:endParaRPr lang="ru-RU" dirty="0" smtClean="0"/>
          </a:p>
          <a:p>
            <a:pPr marL="1524000"/>
            <a:r>
              <a:rPr lang="ru-RU" dirty="0" smtClean="0"/>
              <a:t>более 7 тысяч ЗУ. 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072049" y="3372289"/>
                <a:ext cx="41069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</m:oMath>
                  </m:oMathPara>
                </a14:m>
                <a:endParaRPr lang="ru-RU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2049" y="3372289"/>
                <a:ext cx="410690" cy="3693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077526" y="4637295"/>
                <a:ext cx="41069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</m:oMath>
                  </m:oMathPara>
                </a14:m>
                <a:endParaRPr lang="ru-RU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7526" y="4637295"/>
                <a:ext cx="410690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034" y="5124789"/>
            <a:ext cx="1478762" cy="55453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072049" y="5877272"/>
                <a:ext cx="41069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2049" y="5877272"/>
                <a:ext cx="410690" cy="3693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Скругленный прямоугольник 18"/>
          <p:cNvSpPr/>
          <p:nvPr/>
        </p:nvSpPr>
        <p:spPr>
          <a:xfrm>
            <a:off x="314034" y="6246604"/>
            <a:ext cx="8506438" cy="432048"/>
          </a:xfrm>
          <a:prstGeom prst="roundRect">
            <a:avLst/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40000"/>
                  <a:lumOff val="6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  <a:lin ang="16200000" scaled="1"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Более 1 458 тысяч объектов недвижимости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574377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Скругленный прямоугольник 21"/>
          <p:cNvSpPr/>
          <p:nvPr/>
        </p:nvSpPr>
        <p:spPr>
          <a:xfrm>
            <a:off x="2771801" y="260648"/>
            <a:ext cx="6372199" cy="757401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uFill>
                  <a:solidFill>
                    <a:srgbClr val="00FF00"/>
                  </a:solidFill>
                </a:uFill>
                <a:ea typeface="+mj-ea"/>
                <a:cs typeface="Times New Roman" panose="02020603050405020304" pitchFamily="18" charset="0"/>
              </a:rPr>
              <a:t>Основные итоги </a:t>
            </a:r>
            <a:r>
              <a:rPr lang="ru-RU" sz="2000" b="1" dirty="0">
                <a:solidFill>
                  <a:srgbClr val="C00000"/>
                </a:solidFill>
                <a:uFill>
                  <a:solidFill>
                    <a:srgbClr val="00FF00"/>
                  </a:solidFill>
                </a:uFill>
                <a:ea typeface="+mj-ea"/>
                <a:cs typeface="Times New Roman" panose="02020603050405020304" pitchFamily="18" charset="0"/>
              </a:rPr>
              <a:t>работы по подготовке к проведению государственной кадастровой </a:t>
            </a:r>
            <a:r>
              <a:rPr lang="ru-RU" sz="2000" b="1" dirty="0" smtClean="0">
                <a:solidFill>
                  <a:srgbClr val="C00000"/>
                </a:solidFill>
                <a:uFill>
                  <a:solidFill>
                    <a:srgbClr val="00FF00"/>
                  </a:solidFill>
                </a:uFill>
                <a:ea typeface="+mj-ea"/>
                <a:cs typeface="Times New Roman" panose="02020603050405020304" pitchFamily="18" charset="0"/>
              </a:rPr>
              <a:t>оценки.</a:t>
            </a:r>
            <a:endParaRPr lang="ru-RU" sz="2000" b="1" dirty="0">
              <a:solidFill>
                <a:srgbClr val="C00000"/>
              </a:solidFill>
              <a:uFill>
                <a:solidFill>
                  <a:srgbClr val="00FF00"/>
                </a:solidFill>
              </a:uFill>
              <a:ea typeface="+mj-ea"/>
              <a:cs typeface="Times New Roman" panose="02020603050405020304" pitchFamily="18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1242879"/>
            <a:ext cx="9159407" cy="1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TextBox 7"/>
          <p:cNvSpPr txBox="1">
            <a:spLocks noChangeArrowheads="1"/>
          </p:cNvSpPr>
          <p:nvPr/>
        </p:nvSpPr>
        <p:spPr bwMode="auto">
          <a:xfrm>
            <a:off x="188315" y="125497"/>
            <a:ext cx="2583486" cy="89255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ГБУ ЯО</a:t>
            </a:r>
          </a:p>
          <a:p>
            <a:pPr algn="ctr" eaLnBrk="1" hangingPunct="1"/>
            <a:r>
              <a:rPr lang="ru-RU" alt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«ЦЕНТР </a:t>
            </a:r>
            <a:r>
              <a:rPr lang="ru-RU" altLang="ru-RU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КАДАСТРОВОЙ </a:t>
            </a:r>
            <a:r>
              <a:rPr lang="ru-RU" alt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ОЦЕНКИ, РЕКЛАМЫ И ТОРГОВ»</a:t>
            </a:r>
            <a:endParaRPr lang="ru-RU" altLang="ru-RU" sz="1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трелка вниз 10"/>
          <p:cNvSpPr/>
          <p:nvPr/>
        </p:nvSpPr>
        <p:spPr>
          <a:xfrm rot="13960753">
            <a:off x="2887210" y="5403530"/>
            <a:ext cx="247718" cy="558659"/>
          </a:xfrm>
          <a:prstGeom prst="downArrow">
            <a:avLst/>
          </a:prstGeom>
          <a:solidFill>
            <a:srgbClr val="D1D1D1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400" b="1">
              <a:solidFill>
                <a:schemeClr val="dk1"/>
              </a:solidFill>
            </a:endParaRPr>
          </a:p>
        </p:txBody>
      </p:sp>
      <p:sp>
        <p:nvSpPr>
          <p:cNvPr id="14" name="Стрелка вниз 13"/>
          <p:cNvSpPr/>
          <p:nvPr/>
        </p:nvSpPr>
        <p:spPr>
          <a:xfrm rot="16200000">
            <a:off x="2844658" y="4252746"/>
            <a:ext cx="247718" cy="395035"/>
          </a:xfrm>
          <a:prstGeom prst="downArrow">
            <a:avLst/>
          </a:prstGeom>
          <a:solidFill>
            <a:srgbClr val="D1D1D1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400" b="1">
              <a:solidFill>
                <a:schemeClr val="dk1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00282" y="2742658"/>
            <a:ext cx="2452813" cy="100811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Год </a:t>
            </a:r>
            <a:r>
              <a:rPr lang="ru-RU" sz="1600" dirty="0"/>
              <a:t>постройки зданий </a:t>
            </a:r>
            <a:endParaRPr lang="ru-RU" sz="1600" dirty="0" smtClean="0"/>
          </a:p>
          <a:p>
            <a:pPr algn="ctr"/>
            <a:r>
              <a:rPr lang="ru-RU" sz="1600" dirty="0" smtClean="0"/>
              <a:t>(15 тыс. шт.)</a:t>
            </a:r>
            <a:endParaRPr lang="ru-RU" sz="1600" dirty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210186" y="1993167"/>
            <a:ext cx="2684829" cy="3736405"/>
          </a:xfrm>
          <a:prstGeom prst="roundRect">
            <a:avLst/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40000"/>
                  <a:lumOff val="6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  <a:lin ang="16200000" scaled="1"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endParaRPr lang="ru-RU" sz="2500" b="1" dirty="0" smtClean="0"/>
          </a:p>
          <a:p>
            <a:pPr lvl="0" algn="ctr"/>
            <a:endParaRPr lang="ru-RU" sz="2500" b="1" dirty="0"/>
          </a:p>
          <a:p>
            <a:pPr lvl="0" algn="ctr"/>
            <a:endParaRPr lang="ru-RU" sz="2500" b="1" dirty="0" smtClean="0"/>
          </a:p>
          <a:p>
            <a:pPr lvl="0" algn="ctr"/>
            <a:r>
              <a:rPr lang="ru-RU" sz="2500" b="1" dirty="0" smtClean="0"/>
              <a:t>Уточнены </a:t>
            </a:r>
            <a:r>
              <a:rPr lang="ru-RU" sz="2500" b="1" dirty="0"/>
              <a:t>характеристики </a:t>
            </a:r>
            <a:r>
              <a:rPr lang="ru-RU" sz="2500" b="1" i="1" dirty="0" smtClean="0">
                <a:solidFill>
                  <a:srgbClr val="C00000"/>
                </a:solidFill>
              </a:rPr>
              <a:t>130 тысяч</a:t>
            </a:r>
          </a:p>
          <a:p>
            <a:pPr lvl="0" algn="ctr"/>
            <a:r>
              <a:rPr lang="ru-RU" sz="2500" b="1" dirty="0" smtClean="0"/>
              <a:t>объектов </a:t>
            </a:r>
            <a:r>
              <a:rPr lang="ru-RU" sz="2500" b="1" dirty="0"/>
              <a:t>недвижимости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6355145" y="2759533"/>
            <a:ext cx="2520280" cy="100811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Сведения о фактическом использовании объекта недвижимости</a:t>
            </a:r>
          </a:p>
          <a:p>
            <a:pPr algn="ctr"/>
            <a:r>
              <a:rPr lang="ru-RU" sz="1600" dirty="0" smtClean="0"/>
              <a:t>(19,5 тыс. шт.)</a:t>
            </a:r>
            <a:endParaRPr lang="ru-RU" sz="1600" dirty="0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209685" y="3933055"/>
            <a:ext cx="2452813" cy="100811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Материал стен зданий </a:t>
            </a:r>
          </a:p>
          <a:p>
            <a:pPr algn="ctr"/>
            <a:r>
              <a:rPr lang="ru-RU" sz="1600" dirty="0" smtClean="0"/>
              <a:t>(13 тыс. шт.)</a:t>
            </a:r>
            <a:endParaRPr lang="ru-RU" sz="1600" dirty="0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217543" y="5222109"/>
            <a:ext cx="2452813" cy="100811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Этажность зданий</a:t>
            </a:r>
          </a:p>
          <a:p>
            <a:pPr algn="ctr"/>
            <a:r>
              <a:rPr lang="ru-RU" sz="1600" dirty="0" smtClean="0"/>
              <a:t>(1 тыс. шт.)</a:t>
            </a:r>
            <a:endParaRPr lang="ru-RU" sz="1600" dirty="0"/>
          </a:p>
        </p:txBody>
      </p:sp>
      <p:sp>
        <p:nvSpPr>
          <p:cNvPr id="26" name="Стрелка вниз 25"/>
          <p:cNvSpPr/>
          <p:nvPr/>
        </p:nvSpPr>
        <p:spPr>
          <a:xfrm rot="17920563">
            <a:off x="2887210" y="1991196"/>
            <a:ext cx="247718" cy="408778"/>
          </a:xfrm>
          <a:prstGeom prst="downArrow">
            <a:avLst/>
          </a:prstGeom>
          <a:solidFill>
            <a:srgbClr val="D1D1D1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400" b="1">
              <a:solidFill>
                <a:schemeClr val="dk1"/>
              </a:solidFill>
            </a:endParaRPr>
          </a:p>
        </p:txBody>
      </p:sp>
      <p:sp>
        <p:nvSpPr>
          <p:cNvPr id="27" name="Стрелка вниз 26"/>
          <p:cNvSpPr/>
          <p:nvPr/>
        </p:nvSpPr>
        <p:spPr>
          <a:xfrm rot="7430636">
            <a:off x="5959969" y="5433635"/>
            <a:ext cx="247718" cy="532076"/>
          </a:xfrm>
          <a:prstGeom prst="downArrow">
            <a:avLst/>
          </a:prstGeom>
          <a:solidFill>
            <a:srgbClr val="D1D1D1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400" b="1">
              <a:solidFill>
                <a:schemeClr val="dk1"/>
              </a:solidFill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6365017" y="1489111"/>
            <a:ext cx="2555629" cy="100811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В ЕГРН внесены сведения о привязке ОКС к ЗУ</a:t>
            </a:r>
          </a:p>
          <a:p>
            <a:pPr algn="ctr"/>
            <a:r>
              <a:rPr lang="ru-RU" sz="1600" dirty="0" smtClean="0"/>
              <a:t>(65 тыс. шт.)</a:t>
            </a:r>
            <a:endParaRPr lang="ru-RU" sz="1600" dirty="0"/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6365017" y="5222109"/>
            <a:ext cx="2513933" cy="100811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В ЕГРН уточнены сведения о категории ЗУ</a:t>
            </a:r>
          </a:p>
          <a:p>
            <a:pPr algn="ctr"/>
            <a:r>
              <a:rPr lang="ru-RU" sz="1600" dirty="0" smtClean="0"/>
              <a:t>(165 шт.)</a:t>
            </a:r>
            <a:endParaRPr lang="ru-RU" sz="1600" dirty="0"/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6355145" y="3949931"/>
            <a:ext cx="2513934" cy="100811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В ЕГРН уточнены сведения о виде ОКС</a:t>
            </a:r>
          </a:p>
          <a:p>
            <a:pPr algn="ctr"/>
            <a:r>
              <a:rPr lang="ru-RU" sz="1600" dirty="0" smtClean="0"/>
              <a:t>(1 тыс. шт.)</a:t>
            </a:r>
            <a:endParaRPr lang="ru-RU" sz="1600" dirty="0"/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209686" y="1484784"/>
            <a:ext cx="2452813" cy="100811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В ЕГРН внесены сведения о привязке помещений к зданиям</a:t>
            </a:r>
          </a:p>
          <a:p>
            <a:pPr algn="ctr"/>
            <a:r>
              <a:rPr lang="ru-RU" sz="1600" dirty="0" smtClean="0"/>
              <a:t>(23,5 тыс. шт.)</a:t>
            </a:r>
            <a:endParaRPr lang="ru-RU" sz="1600" dirty="0"/>
          </a:p>
        </p:txBody>
      </p:sp>
      <p:sp>
        <p:nvSpPr>
          <p:cNvPr id="33" name="Стрелка вниз 32"/>
          <p:cNvSpPr/>
          <p:nvPr/>
        </p:nvSpPr>
        <p:spPr>
          <a:xfrm rot="16200000">
            <a:off x="2844657" y="3066071"/>
            <a:ext cx="247718" cy="395035"/>
          </a:xfrm>
          <a:prstGeom prst="downArrow">
            <a:avLst/>
          </a:prstGeom>
          <a:solidFill>
            <a:srgbClr val="D1D1D1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400" b="1">
              <a:solidFill>
                <a:schemeClr val="dk1"/>
              </a:solidFill>
            </a:endParaRPr>
          </a:p>
        </p:txBody>
      </p:sp>
      <p:sp>
        <p:nvSpPr>
          <p:cNvPr id="34" name="Стрелка вниз 33"/>
          <p:cNvSpPr/>
          <p:nvPr/>
        </p:nvSpPr>
        <p:spPr>
          <a:xfrm rot="3461833">
            <a:off x="5995043" y="1975169"/>
            <a:ext cx="247718" cy="420324"/>
          </a:xfrm>
          <a:prstGeom prst="downArrow">
            <a:avLst/>
          </a:prstGeom>
          <a:solidFill>
            <a:srgbClr val="D1D1D1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400" b="1">
              <a:solidFill>
                <a:schemeClr val="dk1"/>
              </a:solidFill>
            </a:endParaRPr>
          </a:p>
        </p:txBody>
      </p:sp>
      <p:sp>
        <p:nvSpPr>
          <p:cNvPr id="35" name="Стрелка вниз 34"/>
          <p:cNvSpPr/>
          <p:nvPr/>
        </p:nvSpPr>
        <p:spPr>
          <a:xfrm rot="5400000">
            <a:off x="6003831" y="4242323"/>
            <a:ext cx="247718" cy="389577"/>
          </a:xfrm>
          <a:prstGeom prst="downArrow">
            <a:avLst/>
          </a:prstGeom>
          <a:solidFill>
            <a:srgbClr val="D1D1D1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400" b="1">
              <a:solidFill>
                <a:schemeClr val="dk1"/>
              </a:solidFill>
            </a:endParaRPr>
          </a:p>
        </p:txBody>
      </p:sp>
      <p:sp>
        <p:nvSpPr>
          <p:cNvPr id="36" name="Стрелка вниз 35"/>
          <p:cNvSpPr/>
          <p:nvPr/>
        </p:nvSpPr>
        <p:spPr>
          <a:xfrm rot="5400000">
            <a:off x="6006561" y="3049197"/>
            <a:ext cx="247718" cy="395035"/>
          </a:xfrm>
          <a:prstGeom prst="downArrow">
            <a:avLst/>
          </a:prstGeom>
          <a:solidFill>
            <a:srgbClr val="D1D1D1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400" b="1">
              <a:solidFill>
                <a:schemeClr val="dk1"/>
              </a:solidFill>
            </a:endParaRPr>
          </a:p>
        </p:txBody>
      </p:sp>
      <p:sp>
        <p:nvSpPr>
          <p:cNvPr id="38" name="Овал 37"/>
          <p:cNvSpPr/>
          <p:nvPr/>
        </p:nvSpPr>
        <p:spPr>
          <a:xfrm>
            <a:off x="3851920" y="2102317"/>
            <a:ext cx="1224136" cy="1147801"/>
          </a:xfrm>
          <a:prstGeom prst="ellipse">
            <a:avLst/>
          </a:prstGeom>
          <a:blipFill rotWithShape="0">
            <a:blip r:embed="rId2"/>
            <a:stretch>
              <a:fillRect/>
            </a:stretch>
          </a:blipFill>
        </p:spPr>
        <p:style>
          <a:lnRef idx="1">
            <a:schemeClr val="dk2">
              <a:hueOff val="0"/>
              <a:satOff val="0"/>
              <a:lumOff val="0"/>
              <a:alphaOff val="0"/>
            </a:schemeClr>
          </a:lnRef>
          <a:fillRef idx="2">
            <a:scrgbClr r="0" g="0" b="0"/>
          </a:fillRef>
          <a:effectRef idx="0">
            <a:schemeClr val="lt2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963606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Скругленный прямоугольник 21"/>
          <p:cNvSpPr/>
          <p:nvPr/>
        </p:nvSpPr>
        <p:spPr>
          <a:xfrm>
            <a:off x="2771801" y="260648"/>
            <a:ext cx="6372199" cy="757401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uFill>
                  <a:solidFill>
                    <a:srgbClr val="00FF00"/>
                  </a:solidFill>
                </a:uFill>
                <a:ea typeface="+mj-ea"/>
                <a:cs typeface="Times New Roman" panose="02020603050405020304" pitchFamily="18" charset="0"/>
              </a:rPr>
              <a:t>Основные итоги </a:t>
            </a:r>
            <a:r>
              <a:rPr lang="ru-RU" sz="2000" b="1" dirty="0">
                <a:solidFill>
                  <a:srgbClr val="C00000"/>
                </a:solidFill>
                <a:uFill>
                  <a:solidFill>
                    <a:srgbClr val="00FF00"/>
                  </a:solidFill>
                </a:uFill>
                <a:ea typeface="+mj-ea"/>
                <a:cs typeface="Times New Roman" panose="02020603050405020304" pitchFamily="18" charset="0"/>
              </a:rPr>
              <a:t>работы по подготовке к проведению государственной кадастровой </a:t>
            </a:r>
            <a:r>
              <a:rPr lang="ru-RU" sz="2000" b="1" dirty="0" smtClean="0">
                <a:solidFill>
                  <a:srgbClr val="C00000"/>
                </a:solidFill>
                <a:uFill>
                  <a:solidFill>
                    <a:srgbClr val="00FF00"/>
                  </a:solidFill>
                </a:uFill>
                <a:ea typeface="+mj-ea"/>
                <a:cs typeface="Times New Roman" panose="02020603050405020304" pitchFamily="18" charset="0"/>
              </a:rPr>
              <a:t>оценки.</a:t>
            </a:r>
            <a:endParaRPr lang="ru-RU" sz="2000" b="1" dirty="0">
              <a:solidFill>
                <a:srgbClr val="C00000"/>
              </a:solidFill>
              <a:uFill>
                <a:solidFill>
                  <a:srgbClr val="00FF00"/>
                </a:solidFill>
              </a:uFill>
              <a:ea typeface="+mj-ea"/>
              <a:cs typeface="Times New Roman" panose="02020603050405020304" pitchFamily="18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1242879"/>
            <a:ext cx="9159407" cy="1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TextBox 7"/>
          <p:cNvSpPr txBox="1">
            <a:spLocks noChangeArrowheads="1"/>
          </p:cNvSpPr>
          <p:nvPr/>
        </p:nvSpPr>
        <p:spPr bwMode="auto">
          <a:xfrm>
            <a:off x="188315" y="125497"/>
            <a:ext cx="2583486" cy="89255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ГБУ ЯО</a:t>
            </a:r>
          </a:p>
          <a:p>
            <a:pPr algn="ctr" eaLnBrk="1" hangingPunct="1"/>
            <a:r>
              <a:rPr lang="ru-RU" alt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«ЦЕНТР </a:t>
            </a:r>
            <a:r>
              <a:rPr lang="ru-RU" altLang="ru-RU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КАДАСТРОВОЙ </a:t>
            </a:r>
            <a:r>
              <a:rPr lang="ru-RU" alt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ОЦЕНКИ, РЕКЛАМЫ И ТОРГОВ»</a:t>
            </a:r>
            <a:endParaRPr lang="ru-RU" altLang="ru-RU" sz="1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трелка вниз 10"/>
          <p:cNvSpPr/>
          <p:nvPr/>
        </p:nvSpPr>
        <p:spPr>
          <a:xfrm rot="13960753">
            <a:off x="2896992" y="5471681"/>
            <a:ext cx="247718" cy="558659"/>
          </a:xfrm>
          <a:prstGeom prst="downArrow">
            <a:avLst/>
          </a:prstGeom>
          <a:solidFill>
            <a:srgbClr val="D1D1D1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400" b="1">
              <a:solidFill>
                <a:schemeClr val="dk1"/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210186" y="1993167"/>
            <a:ext cx="2684829" cy="3736405"/>
          </a:xfrm>
          <a:prstGeom prst="roundRect">
            <a:avLst/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40000"/>
                  <a:lumOff val="6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  <a:lin ang="16200000" scaled="1"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endParaRPr lang="ru-RU" sz="2500" b="1" dirty="0" smtClean="0"/>
          </a:p>
          <a:p>
            <a:pPr lvl="0" algn="ctr"/>
            <a:endParaRPr lang="ru-RU" sz="2500" b="1" dirty="0"/>
          </a:p>
          <a:p>
            <a:pPr lvl="0" algn="ctr"/>
            <a:endParaRPr lang="ru-RU" sz="2500" b="1" dirty="0" smtClean="0"/>
          </a:p>
          <a:p>
            <a:pPr lvl="0" algn="ctr"/>
            <a:r>
              <a:rPr lang="ru-RU" sz="2500" b="1" dirty="0" smtClean="0"/>
              <a:t>Собраны сведения о </a:t>
            </a:r>
          </a:p>
          <a:p>
            <a:pPr lvl="0" algn="ctr"/>
            <a:r>
              <a:rPr lang="ru-RU" sz="2500" b="1" i="1" dirty="0" smtClean="0">
                <a:solidFill>
                  <a:srgbClr val="C00000"/>
                </a:solidFill>
              </a:rPr>
              <a:t>81 тысяче</a:t>
            </a:r>
          </a:p>
          <a:p>
            <a:pPr lvl="0" algn="ctr"/>
            <a:r>
              <a:rPr lang="ru-RU" sz="2500" b="1" dirty="0"/>
              <a:t>сделок и </a:t>
            </a:r>
            <a:r>
              <a:rPr lang="ru-RU" sz="2500" b="1" dirty="0" smtClean="0"/>
              <a:t>предложений по продаже ОН</a:t>
            </a:r>
            <a:endParaRPr lang="ru-RU" sz="2500" b="1" dirty="0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188315" y="3441018"/>
            <a:ext cx="2452813" cy="100811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dirty="0" smtClean="0"/>
              <a:t>Местные</a:t>
            </a:r>
          </a:p>
          <a:p>
            <a:r>
              <a:rPr lang="ru-RU" sz="2000" dirty="0" smtClean="0"/>
              <a:t>газеты</a:t>
            </a:r>
            <a:endParaRPr lang="ru-RU" sz="2000" dirty="0"/>
          </a:p>
        </p:txBody>
      </p:sp>
      <p:sp>
        <p:nvSpPr>
          <p:cNvPr id="26" name="Стрелка вниз 25"/>
          <p:cNvSpPr/>
          <p:nvPr/>
        </p:nvSpPr>
        <p:spPr>
          <a:xfrm rot="17920563">
            <a:off x="2887210" y="1991196"/>
            <a:ext cx="247718" cy="408778"/>
          </a:xfrm>
          <a:prstGeom prst="downArrow">
            <a:avLst/>
          </a:prstGeom>
          <a:solidFill>
            <a:srgbClr val="D1D1D1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400" b="1">
              <a:solidFill>
                <a:schemeClr val="dk1"/>
              </a:solidFill>
            </a:endParaRPr>
          </a:p>
        </p:txBody>
      </p:sp>
      <p:sp>
        <p:nvSpPr>
          <p:cNvPr id="27" name="Стрелка вниз 26"/>
          <p:cNvSpPr/>
          <p:nvPr/>
        </p:nvSpPr>
        <p:spPr>
          <a:xfrm rot="7430636">
            <a:off x="5959969" y="5433635"/>
            <a:ext cx="247718" cy="532076"/>
          </a:xfrm>
          <a:prstGeom prst="downArrow">
            <a:avLst/>
          </a:prstGeom>
          <a:solidFill>
            <a:srgbClr val="D1D1D1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400" b="1">
              <a:solidFill>
                <a:schemeClr val="dk1"/>
              </a:solidFill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6407468" y="3441018"/>
            <a:ext cx="2555629" cy="100811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dirty="0"/>
              <a:t>Органы </a:t>
            </a:r>
            <a:endParaRPr lang="ru-RU" sz="2000" dirty="0" smtClean="0"/>
          </a:p>
          <a:p>
            <a:r>
              <a:rPr lang="ru-RU" sz="2000" dirty="0" smtClean="0"/>
              <a:t>местного </a:t>
            </a:r>
            <a:r>
              <a:rPr lang="ru-RU" sz="2000" dirty="0"/>
              <a:t>самоуправления</a:t>
            </a: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6407468" y="5350793"/>
            <a:ext cx="2513933" cy="100811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dirty="0" smtClean="0"/>
              <a:t>Оценочное </a:t>
            </a:r>
            <a:r>
              <a:rPr lang="ru-RU" sz="2000" dirty="0"/>
              <a:t>сообщество</a:t>
            </a: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6449163" y="1484783"/>
            <a:ext cx="2513934" cy="100811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dirty="0" err="1" smtClean="0"/>
              <a:t>Росреестр</a:t>
            </a:r>
            <a:endParaRPr lang="ru-RU" sz="2000" dirty="0"/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209686" y="1484784"/>
            <a:ext cx="2452813" cy="100811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dirty="0" smtClean="0"/>
              <a:t>Сайты </a:t>
            </a:r>
          </a:p>
          <a:p>
            <a:r>
              <a:rPr lang="ru-RU" sz="2000" dirty="0" smtClean="0"/>
              <a:t>объявлений</a:t>
            </a:r>
            <a:endParaRPr lang="ru-RU" sz="2000" dirty="0"/>
          </a:p>
        </p:txBody>
      </p:sp>
      <p:sp>
        <p:nvSpPr>
          <p:cNvPr id="34" name="Стрелка вниз 33"/>
          <p:cNvSpPr/>
          <p:nvPr/>
        </p:nvSpPr>
        <p:spPr>
          <a:xfrm rot="3461833">
            <a:off x="5995043" y="1975169"/>
            <a:ext cx="247718" cy="420324"/>
          </a:xfrm>
          <a:prstGeom prst="downArrow">
            <a:avLst/>
          </a:prstGeom>
          <a:solidFill>
            <a:srgbClr val="D1D1D1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400" b="1">
              <a:solidFill>
                <a:schemeClr val="dk1"/>
              </a:solidFill>
            </a:endParaRPr>
          </a:p>
        </p:txBody>
      </p:sp>
      <p:sp>
        <p:nvSpPr>
          <p:cNvPr id="35" name="Стрелка вниз 34"/>
          <p:cNvSpPr/>
          <p:nvPr/>
        </p:nvSpPr>
        <p:spPr>
          <a:xfrm rot="5400000">
            <a:off x="6044080" y="3750286"/>
            <a:ext cx="247718" cy="389577"/>
          </a:xfrm>
          <a:prstGeom prst="downArrow">
            <a:avLst/>
          </a:prstGeom>
          <a:solidFill>
            <a:srgbClr val="D1D1D1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400" b="1">
              <a:solidFill>
                <a:schemeClr val="dk1"/>
              </a:solidFill>
            </a:endParaRPr>
          </a:p>
        </p:txBody>
      </p:sp>
      <p:sp>
        <p:nvSpPr>
          <p:cNvPr id="29" name="Овал 28"/>
          <p:cNvSpPr/>
          <p:nvPr/>
        </p:nvSpPr>
        <p:spPr>
          <a:xfrm>
            <a:off x="3851920" y="2137878"/>
            <a:ext cx="1227110" cy="1139653"/>
          </a:xfrm>
          <a:prstGeom prst="ellipse">
            <a:avLst/>
          </a:prstGeom>
          <a:blipFill rotWithShape="0">
            <a:blip r:embed="rId2"/>
            <a:stretch>
              <a:fillRect/>
            </a:stretch>
          </a:blipFill>
        </p:spPr>
        <p:style>
          <a:lnRef idx="1">
            <a:schemeClr val="dk2">
              <a:hueOff val="0"/>
              <a:satOff val="0"/>
              <a:lumOff val="0"/>
              <a:alphaOff val="0"/>
            </a:schemeClr>
          </a:lnRef>
          <a:fillRef idx="2">
            <a:scrgbClr r="0" g="0" b="0"/>
          </a:fillRef>
          <a:effectRef idx="0">
            <a:schemeClr val="lt2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37" name="Picture 3" descr="Z:\10. Комплекс мероприятий по разъяснению и освещению в СМИ\Коллегия ДИЗО\Картинки\интернет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963" y="1626591"/>
            <a:ext cx="781239" cy="724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Z:\10. Комплекс мероприятий по разъяснению и освещению в СМИ\Коллегия ДИЗО\Картинки\газета 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4668" y="3627899"/>
            <a:ext cx="840867" cy="63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C:\Users\Admin\Desktop\3_html_2f0734a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036" y="3513015"/>
            <a:ext cx="616397" cy="616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" descr="Z:\10. Комплекс мероприятий по разъяснению и освещению в СМИ\Коллегия ДИЗО\Картинки\Росреестр-логотип-117x15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6412" y="1573205"/>
            <a:ext cx="616397" cy="790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Стрелка вниз 42"/>
          <p:cNvSpPr/>
          <p:nvPr/>
        </p:nvSpPr>
        <p:spPr>
          <a:xfrm rot="16200000">
            <a:off x="2824849" y="3750285"/>
            <a:ext cx="247718" cy="389577"/>
          </a:xfrm>
          <a:prstGeom prst="downArrow">
            <a:avLst/>
          </a:prstGeom>
          <a:solidFill>
            <a:srgbClr val="D1D1D1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400" b="1">
              <a:solidFill>
                <a:schemeClr val="dk1"/>
              </a:solidFill>
            </a:endParaRP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209686" y="5350793"/>
            <a:ext cx="2513933" cy="100811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sz="2000" dirty="0" smtClean="0"/>
          </a:p>
          <a:p>
            <a:r>
              <a:rPr lang="ru-RU" sz="2000" dirty="0" smtClean="0"/>
              <a:t>Строительные организации</a:t>
            </a:r>
          </a:p>
          <a:p>
            <a:pPr algn="ctr"/>
            <a:endParaRPr lang="ru-RU" sz="1600" dirty="0"/>
          </a:p>
        </p:txBody>
      </p:sp>
      <p:pic>
        <p:nvPicPr>
          <p:cNvPr id="45" name="Picture 4" descr="Y:\Совещания\Выездная комиссия Яроблдумы 18_02_2019\Заготовки\Стоители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5717" y="5534331"/>
            <a:ext cx="720735" cy="720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Y:\Совещания\Выездная комиссия Яроблдумы 18_02_2019\Заготовки\оценки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1369" y="5518399"/>
            <a:ext cx="897199" cy="67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8057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Скругленный прямоугольник 21"/>
          <p:cNvSpPr/>
          <p:nvPr/>
        </p:nvSpPr>
        <p:spPr>
          <a:xfrm>
            <a:off x="2771801" y="260648"/>
            <a:ext cx="6372199" cy="757401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uFill>
                  <a:solidFill>
                    <a:srgbClr val="00FF00"/>
                  </a:solidFill>
                </a:uFill>
                <a:ea typeface="+mj-ea"/>
                <a:cs typeface="Times New Roman" panose="02020603050405020304" pitchFamily="18" charset="0"/>
              </a:rPr>
              <a:t>Основные итоги </a:t>
            </a:r>
            <a:r>
              <a:rPr lang="ru-RU" sz="2000" b="1" dirty="0">
                <a:solidFill>
                  <a:srgbClr val="C00000"/>
                </a:solidFill>
                <a:uFill>
                  <a:solidFill>
                    <a:srgbClr val="00FF00"/>
                  </a:solidFill>
                </a:uFill>
                <a:ea typeface="+mj-ea"/>
                <a:cs typeface="Times New Roman" panose="02020603050405020304" pitchFamily="18" charset="0"/>
              </a:rPr>
              <a:t>работы по подготовке к проведению государственной кадастровой </a:t>
            </a:r>
            <a:r>
              <a:rPr lang="ru-RU" sz="2000" b="1" dirty="0" smtClean="0">
                <a:solidFill>
                  <a:srgbClr val="C00000"/>
                </a:solidFill>
                <a:uFill>
                  <a:solidFill>
                    <a:srgbClr val="00FF00"/>
                  </a:solidFill>
                </a:uFill>
                <a:ea typeface="+mj-ea"/>
                <a:cs typeface="Times New Roman" panose="02020603050405020304" pitchFamily="18" charset="0"/>
              </a:rPr>
              <a:t>оценки.</a:t>
            </a:r>
            <a:endParaRPr lang="ru-RU" sz="2000" b="1" dirty="0">
              <a:solidFill>
                <a:srgbClr val="C00000"/>
              </a:solidFill>
              <a:uFill>
                <a:solidFill>
                  <a:srgbClr val="00FF00"/>
                </a:solidFill>
              </a:uFill>
              <a:ea typeface="+mj-ea"/>
              <a:cs typeface="Times New Roman" panose="02020603050405020304" pitchFamily="18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1242879"/>
            <a:ext cx="9159407" cy="1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TextBox 7"/>
          <p:cNvSpPr txBox="1">
            <a:spLocks noChangeArrowheads="1"/>
          </p:cNvSpPr>
          <p:nvPr/>
        </p:nvSpPr>
        <p:spPr bwMode="auto">
          <a:xfrm>
            <a:off x="188315" y="125497"/>
            <a:ext cx="2583486" cy="89255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ГБУ ЯО</a:t>
            </a:r>
          </a:p>
          <a:p>
            <a:pPr algn="ctr" eaLnBrk="1" hangingPunct="1"/>
            <a:r>
              <a:rPr lang="ru-RU" alt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«ЦЕНТР </a:t>
            </a:r>
            <a:r>
              <a:rPr lang="ru-RU" altLang="ru-RU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КАДАСТРОВОЙ </a:t>
            </a:r>
            <a:r>
              <a:rPr lang="ru-RU" alt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ОЦЕНКИ, РЕКЛАМЫ И ТОРГОВ»</a:t>
            </a:r>
            <a:endParaRPr lang="ru-RU" altLang="ru-RU" sz="1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трелка вниз 10"/>
          <p:cNvSpPr/>
          <p:nvPr/>
        </p:nvSpPr>
        <p:spPr>
          <a:xfrm rot="13960753">
            <a:off x="2896992" y="5471681"/>
            <a:ext cx="247718" cy="558659"/>
          </a:xfrm>
          <a:prstGeom prst="downArrow">
            <a:avLst/>
          </a:prstGeom>
          <a:solidFill>
            <a:srgbClr val="D1D1D1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400" b="1">
              <a:solidFill>
                <a:schemeClr val="dk1"/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210186" y="1993167"/>
            <a:ext cx="2684829" cy="3736405"/>
          </a:xfrm>
          <a:prstGeom prst="roundRect">
            <a:avLst/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40000"/>
                  <a:lumOff val="6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  <a:lin ang="16200000" scaled="1"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endParaRPr lang="ru-RU" sz="2500" b="1" dirty="0" smtClean="0"/>
          </a:p>
          <a:p>
            <a:pPr lvl="0" algn="ctr"/>
            <a:endParaRPr lang="ru-RU" sz="2500" b="1" dirty="0"/>
          </a:p>
          <a:p>
            <a:pPr lvl="0" algn="ctr"/>
            <a:endParaRPr lang="ru-RU" sz="2500" b="1" dirty="0" smtClean="0"/>
          </a:p>
          <a:p>
            <a:pPr lvl="0" algn="ctr"/>
            <a:r>
              <a:rPr lang="ru-RU" sz="2500" b="1" dirty="0" smtClean="0"/>
              <a:t>Собраны сведения о </a:t>
            </a:r>
          </a:p>
          <a:p>
            <a:pPr lvl="0" algn="ctr"/>
            <a:r>
              <a:rPr lang="ru-RU" sz="2500" b="1" i="1" dirty="0" smtClean="0">
                <a:solidFill>
                  <a:srgbClr val="C00000"/>
                </a:solidFill>
              </a:rPr>
              <a:t>25</a:t>
            </a:r>
          </a:p>
          <a:p>
            <a:pPr lvl="0" algn="ctr"/>
            <a:r>
              <a:rPr lang="ru-RU" sz="2200" b="1" dirty="0"/>
              <a:t>ц</a:t>
            </a:r>
            <a:r>
              <a:rPr lang="ru-RU" sz="2200" b="1" dirty="0" smtClean="0"/>
              <a:t>енообразующих</a:t>
            </a:r>
            <a:r>
              <a:rPr lang="ru-RU" sz="2500" b="1" dirty="0" smtClean="0"/>
              <a:t> факторах</a:t>
            </a:r>
            <a:endParaRPr lang="ru-RU" sz="2500" b="1" dirty="0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205544" y="3390866"/>
            <a:ext cx="2452813" cy="135613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dirty="0" smtClean="0"/>
              <a:t>Социальная инфраструктура (школы, больницы)</a:t>
            </a:r>
            <a:endParaRPr lang="ru-RU" sz="2000" dirty="0"/>
          </a:p>
        </p:txBody>
      </p:sp>
      <p:sp>
        <p:nvSpPr>
          <p:cNvPr id="26" name="Стрелка вниз 25"/>
          <p:cNvSpPr/>
          <p:nvPr/>
        </p:nvSpPr>
        <p:spPr>
          <a:xfrm rot="17920563">
            <a:off x="2887210" y="1991196"/>
            <a:ext cx="247718" cy="408778"/>
          </a:xfrm>
          <a:prstGeom prst="downArrow">
            <a:avLst/>
          </a:prstGeom>
          <a:solidFill>
            <a:srgbClr val="D1D1D1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400" b="1">
              <a:solidFill>
                <a:schemeClr val="dk1"/>
              </a:solidFill>
            </a:endParaRPr>
          </a:p>
        </p:txBody>
      </p:sp>
      <p:sp>
        <p:nvSpPr>
          <p:cNvPr id="27" name="Стрелка вниз 26"/>
          <p:cNvSpPr/>
          <p:nvPr/>
        </p:nvSpPr>
        <p:spPr>
          <a:xfrm rot="7430636">
            <a:off x="5959969" y="5433635"/>
            <a:ext cx="247718" cy="532076"/>
          </a:xfrm>
          <a:prstGeom prst="downArrow">
            <a:avLst/>
          </a:prstGeom>
          <a:solidFill>
            <a:srgbClr val="D1D1D1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400" b="1">
              <a:solidFill>
                <a:schemeClr val="dk1"/>
              </a:solidFill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6449163" y="3390866"/>
            <a:ext cx="2555629" cy="135613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sz="2000" dirty="0" smtClean="0"/>
          </a:p>
          <a:p>
            <a:r>
              <a:rPr lang="ru-RU" sz="2000" dirty="0" smtClean="0"/>
              <a:t>Численность населения и средняя </a:t>
            </a:r>
            <a:r>
              <a:rPr lang="ru-RU" sz="2000" dirty="0"/>
              <a:t>заработная </a:t>
            </a:r>
            <a:r>
              <a:rPr lang="ru-RU" sz="2000" dirty="0" smtClean="0"/>
              <a:t>плата</a:t>
            </a:r>
            <a:endParaRPr lang="ru-RU" sz="2000" dirty="0"/>
          </a:p>
          <a:p>
            <a:endParaRPr lang="ru-RU" sz="2000" dirty="0"/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6407468" y="5302639"/>
            <a:ext cx="2513933" cy="129614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dirty="0" smtClean="0"/>
              <a:t>Источники негативного влияния на стоимость ОН</a:t>
            </a:r>
            <a:endParaRPr lang="ru-RU" sz="2000" dirty="0"/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6449163" y="1484782"/>
            <a:ext cx="2513934" cy="136815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dirty="0" smtClean="0"/>
              <a:t>Удаленность от областного центра</a:t>
            </a:r>
            <a:endParaRPr lang="ru-RU" sz="2000" dirty="0"/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209686" y="1484784"/>
            <a:ext cx="2452813" cy="151216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dirty="0" smtClean="0"/>
              <a:t>Сети инженерных коммуникаций</a:t>
            </a:r>
            <a:endParaRPr lang="ru-RU" sz="2000" dirty="0"/>
          </a:p>
        </p:txBody>
      </p:sp>
      <p:sp>
        <p:nvSpPr>
          <p:cNvPr id="34" name="Стрелка вниз 33"/>
          <p:cNvSpPr/>
          <p:nvPr/>
        </p:nvSpPr>
        <p:spPr>
          <a:xfrm rot="3461833">
            <a:off x="5995043" y="1975169"/>
            <a:ext cx="247718" cy="420324"/>
          </a:xfrm>
          <a:prstGeom prst="downArrow">
            <a:avLst/>
          </a:prstGeom>
          <a:solidFill>
            <a:srgbClr val="D1D1D1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400" b="1">
              <a:solidFill>
                <a:schemeClr val="dk1"/>
              </a:solidFill>
            </a:endParaRPr>
          </a:p>
        </p:txBody>
      </p:sp>
      <p:sp>
        <p:nvSpPr>
          <p:cNvPr id="35" name="Стрелка вниз 34"/>
          <p:cNvSpPr/>
          <p:nvPr/>
        </p:nvSpPr>
        <p:spPr>
          <a:xfrm rot="5400000">
            <a:off x="6044080" y="3750286"/>
            <a:ext cx="247718" cy="389577"/>
          </a:xfrm>
          <a:prstGeom prst="downArrow">
            <a:avLst/>
          </a:prstGeom>
          <a:solidFill>
            <a:srgbClr val="D1D1D1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400" b="1">
              <a:solidFill>
                <a:schemeClr val="dk1"/>
              </a:solidFill>
            </a:endParaRPr>
          </a:p>
        </p:txBody>
      </p:sp>
      <p:sp>
        <p:nvSpPr>
          <p:cNvPr id="43" name="Стрелка вниз 42"/>
          <p:cNvSpPr/>
          <p:nvPr/>
        </p:nvSpPr>
        <p:spPr>
          <a:xfrm rot="16200000">
            <a:off x="2838689" y="3856817"/>
            <a:ext cx="247718" cy="389577"/>
          </a:xfrm>
          <a:prstGeom prst="downArrow">
            <a:avLst/>
          </a:prstGeom>
          <a:solidFill>
            <a:srgbClr val="D1D1D1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400" b="1">
              <a:solidFill>
                <a:schemeClr val="dk1"/>
              </a:solidFill>
            </a:endParaRP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209685" y="5302639"/>
            <a:ext cx="2513933" cy="129614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dirty="0" smtClean="0"/>
              <a:t>Удаленность </a:t>
            </a:r>
            <a:r>
              <a:rPr lang="ru-RU" sz="2000" dirty="0"/>
              <a:t>от крупных водных </a:t>
            </a:r>
            <a:r>
              <a:rPr lang="ru-RU" sz="2000" dirty="0" smtClean="0"/>
              <a:t>объектов и автодорог</a:t>
            </a:r>
            <a:endParaRPr lang="ru-RU" sz="2000" dirty="0"/>
          </a:p>
        </p:txBody>
      </p:sp>
      <p:sp>
        <p:nvSpPr>
          <p:cNvPr id="33" name="Овал 32"/>
          <p:cNvSpPr/>
          <p:nvPr/>
        </p:nvSpPr>
        <p:spPr>
          <a:xfrm>
            <a:off x="3923929" y="2185331"/>
            <a:ext cx="1196522" cy="1130400"/>
          </a:xfrm>
          <a:prstGeom prst="ellipse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4000" t="2000"/>
            </a:stretch>
          </a:blipFill>
        </p:spPr>
        <p:style>
          <a:lnRef idx="1">
            <a:schemeClr val="dk2">
              <a:hueOff val="0"/>
              <a:satOff val="0"/>
              <a:lumOff val="0"/>
              <a:alphaOff val="0"/>
            </a:schemeClr>
          </a:lnRef>
          <a:fillRef idx="2">
            <a:scrgbClr r="0" g="0" b="0"/>
          </a:fillRef>
          <a:effectRef idx="0">
            <a:schemeClr val="lt2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644972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Скругленный прямоугольник 21"/>
          <p:cNvSpPr/>
          <p:nvPr/>
        </p:nvSpPr>
        <p:spPr>
          <a:xfrm>
            <a:off x="2771801" y="260648"/>
            <a:ext cx="6372199" cy="757401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uFill>
                  <a:solidFill>
                    <a:srgbClr val="00FF00"/>
                  </a:solidFill>
                </a:uFill>
                <a:ea typeface="+mj-ea"/>
                <a:cs typeface="Times New Roman" panose="02020603050405020304" pitchFamily="18" charset="0"/>
              </a:rPr>
              <a:t>Основные итоги </a:t>
            </a:r>
            <a:r>
              <a:rPr lang="ru-RU" sz="2000" b="1" dirty="0">
                <a:solidFill>
                  <a:srgbClr val="C00000"/>
                </a:solidFill>
                <a:uFill>
                  <a:solidFill>
                    <a:srgbClr val="00FF00"/>
                  </a:solidFill>
                </a:uFill>
                <a:ea typeface="+mj-ea"/>
                <a:cs typeface="Times New Roman" panose="02020603050405020304" pitchFamily="18" charset="0"/>
              </a:rPr>
              <a:t>работы по подготовке к проведению государственной кадастровой </a:t>
            </a:r>
            <a:r>
              <a:rPr lang="ru-RU" sz="2000" b="1" dirty="0" smtClean="0">
                <a:solidFill>
                  <a:srgbClr val="C00000"/>
                </a:solidFill>
                <a:uFill>
                  <a:solidFill>
                    <a:srgbClr val="00FF00"/>
                  </a:solidFill>
                </a:uFill>
                <a:ea typeface="+mj-ea"/>
                <a:cs typeface="Times New Roman" panose="02020603050405020304" pitchFamily="18" charset="0"/>
              </a:rPr>
              <a:t>оценки.</a:t>
            </a:r>
            <a:endParaRPr lang="ru-RU" sz="2000" b="1" dirty="0">
              <a:solidFill>
                <a:srgbClr val="C00000"/>
              </a:solidFill>
              <a:uFill>
                <a:solidFill>
                  <a:srgbClr val="00FF00"/>
                </a:solidFill>
              </a:uFill>
              <a:ea typeface="+mj-ea"/>
              <a:cs typeface="Times New Roman" panose="02020603050405020304" pitchFamily="18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1242879"/>
            <a:ext cx="9159407" cy="1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TextBox 7"/>
          <p:cNvSpPr txBox="1">
            <a:spLocks noChangeArrowheads="1"/>
          </p:cNvSpPr>
          <p:nvPr/>
        </p:nvSpPr>
        <p:spPr bwMode="auto">
          <a:xfrm>
            <a:off x="188315" y="125497"/>
            <a:ext cx="2583486" cy="89255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ГБУ ЯО</a:t>
            </a:r>
          </a:p>
          <a:p>
            <a:pPr algn="ctr" eaLnBrk="1" hangingPunct="1"/>
            <a:r>
              <a:rPr lang="ru-RU" alt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«ЦЕНТР </a:t>
            </a:r>
            <a:r>
              <a:rPr lang="ru-RU" altLang="ru-RU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КАДАСТРОВОЙ </a:t>
            </a:r>
            <a:r>
              <a:rPr lang="ru-RU" alt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ОЦЕНКИ, РЕКЛАМЫ И ТОРГОВ»</a:t>
            </a:r>
            <a:endParaRPr lang="ru-RU" altLang="ru-RU" sz="1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трелка вниз 10"/>
          <p:cNvSpPr/>
          <p:nvPr/>
        </p:nvSpPr>
        <p:spPr>
          <a:xfrm rot="13960753">
            <a:off x="2841458" y="5583849"/>
            <a:ext cx="247718" cy="418995"/>
          </a:xfrm>
          <a:prstGeom prst="downArrow">
            <a:avLst/>
          </a:prstGeom>
          <a:solidFill>
            <a:srgbClr val="D1D1D1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400" b="1">
              <a:solidFill>
                <a:schemeClr val="dk1"/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210186" y="1772816"/>
            <a:ext cx="2684829" cy="4392488"/>
          </a:xfrm>
          <a:prstGeom prst="roundRect">
            <a:avLst/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40000"/>
                  <a:lumOff val="6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  <a:lin ang="16200000" scaled="1"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endParaRPr lang="ru-RU" sz="2500" b="1" dirty="0" smtClean="0"/>
          </a:p>
          <a:p>
            <a:pPr lvl="0" algn="ctr"/>
            <a:endParaRPr lang="ru-RU" sz="2500" b="1" dirty="0"/>
          </a:p>
          <a:p>
            <a:pPr lvl="0" algn="ctr"/>
            <a:r>
              <a:rPr lang="ru-RU" sz="2500" b="1" dirty="0" smtClean="0">
                <a:solidFill>
                  <a:srgbClr val="FF0000"/>
                </a:solidFill>
              </a:rPr>
              <a:t>42 о</a:t>
            </a:r>
            <a:r>
              <a:rPr lang="ru-RU" sz="2300" b="1" dirty="0" smtClean="0">
                <a:solidFill>
                  <a:srgbClr val="FF0000"/>
                </a:solidFill>
              </a:rPr>
              <a:t>рганизации</a:t>
            </a:r>
            <a:r>
              <a:rPr lang="ru-RU" sz="2300" b="1" dirty="0" smtClean="0"/>
              <a:t>, предоставили уточненные данные о характеристиках принадлежащих им ОКС 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205544" y="3390866"/>
            <a:ext cx="2452813" cy="135613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dirty="0"/>
              <a:t>ЯТУ </a:t>
            </a:r>
            <a:r>
              <a:rPr lang="ru-RU" sz="2000" dirty="0" smtClean="0"/>
              <a:t>имени</a:t>
            </a:r>
          </a:p>
          <a:p>
            <a:r>
              <a:rPr lang="ru-RU" sz="2000" dirty="0" smtClean="0"/>
              <a:t>В.Ю</a:t>
            </a:r>
            <a:r>
              <a:rPr lang="ru-RU" sz="2000" dirty="0"/>
              <a:t>. Орлова</a:t>
            </a:r>
          </a:p>
        </p:txBody>
      </p:sp>
      <p:sp>
        <p:nvSpPr>
          <p:cNvPr id="26" name="Стрелка вниз 25"/>
          <p:cNvSpPr/>
          <p:nvPr/>
        </p:nvSpPr>
        <p:spPr>
          <a:xfrm rot="17920563">
            <a:off x="2887210" y="1991196"/>
            <a:ext cx="247718" cy="408778"/>
          </a:xfrm>
          <a:prstGeom prst="downArrow">
            <a:avLst/>
          </a:prstGeom>
          <a:solidFill>
            <a:srgbClr val="D1D1D1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400" b="1">
              <a:solidFill>
                <a:schemeClr val="dk1"/>
              </a:solidFill>
            </a:endParaRPr>
          </a:p>
        </p:txBody>
      </p:sp>
      <p:sp>
        <p:nvSpPr>
          <p:cNvPr id="27" name="Стрелка вниз 26"/>
          <p:cNvSpPr/>
          <p:nvPr/>
        </p:nvSpPr>
        <p:spPr>
          <a:xfrm rot="7430636">
            <a:off x="6056563" y="5551535"/>
            <a:ext cx="247718" cy="380625"/>
          </a:xfrm>
          <a:prstGeom prst="downArrow">
            <a:avLst/>
          </a:prstGeom>
          <a:solidFill>
            <a:srgbClr val="D1D1D1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400" b="1">
              <a:solidFill>
                <a:schemeClr val="dk1"/>
              </a:solidFill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6449163" y="3390866"/>
            <a:ext cx="2555629" cy="135613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dirty="0" smtClean="0"/>
              <a:t>Метро</a:t>
            </a: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6407468" y="5302639"/>
            <a:ext cx="2513933" cy="129614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sz="2000" dirty="0" smtClean="0"/>
          </a:p>
          <a:p>
            <a:r>
              <a:rPr lang="ru-RU" sz="2000" dirty="0" smtClean="0"/>
              <a:t>АРЕНА-2000</a:t>
            </a:r>
            <a:endParaRPr lang="ru-RU" sz="2000" dirty="0"/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6449163" y="1484782"/>
            <a:ext cx="2513934" cy="136815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dirty="0" smtClean="0"/>
              <a:t>Аура</a:t>
            </a:r>
            <a:endParaRPr lang="ru-RU" sz="2000" dirty="0"/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209686" y="1484784"/>
            <a:ext cx="2452813" cy="151216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dirty="0" smtClean="0"/>
              <a:t>РЖД</a:t>
            </a:r>
            <a:endParaRPr lang="ru-RU" sz="2000" dirty="0"/>
          </a:p>
        </p:txBody>
      </p:sp>
      <p:sp>
        <p:nvSpPr>
          <p:cNvPr id="34" name="Стрелка вниз 33"/>
          <p:cNvSpPr/>
          <p:nvPr/>
        </p:nvSpPr>
        <p:spPr>
          <a:xfrm rot="3461833">
            <a:off x="5995043" y="1975169"/>
            <a:ext cx="247718" cy="420324"/>
          </a:xfrm>
          <a:prstGeom prst="downArrow">
            <a:avLst/>
          </a:prstGeom>
          <a:solidFill>
            <a:srgbClr val="D1D1D1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400" b="1">
              <a:solidFill>
                <a:schemeClr val="dk1"/>
              </a:solidFill>
            </a:endParaRPr>
          </a:p>
        </p:txBody>
      </p:sp>
      <p:sp>
        <p:nvSpPr>
          <p:cNvPr id="35" name="Стрелка вниз 34"/>
          <p:cNvSpPr/>
          <p:nvPr/>
        </p:nvSpPr>
        <p:spPr>
          <a:xfrm rot="5400000">
            <a:off x="6044080" y="3750286"/>
            <a:ext cx="247718" cy="389577"/>
          </a:xfrm>
          <a:prstGeom prst="downArrow">
            <a:avLst/>
          </a:prstGeom>
          <a:solidFill>
            <a:srgbClr val="D1D1D1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400" b="1">
              <a:solidFill>
                <a:schemeClr val="dk1"/>
              </a:solidFill>
            </a:endParaRPr>
          </a:p>
        </p:txBody>
      </p:sp>
      <p:sp>
        <p:nvSpPr>
          <p:cNvPr id="43" name="Стрелка вниз 42"/>
          <p:cNvSpPr/>
          <p:nvPr/>
        </p:nvSpPr>
        <p:spPr>
          <a:xfrm rot="16200000">
            <a:off x="2838689" y="3856817"/>
            <a:ext cx="247718" cy="389577"/>
          </a:xfrm>
          <a:prstGeom prst="downArrow">
            <a:avLst/>
          </a:prstGeom>
          <a:solidFill>
            <a:srgbClr val="D1D1D1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400" b="1">
              <a:solidFill>
                <a:schemeClr val="dk1"/>
              </a:solidFill>
            </a:endParaRP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209685" y="5302639"/>
            <a:ext cx="2513933" cy="129614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dirty="0" smtClean="0"/>
              <a:t>Русская</a:t>
            </a:r>
          </a:p>
          <a:p>
            <a:r>
              <a:rPr lang="ru-RU" sz="2000" dirty="0" smtClean="0"/>
              <a:t>механика</a:t>
            </a:r>
            <a:endParaRPr lang="ru-RU" sz="2000" dirty="0"/>
          </a:p>
        </p:txBody>
      </p:sp>
      <p:pic>
        <p:nvPicPr>
          <p:cNvPr id="3074" name="Picture 2" descr="Y:\Совещания\Выездная комиссия Яроблдумы 18_02_2019\Заготовки\ржд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7923" y="1818324"/>
            <a:ext cx="1021288" cy="765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Y:\Совещания\Выездная комиссия Яроблдумы 18_02_2019\Заготовки\логоЯТУ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729" y="3659832"/>
            <a:ext cx="815482" cy="943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Y:\Совещания\Выездная комиссия Яроблдумы 18_02_2019\Заготовки\рм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730" y="5483160"/>
            <a:ext cx="815482" cy="921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Y:\Совещания\Выездная комиссия Яроблдумы 18_02_2019\Заготовки\аура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4642" y="1727072"/>
            <a:ext cx="1598455" cy="93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Y:\Совещания\Выездная комиссия Яроблдумы 18_02_2019\Заготовки\metro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9786" y="3555097"/>
            <a:ext cx="997205" cy="993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Y:\Совещания\Выездная комиссия Яроблдумы 18_02_2019\Заготовки\арена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7017" y="5385978"/>
            <a:ext cx="1459974" cy="711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Овал 35"/>
          <p:cNvSpPr/>
          <p:nvPr/>
        </p:nvSpPr>
        <p:spPr>
          <a:xfrm>
            <a:off x="3922107" y="1939021"/>
            <a:ext cx="1196522" cy="1130400"/>
          </a:xfrm>
          <a:prstGeom prst="ellipse">
            <a:avLst/>
          </a:prstGeom>
          <a:blipFill dpi="0"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4000" t="2000"/>
            </a:stretch>
          </a:blipFill>
        </p:spPr>
        <p:style>
          <a:lnRef idx="1">
            <a:schemeClr val="dk2">
              <a:hueOff val="0"/>
              <a:satOff val="0"/>
              <a:lumOff val="0"/>
              <a:alphaOff val="0"/>
            </a:schemeClr>
          </a:lnRef>
          <a:fillRef idx="2">
            <a:scrgbClr r="0" g="0" b="0"/>
          </a:fillRef>
          <a:effectRef idx="0">
            <a:schemeClr val="lt2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1929415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Скругленный прямоугольник 21"/>
          <p:cNvSpPr/>
          <p:nvPr/>
        </p:nvSpPr>
        <p:spPr>
          <a:xfrm>
            <a:off x="2689017" y="180573"/>
            <a:ext cx="6314814" cy="757401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C00000"/>
                </a:solidFill>
                <a:uFill>
                  <a:solidFill>
                    <a:srgbClr val="00FF00"/>
                  </a:solidFill>
                </a:uFill>
                <a:ea typeface="+mj-ea"/>
                <a:cs typeface="Times New Roman" panose="02020603050405020304" pitchFamily="18" charset="0"/>
              </a:rPr>
              <a:t>План</a:t>
            </a:r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C00000"/>
                </a:solidFill>
                <a:uFill>
                  <a:solidFill>
                    <a:srgbClr val="00FF00"/>
                  </a:solidFill>
                </a:uFill>
                <a:ea typeface="+mj-ea"/>
                <a:cs typeface="Times New Roman" panose="02020603050405020304" pitchFamily="18" charset="0"/>
              </a:rPr>
              <a:t>проведения государственной кадастровой оценки объектов недвижимости в 2019 году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1242879"/>
            <a:ext cx="9159407" cy="1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0127187"/>
              </p:ext>
            </p:extLst>
          </p:nvPr>
        </p:nvGraphicFramePr>
        <p:xfrm>
          <a:off x="171056" y="1340768"/>
          <a:ext cx="8832775" cy="496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869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66407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Срок исполнения</a:t>
                      </a:r>
                      <a:endParaRPr lang="ru-RU" sz="15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5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Наименование этапа</a:t>
                      </a:r>
                      <a:endParaRPr lang="ru-RU" sz="15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5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14.08.2018 - 31.12.2018</a:t>
                      </a:r>
                      <a:endParaRPr lang="ru-RU" sz="15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5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Прием и обработка деклараций о характеристиках объектов недвижимости.</a:t>
                      </a:r>
                      <a:endParaRPr lang="ru-RU" sz="15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5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01.01.2019 - 19.02.2019</a:t>
                      </a:r>
                      <a:endParaRPr lang="ru-RU" sz="15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5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Формирование </a:t>
                      </a:r>
                      <a:r>
                        <a:rPr lang="ru-RU" sz="15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Росреестром</a:t>
                      </a:r>
                      <a:r>
                        <a:rPr lang="ru-RU" sz="15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 и передача в учреждение перечня ОН, подлежащих ГКО.</a:t>
                      </a:r>
                      <a:endParaRPr lang="ru-RU" sz="15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5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20.02.2019 - 15.04.2019</a:t>
                      </a:r>
                      <a:endParaRPr lang="ru-RU" sz="15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5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Определение кадастровой стоимости ОН в соответствии с методическими указаниями о ГКО.</a:t>
                      </a:r>
                      <a:endParaRPr lang="ru-RU" sz="15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5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16.04.2019 - 14.05.2019</a:t>
                      </a:r>
                      <a:endParaRPr lang="ru-RU" sz="15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5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Проверка промежуточного отчета </a:t>
                      </a:r>
                      <a:r>
                        <a:rPr lang="ru-RU" sz="15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Росреестром</a:t>
                      </a:r>
                      <a:r>
                        <a:rPr lang="ru-RU" sz="15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, исправление выявленных замечаний.</a:t>
                      </a:r>
                      <a:endParaRPr lang="ru-RU" sz="15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5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15.05.2019 - 16.07.2019</a:t>
                      </a:r>
                      <a:endParaRPr lang="ru-RU" sz="15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5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Опубликование промежуточного отчета, сбор и исправление замечаний, поступивших от заинтересованных лиц.</a:t>
                      </a:r>
                      <a:endParaRPr lang="ru-RU" sz="15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5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17.07.2019 - 30.07.2019</a:t>
                      </a:r>
                      <a:endParaRPr lang="ru-RU" sz="15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5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Составление итогового отчета об итогах ГКО ОН.</a:t>
                      </a:r>
                      <a:endParaRPr lang="ru-RU" sz="15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5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01.08.2019 - 15.10.2019</a:t>
                      </a:r>
                      <a:endParaRPr lang="ru-RU" sz="15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Проверка итогового отчета </a:t>
                      </a:r>
                      <a:r>
                        <a:rPr lang="ru-RU" sz="15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Росреестром</a:t>
                      </a:r>
                      <a:r>
                        <a:rPr lang="ru-RU" sz="15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, исправление выявленных замечаний.</a:t>
                      </a:r>
                      <a:endParaRPr lang="ru-RU" sz="15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5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16.10.2019 - 30.11.2019</a:t>
                      </a:r>
                      <a:endParaRPr lang="ru-RU" sz="15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Утверждение ДИЗО ЯО содержащихся в отчете результатов определения КС ОН.</a:t>
                      </a:r>
                      <a:endParaRPr lang="ru-RU" sz="15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5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01.12.2019 – 31.12.2019</a:t>
                      </a:r>
                      <a:endParaRPr lang="ru-RU" sz="15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Внесение </a:t>
                      </a:r>
                      <a:r>
                        <a:rPr lang="ru-RU" sz="15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Росреестром</a:t>
                      </a:r>
                      <a:r>
                        <a:rPr lang="ru-RU" sz="15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 утвержденных результатов ГКО в ЕГРН.</a:t>
                      </a:r>
                      <a:endParaRPr lang="ru-RU" sz="15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5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01.01.2020</a:t>
                      </a:r>
                      <a:endParaRPr lang="ru-RU" sz="15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Вступление в силу результатов определения кадастровой стоимости ОН.</a:t>
                      </a:r>
                      <a:endParaRPr lang="ru-RU" sz="15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6" name="TextBox 7"/>
          <p:cNvSpPr txBox="1">
            <a:spLocks noChangeArrowheads="1"/>
          </p:cNvSpPr>
          <p:nvPr/>
        </p:nvSpPr>
        <p:spPr bwMode="auto">
          <a:xfrm>
            <a:off x="138196" y="180573"/>
            <a:ext cx="2583486" cy="69249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1300" b="1" dirty="0" smtClean="0">
                <a:latin typeface="+mn-lt"/>
                <a:cs typeface="Times New Roman" panose="02020603050405020304" pitchFamily="18" charset="0"/>
              </a:rPr>
              <a:t>ГБУ ЯО</a:t>
            </a:r>
          </a:p>
          <a:p>
            <a:pPr algn="ctr" eaLnBrk="1" hangingPunct="1"/>
            <a:r>
              <a:rPr lang="ru-RU" altLang="ru-RU" sz="1300" b="1" dirty="0" smtClean="0">
                <a:latin typeface="+mn-lt"/>
                <a:cs typeface="Times New Roman" panose="02020603050405020304" pitchFamily="18" charset="0"/>
              </a:rPr>
              <a:t> «ЦЕНТР </a:t>
            </a:r>
            <a:r>
              <a:rPr lang="ru-RU" altLang="ru-RU" sz="1300" b="1" dirty="0">
                <a:latin typeface="+mn-lt"/>
                <a:cs typeface="Times New Roman" panose="02020603050405020304" pitchFamily="18" charset="0"/>
              </a:rPr>
              <a:t>КАДАСТРОВОЙ </a:t>
            </a:r>
            <a:r>
              <a:rPr lang="ru-RU" altLang="ru-RU" sz="1300" b="1" dirty="0" smtClean="0">
                <a:latin typeface="+mn-lt"/>
                <a:cs typeface="Times New Roman" panose="02020603050405020304" pitchFamily="18" charset="0"/>
              </a:rPr>
              <a:t>ОЦЕНКИ, РЕКЛАМЫ И ТОРГОВ»</a:t>
            </a:r>
            <a:endParaRPr lang="ru-RU" altLang="ru-RU" sz="1300" b="1" dirty="0">
              <a:latin typeface="+mn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6281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5044</TotalTime>
  <Words>983</Words>
  <Application>Microsoft Office PowerPoint</Application>
  <PresentationFormat>Экран (4:3)</PresentationFormat>
  <Paragraphs>212</Paragraphs>
  <Slides>12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Проведение государственной кадастровой оценки объектов недвижимости на территории Ярославской области  в 2019 году.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виктор</dc:creator>
  <cp:lastModifiedBy>Пользователь Windows</cp:lastModifiedBy>
  <cp:revision>582</cp:revision>
  <cp:lastPrinted>2018-02-14T10:21:25Z</cp:lastPrinted>
  <dcterms:created xsi:type="dcterms:W3CDTF">2016-09-14T07:37:16Z</dcterms:created>
  <dcterms:modified xsi:type="dcterms:W3CDTF">2019-02-19T14:44:11Z</dcterms:modified>
</cp:coreProperties>
</file>