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75" r:id="rId3"/>
    <p:sldId id="290" r:id="rId4"/>
    <p:sldId id="300" r:id="rId5"/>
    <p:sldId id="276" r:id="rId6"/>
    <p:sldId id="303" r:id="rId7"/>
    <p:sldId id="277" r:id="rId8"/>
    <p:sldId id="301" r:id="rId9"/>
    <p:sldId id="280" r:id="rId10"/>
    <p:sldId id="282" r:id="rId11"/>
    <p:sldId id="265" r:id="rId12"/>
    <p:sldId id="302" r:id="rId13"/>
    <p:sldId id="288" r:id="rId14"/>
    <p:sldId id="292" r:id="rId15"/>
    <p:sldId id="293" r:id="rId16"/>
    <p:sldId id="295" r:id="rId17"/>
    <p:sldId id="296" r:id="rId18"/>
    <p:sldId id="298" r:id="rId19"/>
    <p:sldId id="273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255"/>
    <a:srgbClr val="213969"/>
    <a:srgbClr val="173A8D"/>
    <a:srgbClr val="324057"/>
    <a:srgbClr val="97000B"/>
    <a:srgbClr val="F9D600"/>
    <a:srgbClr val="007CCE"/>
    <a:srgbClr val="A58C51"/>
    <a:srgbClr val="332319"/>
    <a:srgbClr val="003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822" autoAdjust="0"/>
  </p:normalViewPr>
  <p:slideViewPr>
    <p:cSldViewPr snapToGrid="0">
      <p:cViewPr>
        <p:scale>
          <a:sx n="100" d="100"/>
          <a:sy n="100" d="100"/>
        </p:scale>
        <p:origin x="-49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972804089286865E-2"/>
          <c:y val="0.14044792564422601"/>
          <c:w val="0.5805555555555556"/>
          <c:h val="0.700443658641886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однозначно благоприятные</c:v>
                </c:pt>
                <c:pt idx="1">
                  <c:v>скорее благоприятные, чем неблагоприятные</c:v>
                </c:pt>
                <c:pt idx="2">
                  <c:v>скорее неблагоприятные, чем благоприятные</c:v>
                </c:pt>
                <c:pt idx="3">
                  <c:v>однозначно неблагоприятные</c:v>
                </c:pt>
                <c:pt idx="4">
                  <c:v>затрудняюсь ответить 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0.33</c:v>
                </c:pt>
                <c:pt idx="2">
                  <c:v>0.31</c:v>
                </c:pt>
                <c:pt idx="3">
                  <c:v>0.21</c:v>
                </c:pt>
                <c:pt idx="4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272637163129172"/>
          <c:y val="0.10685277070953751"/>
          <c:w val="0.39317605530522565"/>
          <c:h val="0.85133527553455646"/>
        </c:manualLayout>
      </c:layout>
      <c:overlay val="0"/>
      <c:txPr>
        <a:bodyPr/>
        <a:lstStyle/>
        <a:p>
          <a:pPr>
            <a:defRPr sz="1400" b="1" baseline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972804089286865E-2"/>
          <c:y val="0.14044792564422601"/>
          <c:w val="0.5805555555555556"/>
          <c:h val="0.700443658641886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сейчас значительно лучше</c:v>
                </c:pt>
                <c:pt idx="1">
                  <c:v>сейчас немного лучше</c:v>
                </c:pt>
                <c:pt idx="2">
                  <c:v>примерно одинаково</c:v>
                </c:pt>
                <c:pt idx="3">
                  <c:v>сейчас немного хуже</c:v>
                </c:pt>
                <c:pt idx="4">
                  <c:v>сейчас значительно хуже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0.08</c:v>
                </c:pt>
                <c:pt idx="1">
                  <c:v>7.0000000000000007E-2</c:v>
                </c:pt>
                <c:pt idx="2">
                  <c:v>0.23</c:v>
                </c:pt>
                <c:pt idx="3">
                  <c:v>0.25</c:v>
                </c:pt>
                <c:pt idx="4">
                  <c:v>0.34</c:v>
                </c:pt>
                <c:pt idx="5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272637163129172"/>
          <c:y val="0.10685277070953751"/>
          <c:w val="0.39317605530522565"/>
          <c:h val="0.85133527553455646"/>
        </c:manualLayout>
      </c:layout>
      <c:overlay val="0"/>
      <c:txPr>
        <a:bodyPr/>
        <a:lstStyle/>
        <a:p>
          <a:pPr>
            <a:defRPr sz="1400" b="1" baseline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972804089286865E-2"/>
          <c:y val="0.14044792564422601"/>
          <c:w val="0.5805555555555556"/>
          <c:h val="0.700443658641886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нет, не планирует</c:v>
                </c:pt>
                <c:pt idx="1">
                  <c:v>планиует расширение</c:v>
                </c:pt>
                <c:pt idx="2">
                  <c:v>планирует сокращение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0.52</c:v>
                </c:pt>
                <c:pt idx="1">
                  <c:v>0.28000000000000003</c:v>
                </c:pt>
                <c:pt idx="2">
                  <c:v>0.16</c:v>
                </c:pt>
                <c:pt idx="3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272637163129172"/>
          <c:y val="0.10685277070953751"/>
          <c:w val="0.39317605530522565"/>
          <c:h val="0.85133527553455646"/>
        </c:manualLayout>
      </c:layout>
      <c:overlay val="0"/>
      <c:txPr>
        <a:bodyPr/>
        <a:lstStyle/>
        <a:p>
          <a:pPr>
            <a:defRPr sz="1400" b="1" baseline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45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62" y="1099297"/>
            <a:ext cx="7869891" cy="3533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"/>
            <a:ext cx="7886700" cy="1003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6" y="125097"/>
            <a:ext cx="712212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6" y="3528008"/>
            <a:ext cx="2743200" cy="43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875" y="1181100"/>
            <a:ext cx="8505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 практике работы института Уполномоченного по защите прав предпринимателей в Ярославской области </a:t>
            </a:r>
          </a:p>
          <a:p>
            <a:pPr algn="ctr"/>
            <a:r>
              <a:rPr lang="ru-RU" sz="33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в 2018 году</a:t>
            </a:r>
            <a:endParaRPr lang="ru-RU" sz="33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1914" y="125097"/>
            <a:ext cx="5267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213969"/>
                </a:solidFill>
                <a:latin typeface="Impact" panose="020B0806030902050204" pitchFamily="34" charset="0"/>
              </a:rPr>
              <a:t>Аппарат Уполномоченного по защите прав предпринимателей в Ярославской области</a:t>
            </a:r>
            <a:endParaRPr lang="ru-RU" sz="1600" dirty="0">
              <a:solidFill>
                <a:srgbClr val="213969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2775" y="4648200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A1255"/>
                </a:solidFill>
                <a:latin typeface="Impact" panose="020B0806030902050204" pitchFamily="34" charset="0"/>
              </a:rPr>
              <a:t>Ярославль, 2019</a:t>
            </a:r>
            <a:endParaRPr lang="ru-RU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2400" y="180977"/>
            <a:ext cx="6010275" cy="6000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Проблема №4</a:t>
            </a:r>
            <a:endParaRPr lang="ru-RU" sz="3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3074" name="Picture 2" descr="C:\Users\lobanovaayu\Pictures\2427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84418"/>
            <a:ext cx="4286249" cy="285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4" y="3744097"/>
            <a:ext cx="8657111" cy="110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5225" y="3692982"/>
            <a:ext cx="80105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Существенное увеличение налога </a:t>
            </a:r>
          </a:p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на имущество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13407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52400" y="180977"/>
            <a:ext cx="6010275" cy="6000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Проблема №5</a:t>
            </a:r>
            <a:endParaRPr lang="ru-RU" sz="3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4098" name="Picture 2" descr="C:\Users\lobanovaayu\Pictures\0_18d709_d8d6f04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89" y="885823"/>
            <a:ext cx="3919959" cy="2614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4" y="3744097"/>
            <a:ext cx="8657111" cy="110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45225" y="3692982"/>
            <a:ext cx="80105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Повышение платы за сверхнормативный сброс сточных вод</a:t>
            </a:r>
          </a:p>
        </p:txBody>
      </p:sp>
    </p:spTree>
    <p:extLst>
      <p:ext uri="{BB962C8B-B14F-4D97-AF65-F5344CB8AC3E}">
        <p14:creationId xmlns:p14="http://schemas.microsoft.com/office/powerpoint/2010/main" val="17814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" y="180977"/>
            <a:ext cx="6010275" cy="6000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Проблема №6</a:t>
            </a:r>
            <a:endParaRPr lang="ru-RU" sz="3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9" y="3744097"/>
            <a:ext cx="8657111" cy="110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601" y="4003190"/>
            <a:ext cx="841898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Вывоз ТКО и вопросы </a:t>
            </a:r>
            <a:r>
              <a:rPr lang="ru-RU" sz="3500" b="1" dirty="0" err="1" smtClean="0">
                <a:solidFill>
                  <a:srgbClr val="C00000"/>
                </a:solidFill>
                <a:latin typeface="Impact" panose="020B0806030902050204" pitchFamily="34" charset="0"/>
              </a:rPr>
              <a:t>тарифообразования</a:t>
            </a:r>
            <a:endParaRPr lang="ru-RU" sz="3500" b="1" dirty="0" smtClean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pic>
        <p:nvPicPr>
          <p:cNvPr id="1026" name="Picture 2" descr="C:\Users\lobanovaayu\Pictures\x11-musor.JPG.pagespeed.ic.XawX5Hb23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881292"/>
            <a:ext cx="4138848" cy="2752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632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02178" y="76203"/>
            <a:ext cx="8688160" cy="638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dirty="0" smtClean="0">
                <a:solidFill>
                  <a:srgbClr val="324057"/>
                </a:solidFill>
                <a:latin typeface="Impact" panose="020B0806030902050204" pitchFamily="34" charset="0"/>
              </a:rPr>
              <a:t>Тема НТО и рынков</a:t>
            </a:r>
            <a:endParaRPr lang="ru-RU" sz="3400" dirty="0">
              <a:solidFill>
                <a:srgbClr val="324057"/>
              </a:solidFill>
              <a:latin typeface="Impact" panose="020B080603090205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4" y="3725818"/>
            <a:ext cx="8657111" cy="110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6765" y="3692982"/>
            <a:ext cx="84189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Размещение и демонтаж нестационарных торговых объектов</a:t>
            </a:r>
          </a:p>
        </p:txBody>
      </p:sp>
      <p:pic>
        <p:nvPicPr>
          <p:cNvPr id="1026" name="Picture 2" descr="C:\Users\lobanovaayu\Pictures\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58" y="948047"/>
            <a:ext cx="3992892" cy="2661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2229" y="2644226"/>
            <a:ext cx="3523014" cy="2181225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4"/>
          <p:cNvSpPr txBox="1">
            <a:spLocks/>
          </p:cNvSpPr>
          <p:nvPr/>
        </p:nvSpPr>
        <p:spPr>
          <a:xfrm>
            <a:off x="133350" y="76202"/>
            <a:ext cx="8791575" cy="1085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Результаты исследования </a:t>
            </a:r>
          </a:p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«Предпринимательский климат-2019»</a:t>
            </a:r>
            <a:endParaRPr lang="ru-RU" sz="3700" dirty="0">
              <a:solidFill>
                <a:srgbClr val="324057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12" y="1308023"/>
            <a:ext cx="779848" cy="115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414" y="2765343"/>
            <a:ext cx="312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КАК ВЫ ОЦЕНИВАЕТЕ УСЛОВИЯ ДЛЯ ВЕДЕНИЯ БИЗНЕСА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В ЯРОСЛАВСКОЙ ОБЛАСТИ?</a:t>
            </a:r>
            <a:endParaRPr lang="ru-RU" sz="24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40638623"/>
              </p:ext>
            </p:extLst>
          </p:nvPr>
        </p:nvGraphicFramePr>
        <p:xfrm>
          <a:off x="3710494" y="1543050"/>
          <a:ext cx="5309682" cy="328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15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33350" y="76202"/>
            <a:ext cx="8791575" cy="1085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Результаты исследования </a:t>
            </a:r>
          </a:p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«Предпринимательский климат-2019»</a:t>
            </a:r>
            <a:endParaRPr lang="ru-RU" sz="3700" dirty="0">
              <a:solidFill>
                <a:srgbClr val="324057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62" y="1308023"/>
            <a:ext cx="779848" cy="115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229" y="2644226"/>
            <a:ext cx="3523014" cy="2181225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1414" y="2765343"/>
            <a:ext cx="312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13969"/>
                </a:solidFill>
                <a:latin typeface="Impact" panose="020B0806030902050204" pitchFamily="34" charset="0"/>
              </a:rPr>
              <a:t>ДАЙТЕ ОЦЕНКУ ПОЛОЖЕНИЮ ДЕЛ В ВАШЕЙ КОМПАНИИ ПО СРАВНЕНИЮ С ПРОШЛЫМ ГОДОМ</a:t>
            </a:r>
            <a:endParaRPr lang="ru-RU" sz="2400" dirty="0">
              <a:solidFill>
                <a:srgbClr val="213969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93023524"/>
              </p:ext>
            </p:extLst>
          </p:nvPr>
        </p:nvGraphicFramePr>
        <p:xfrm>
          <a:off x="3714749" y="1308023"/>
          <a:ext cx="5334001" cy="339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15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33350" y="76202"/>
            <a:ext cx="8791575" cy="1085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Результаты исследования </a:t>
            </a:r>
          </a:p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«Предпринимательский климат-2019»</a:t>
            </a:r>
            <a:endParaRPr lang="ru-RU" sz="3700" dirty="0">
              <a:solidFill>
                <a:srgbClr val="324057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12" y="1355644"/>
            <a:ext cx="779848" cy="115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350" y="2710901"/>
            <a:ext cx="3523014" cy="2181225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3350" y="2832017"/>
            <a:ext cx="3604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213969"/>
                </a:solidFill>
                <a:latin typeface="Impact" panose="020B0806030902050204" pitchFamily="34" charset="0"/>
              </a:rPr>
              <a:t>ПЛАНИРУЕТ ЛИ ВАША КОМПАНИЯ В БЛИЖАЙШЕЕ ВРЕМЯ РАСШИРЕНИЕ ИЛИ СОКРАЩЕНИЕ МАСШТАБОВ ДЕЯТЕЛЬНОСТИ?</a:t>
            </a:r>
            <a:endParaRPr lang="ru-RU" sz="2400" dirty="0">
              <a:solidFill>
                <a:srgbClr val="213969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07056018"/>
              </p:ext>
            </p:extLst>
          </p:nvPr>
        </p:nvGraphicFramePr>
        <p:xfrm>
          <a:off x="3656364" y="1276350"/>
          <a:ext cx="5398495" cy="361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96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57949" y="2466256"/>
            <a:ext cx="2466975" cy="740670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4"/>
          <p:cNvSpPr txBox="1">
            <a:spLocks/>
          </p:cNvSpPr>
          <p:nvPr/>
        </p:nvSpPr>
        <p:spPr>
          <a:xfrm>
            <a:off x="133350" y="76202"/>
            <a:ext cx="8791575" cy="1085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Результаты исследования </a:t>
            </a:r>
          </a:p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«Предпринимательский климат-2019»</a:t>
            </a:r>
            <a:endParaRPr lang="ru-RU" sz="3700" dirty="0">
              <a:solidFill>
                <a:srgbClr val="324057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4" descr="C:\Users\1\Pictures\thumb-down_icon-icons_com_708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94" y="3309737"/>
            <a:ext cx="820231" cy="82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43675" y="2526310"/>
            <a:ext cx="2457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НЕ ДОВЕРЯЮ</a:t>
            </a:r>
            <a:endParaRPr lang="ru-RU" sz="30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  <p:pic>
        <p:nvPicPr>
          <p:cNvPr id="3075" name="Picture 3" descr="C:\Users\lobanovaayu\Pictures\giudice-png-archiviazione-procedimento-contro-gae-tribunale-teramo-23-12-2016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00097"/>
            <a:ext cx="1100138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obanovaayu\Pictures\Police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4" y="250065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obanovaayu\Pictures\61307-passport-contr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7" y="3938583"/>
            <a:ext cx="1133474" cy="113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8813" y="1622953"/>
            <a:ext cx="27670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rgbClr val="213969"/>
                </a:solidFill>
                <a:latin typeface="Impact" panose="020B0806030902050204" pitchFamily="34" charset="0"/>
              </a:rPr>
              <a:t>Суд (+8%)</a:t>
            </a:r>
            <a:endParaRPr lang="ru-RU" sz="3500" dirty="0">
              <a:solidFill>
                <a:srgbClr val="213969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6844" y="2794782"/>
            <a:ext cx="3879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Полиция (+5%)</a:t>
            </a:r>
            <a:endParaRPr lang="ru-RU" sz="35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7984" y="3864401"/>
            <a:ext cx="47351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Налоговые органы </a:t>
            </a:r>
          </a:p>
          <a:p>
            <a:pPr algn="ctr"/>
            <a:r>
              <a:rPr lang="ru-RU" sz="3500" dirty="0" smtClean="0">
                <a:solidFill>
                  <a:srgbClr val="2A1255"/>
                </a:solidFill>
                <a:latin typeface="Impact" panose="020B0806030902050204" pitchFamily="34" charset="0"/>
              </a:rPr>
              <a:t>(+13%)</a:t>
            </a:r>
            <a:endParaRPr lang="ru-RU" sz="35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324600" y="1162049"/>
            <a:ext cx="0" cy="3807723"/>
          </a:xfrm>
          <a:prstGeom prst="line">
            <a:avLst/>
          </a:prstGeom>
          <a:ln w="254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5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obanovaayu\Pictures\Распоряж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69" y="1295400"/>
            <a:ext cx="270097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133350" y="76202"/>
            <a:ext cx="8791575" cy="1085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План мероприятий по трансформации делового климата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29137" y="1666156"/>
            <a:ext cx="4229100" cy="2505794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762500" y="1885950"/>
            <a:ext cx="383857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Распоряжение Правительства РФ от 17.01.2019 №20-р</a:t>
            </a:r>
            <a:endParaRPr lang="ru-RU" sz="35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4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4414" y="1855235"/>
            <a:ext cx="77664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Спасибо за внимание!</a:t>
            </a:r>
            <a:endParaRPr lang="ru-RU" sz="5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49" y="0"/>
            <a:ext cx="7892251" cy="1181098"/>
          </a:xfrm>
        </p:spPr>
        <p:txBody>
          <a:bodyPr>
            <a:noAutofit/>
          </a:bodyPr>
          <a:lstStyle/>
          <a:p>
            <a:r>
              <a:rPr lang="ru-RU" sz="3400" dirty="0">
                <a:solidFill>
                  <a:srgbClr val="002060"/>
                </a:solidFill>
                <a:latin typeface="Impact" panose="020B0806030902050204" pitchFamily="34" charset="0"/>
              </a:rPr>
              <a:t>С</a:t>
            </a:r>
            <a:r>
              <a:rPr lang="ru-RU" sz="3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татистика </a:t>
            </a:r>
            <a:r>
              <a:rPr lang="ru-RU" sz="3400" dirty="0">
                <a:solidFill>
                  <a:srgbClr val="002060"/>
                </a:solidFill>
                <a:latin typeface="Impact" panose="020B0806030902050204" pitchFamily="34" charset="0"/>
              </a:rPr>
              <a:t>обращений </a:t>
            </a:r>
            <a:br>
              <a:rPr lang="ru-RU" sz="3400" dirty="0">
                <a:solidFill>
                  <a:srgbClr val="002060"/>
                </a:solidFill>
                <a:latin typeface="Impact" panose="020B0806030902050204" pitchFamily="34" charset="0"/>
              </a:rPr>
            </a:br>
            <a:r>
              <a:rPr lang="ru-RU" sz="3400" dirty="0">
                <a:solidFill>
                  <a:srgbClr val="002060"/>
                </a:solidFill>
                <a:latin typeface="Impact" panose="020B0806030902050204" pitchFamily="34" charset="0"/>
              </a:rPr>
              <a:t>в аппарат </a:t>
            </a:r>
            <a:r>
              <a:rPr lang="ru-RU" sz="3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Уполномоченного в 2018 году</a:t>
            </a:r>
            <a:endParaRPr lang="ru-RU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4233" y="1879775"/>
            <a:ext cx="739794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kern="0" dirty="0">
                <a:solidFill>
                  <a:srgbClr val="C00000"/>
                </a:solidFill>
                <a:latin typeface="Impact" panose="020B0806030902050204" pitchFamily="34" charset="0"/>
              </a:rPr>
              <a:t>6</a:t>
            </a:r>
            <a:r>
              <a:rPr lang="ru-RU" sz="3500" kern="0" noProof="0" dirty="0" smtClean="0">
                <a:solidFill>
                  <a:srgbClr val="C00000"/>
                </a:solidFill>
                <a:latin typeface="Impact" panose="020B0806030902050204" pitchFamily="34" charset="0"/>
              </a:rPr>
              <a:t>52</a:t>
            </a:r>
            <a:r>
              <a:rPr kumimoji="0" lang="ru-RU" sz="3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mpact" panose="020B0806030902050204" pitchFamily="34" charset="0"/>
              </a:rPr>
              <a:t>обращения</a:t>
            </a:r>
          </a:p>
        </p:txBody>
      </p:sp>
      <p:pic>
        <p:nvPicPr>
          <p:cNvPr id="1028" name="Picture 4" descr="C:\Users\lobanovaayu\Pictures\450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20" y="3171558"/>
            <a:ext cx="61475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obanovaayu\Pictures\15463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53" y="3152509"/>
            <a:ext cx="1450582" cy="161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obanovaayu\Pictures\cb8ab312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79" y="3152508"/>
            <a:ext cx="89958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obanovaayu\Pictures\Раскраски\All-mail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7" y="1561833"/>
            <a:ext cx="1266826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54729" y="3643561"/>
            <a:ext cx="50043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kern="0" noProof="0" dirty="0" smtClean="0">
                <a:solidFill>
                  <a:srgbClr val="C00000"/>
                </a:solidFill>
                <a:latin typeface="Impact" panose="020B0806030902050204" pitchFamily="34" charset="0"/>
              </a:rPr>
              <a:t>809</a:t>
            </a:r>
            <a:r>
              <a:rPr kumimoji="0" lang="ru-RU" sz="3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ru-RU" sz="2600" kern="0" dirty="0" smtClean="0">
                <a:solidFill>
                  <a:srgbClr val="002060"/>
                </a:solidFill>
                <a:latin typeface="Impact" panose="020B0806030902050204" pitchFamily="34" charset="0"/>
              </a:rPr>
              <a:t>заявителей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pic>
        <p:nvPicPr>
          <p:cNvPr id="12" name="Picture 2" descr="C:\Users\lobanovaayu\Pictures\businessman-with-a-suitcase-smiling-png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685384"/>
            <a:ext cx="1281499" cy="128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909682" y="1561833"/>
            <a:ext cx="305067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kern="0" noProof="0" dirty="0" smtClean="0">
                <a:solidFill>
                  <a:srgbClr val="C00000"/>
                </a:solidFill>
                <a:latin typeface="Impact" panose="020B0806030902050204" pitchFamily="34" charset="0"/>
              </a:rPr>
              <a:t>395</a:t>
            </a:r>
            <a:r>
              <a:rPr lang="ru-RU" sz="3500" kern="0" dirty="0" smtClean="0">
                <a:solidFill>
                  <a:prstClr val="black"/>
                </a:solidFill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kern="0" dirty="0">
                <a:solidFill>
                  <a:srgbClr val="002060"/>
                </a:solidFill>
                <a:latin typeface="Impact" panose="020B0806030902050204" pitchFamily="34" charset="0"/>
              </a:rPr>
              <a:t>и</a:t>
            </a:r>
            <a:r>
              <a:rPr lang="ru-RU" sz="2600" kern="0" dirty="0" smtClean="0">
                <a:solidFill>
                  <a:srgbClr val="002060"/>
                </a:solidFill>
                <a:latin typeface="Impact" panose="020B0806030902050204" pitchFamily="34" charset="0"/>
              </a:rPr>
              <a:t>ндивидуальных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kern="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предпринимателей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74" y="3320724"/>
            <a:ext cx="1276616" cy="127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02853" y="3339568"/>
            <a:ext cx="286017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kern="0" dirty="0" smtClean="0">
                <a:solidFill>
                  <a:srgbClr val="C00000"/>
                </a:solidFill>
                <a:latin typeface="Impact" panose="020B0806030902050204" pitchFamily="34" charset="0"/>
              </a:rPr>
              <a:t>214 </a:t>
            </a:r>
            <a:r>
              <a:rPr lang="ru-RU" sz="2600" kern="0" dirty="0" smtClean="0">
                <a:solidFill>
                  <a:srgbClr val="002060"/>
                </a:solidFill>
                <a:latin typeface="Impact" panose="020B0806030902050204" pitchFamily="34" charset="0"/>
              </a:rPr>
              <a:t>юридических лиц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755567" y="1193681"/>
            <a:ext cx="10666" cy="3724275"/>
          </a:xfrm>
          <a:prstGeom prst="line">
            <a:avLst/>
          </a:prstGeom>
          <a:ln w="254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4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8748" y="66675"/>
            <a:ext cx="7892251" cy="11810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Статистика обращений </a:t>
            </a:r>
            <a:br>
              <a:rPr lang="ru-RU" sz="3400" dirty="0" smtClean="0">
                <a:solidFill>
                  <a:srgbClr val="002060"/>
                </a:solidFill>
                <a:latin typeface="Impact" panose="020B0806030902050204" pitchFamily="34" charset="0"/>
              </a:rPr>
            </a:br>
            <a:r>
              <a:rPr lang="ru-RU" sz="3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в аппарат Уполномоченного в 2018 году</a:t>
            </a:r>
            <a:endParaRPr lang="ru-RU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2" descr="C:\Users\lobanovaayu\Pictures\m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95" y="1146256"/>
            <a:ext cx="761129" cy="76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8747" y="1146256"/>
            <a:ext cx="236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304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письменных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3" descr="C:\Users\lobanovaayu\Pictures\peo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7" y="2076449"/>
            <a:ext cx="795857" cy="79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8747" y="2120434"/>
            <a:ext cx="2284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348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устных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4" descr="C:\Users\lobanovaayu\Desktop\Раскраски\img_374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49" y="1161216"/>
            <a:ext cx="973618" cy="7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03578" y="1079554"/>
            <a:ext cx="2955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уголовно-правового   характера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5" descr="C:\Users\lobanovaayu\Desktop\Раскраски\429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88" y="2120434"/>
            <a:ext cx="814139" cy="81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49067" y="1966545"/>
            <a:ext cx="3171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648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административного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   характера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283968" y="1012365"/>
            <a:ext cx="0" cy="1973964"/>
          </a:xfrm>
          <a:prstGeom prst="line">
            <a:avLst/>
          </a:prstGeom>
          <a:ln w="254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09497" y="2986329"/>
            <a:ext cx="8697909" cy="42530"/>
          </a:xfrm>
          <a:prstGeom prst="line">
            <a:avLst/>
          </a:prstGeom>
          <a:noFill/>
          <a:ln w="25400" cap="flat" cmpd="sng" algn="ctr">
            <a:solidFill>
              <a:srgbClr val="44546A">
                <a:lumMod val="50000"/>
              </a:srgbClr>
            </a:solidFill>
            <a:prstDash val="solid"/>
            <a:miter lim="800000"/>
          </a:ln>
          <a:effectLst/>
        </p:spPr>
      </p:cxnSp>
      <p:pic>
        <p:nvPicPr>
          <p:cNvPr id="13" name="Picture 2" descr="C:\Users\lobanovaayu\Pictures\img_5528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7" y="3152775"/>
            <a:ext cx="720916" cy="70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lobanovaayu\Pictures\img_20273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4" y="4114799"/>
            <a:ext cx="736209" cy="73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18747" y="3152775"/>
            <a:ext cx="2740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640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рассмотрено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8746" y="4029074"/>
            <a:ext cx="2740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14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 контроле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Picture 3" descr="C:\Users\lobanovaayu\Pictures\10360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808" y="3152775"/>
            <a:ext cx="797560" cy="7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811376" y="3149622"/>
            <a:ext cx="2740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12</a:t>
            </a:r>
            <a:r>
              <a:rPr lang="ru-RU" sz="4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работе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Picture 7" descr="C:\Users\lobanovaayu\Pictures\img_25994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808" y="4029074"/>
            <a:ext cx="755828" cy="7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62602" y="3940810"/>
            <a:ext cx="3237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принято участие   в судебных заседаниях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4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6374" y="66675"/>
            <a:ext cx="8463752" cy="485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Ключевые проблемы бизнеса  в 2018 году</a:t>
            </a:r>
            <a:endParaRPr lang="ru-RU" sz="32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374" y="552449"/>
            <a:ext cx="89249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контрольно-надзорная </a:t>
            </a:r>
            <a:r>
              <a:rPr lang="ru-RU" sz="2000" dirty="0">
                <a:solidFill>
                  <a:srgbClr val="2A1255"/>
                </a:solidFill>
                <a:latin typeface="Impact" panose="020B0806030902050204" pitchFamily="34" charset="0"/>
              </a:rPr>
              <a:t>деятельность;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повышение </a:t>
            </a:r>
            <a:r>
              <a:rPr lang="ru-RU" sz="2000" dirty="0">
                <a:solidFill>
                  <a:srgbClr val="2A1255"/>
                </a:solidFill>
                <a:latin typeface="Impact" panose="020B0806030902050204" pitchFamily="34" charset="0"/>
              </a:rPr>
              <a:t>платы за электроэнергию для предпринимателей;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блокировка </a:t>
            </a:r>
            <a:r>
              <a:rPr lang="ru-RU" sz="2000" dirty="0">
                <a:solidFill>
                  <a:srgbClr val="2A1255"/>
                </a:solidFill>
                <a:latin typeface="Impact" panose="020B0806030902050204" pitchFamily="34" charset="0"/>
              </a:rPr>
              <a:t>счетов предпринимателей в кредитных организациях;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сохраняющаяся </a:t>
            </a:r>
            <a:r>
              <a:rPr lang="ru-RU" sz="2000" dirty="0">
                <a:solidFill>
                  <a:srgbClr val="2A1255"/>
                </a:solidFill>
                <a:latin typeface="Impact" panose="020B0806030902050204" pitchFamily="34" charset="0"/>
              </a:rPr>
              <a:t>задолженность по государственным и муниципальным контрактам;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государственная </a:t>
            </a:r>
            <a:r>
              <a:rPr lang="ru-RU" sz="2000" dirty="0">
                <a:solidFill>
                  <a:srgbClr val="2A1255"/>
                </a:solidFill>
                <a:latin typeface="Impact" panose="020B0806030902050204" pitchFamily="34" charset="0"/>
              </a:rPr>
              <a:t>кадастровая оценка и ее последствия для налогообложения организаций;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повышение </a:t>
            </a:r>
            <a:r>
              <a:rPr lang="ru-RU" sz="2000" dirty="0">
                <a:solidFill>
                  <a:srgbClr val="2A1255"/>
                </a:solidFill>
                <a:latin typeface="Impact" panose="020B0806030902050204" pitchFamily="34" charset="0"/>
              </a:rPr>
              <a:t>платы за сверхнормативный сброс загрязняющих веществ в централизованные системы водоотведения;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доначисление </a:t>
            </a:r>
            <a:r>
              <a:rPr lang="ru-RU" sz="2000" dirty="0">
                <a:solidFill>
                  <a:srgbClr val="2A1255"/>
                </a:solidFill>
                <a:latin typeface="Impact" panose="020B0806030902050204" pitchFamily="34" charset="0"/>
              </a:rPr>
              <a:t>налогов организации при выявлении фактов дробления бизнеса;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A1255"/>
                </a:solidFill>
                <a:latin typeface="Impact" panose="020B0806030902050204" pitchFamily="34" charset="0"/>
              </a:rPr>
              <a:t>р</a:t>
            </a:r>
            <a:r>
              <a:rPr lang="ru-RU" sz="2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азмещение и демонтаж </a:t>
            </a:r>
            <a:r>
              <a:rPr lang="ru-RU" sz="2000" dirty="0">
                <a:solidFill>
                  <a:srgbClr val="2A1255"/>
                </a:solidFill>
                <a:latin typeface="Impact" panose="020B0806030902050204" pitchFamily="34" charset="0"/>
              </a:rPr>
              <a:t>нестационарных торговых объектов;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функционирование </a:t>
            </a:r>
            <a:r>
              <a:rPr lang="ru-RU" sz="2000" dirty="0">
                <a:solidFill>
                  <a:srgbClr val="2A1255"/>
                </a:solidFill>
                <a:latin typeface="Impact" panose="020B0806030902050204" pitchFamily="34" charset="0"/>
              </a:rPr>
              <a:t>системы ККТ на территории области;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несовершенство </a:t>
            </a:r>
            <a:r>
              <a:rPr lang="ru-RU" sz="2000" dirty="0">
                <a:solidFill>
                  <a:srgbClr val="2A1255"/>
                </a:solidFill>
                <a:latin typeface="Impact" panose="020B0806030902050204" pitchFamily="34" charset="0"/>
              </a:rPr>
              <a:t>процедур оценки регулирующего воздействия;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неисполнение </a:t>
            </a:r>
            <a:r>
              <a:rPr lang="ru-RU" sz="2000" dirty="0">
                <a:solidFill>
                  <a:srgbClr val="2A1255"/>
                </a:solidFill>
                <a:latin typeface="Impact" panose="020B0806030902050204" pitchFamily="34" charset="0"/>
              </a:rPr>
              <a:t>судебных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21419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37" y="3762452"/>
            <a:ext cx="8586170" cy="129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49678" y="133350"/>
            <a:ext cx="7992836" cy="7659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213969"/>
                </a:solidFill>
                <a:latin typeface="Impact" panose="020B0806030902050204" pitchFamily="34" charset="0"/>
              </a:rPr>
              <a:t>Проблема №1</a:t>
            </a:r>
            <a:endParaRPr lang="ru-RU" sz="3700" dirty="0">
              <a:solidFill>
                <a:srgbClr val="213969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3" descr="C:\Users\lobanovaayu\Pictures\thumb_94242_news_x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712195"/>
            <a:ext cx="4533900" cy="2968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6741" y="3762452"/>
            <a:ext cx="865680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7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Контрольно-надзорная деятельность,  </a:t>
            </a:r>
          </a:p>
          <a:p>
            <a:pPr algn="ctr"/>
            <a:r>
              <a:rPr lang="ru-RU" sz="37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административное давление на бизнес</a:t>
            </a:r>
            <a:endParaRPr lang="ru-RU" sz="37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6675"/>
            <a:ext cx="847725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Контрольно-надзорная деятельность</a:t>
            </a:r>
            <a:endParaRPr lang="ru-RU" sz="37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2" descr="C:\Users\lobanovaayu\Pictures\572b6447f2129154817fb9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93775"/>
            <a:ext cx="1295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lobanovaayu\Pictures\photo_651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4790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76424" y="1163965"/>
            <a:ext cx="7096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2 млн обязательных требований к бизнесу</a:t>
            </a:r>
            <a:endParaRPr lang="ru-RU" sz="28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0725" y="2367290"/>
            <a:ext cx="741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15</a:t>
            </a:r>
            <a:r>
              <a:rPr lang="ru-RU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тыс. обязательных требований к бизнесу</a:t>
            </a:r>
            <a:endParaRPr lang="ru-RU" sz="28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74446"/>
            <a:ext cx="8591549" cy="188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5300" y="3174445"/>
            <a:ext cx="8296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Продление «надзорных каникул»</a:t>
            </a:r>
            <a:r>
              <a:rPr lang="ru-RU" sz="2800" dirty="0" smtClean="0">
                <a:solidFill>
                  <a:srgbClr val="2A1255"/>
                </a:solidFill>
                <a:latin typeface="Impact" panose="020B0806030902050204" pitchFamily="34" charset="0"/>
              </a:rPr>
              <a:t> </a:t>
            </a:r>
            <a:r>
              <a:rPr lang="ru-RU" sz="28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для малого бизнеса </a:t>
            </a:r>
            <a:r>
              <a:rPr lang="ru-RU" sz="2800" dirty="0" smtClean="0">
                <a:solidFill>
                  <a:srgbClr val="2A1255"/>
                </a:solidFill>
                <a:latin typeface="Impact" panose="020B0806030902050204" pitchFamily="34" charset="0"/>
              </a:rPr>
              <a:t>– двухлетний запрет (</a:t>
            </a:r>
            <a:r>
              <a:rPr lang="ru-RU" sz="2800" dirty="0" smtClean="0">
                <a:solidFill>
                  <a:srgbClr val="2A1255"/>
                </a:solidFill>
                <a:latin typeface="Impact" panose="020B0806030902050204" pitchFamily="34" charset="0"/>
              </a:rPr>
              <a:t>2019-2020 </a:t>
            </a:r>
            <a:r>
              <a:rPr lang="ru-RU" sz="28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гг</a:t>
            </a:r>
            <a:r>
              <a:rPr lang="ru-RU" sz="2800" dirty="0" smtClean="0">
                <a:solidFill>
                  <a:srgbClr val="2A1255"/>
                </a:solidFill>
                <a:latin typeface="Impact" panose="020B0806030902050204" pitchFamily="34" charset="0"/>
              </a:rPr>
              <a:t>.) на </a:t>
            </a:r>
            <a:r>
              <a:rPr lang="ru-RU" sz="2800" dirty="0">
                <a:solidFill>
                  <a:srgbClr val="2A1255"/>
                </a:solidFill>
                <a:latin typeface="Impact" panose="020B0806030902050204" pitchFamily="34" charset="0"/>
              </a:rPr>
              <a:t>проведение плановых проверок малого бизнеса </a:t>
            </a:r>
            <a:endParaRPr lang="ru-RU" sz="2800" dirty="0" smtClean="0">
              <a:solidFill>
                <a:srgbClr val="2A1255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2A1255"/>
                </a:solidFill>
                <a:latin typeface="Impact" panose="020B0806030902050204" pitchFamily="34" charset="0"/>
              </a:rPr>
              <a:t>с </a:t>
            </a:r>
            <a:r>
              <a:rPr lang="ru-RU" sz="2800" dirty="0">
                <a:solidFill>
                  <a:srgbClr val="2A1255"/>
                </a:solidFill>
                <a:latin typeface="Impact" panose="020B0806030902050204" pitchFamily="34" charset="0"/>
              </a:rPr>
              <a:t>надежной </a:t>
            </a:r>
            <a:r>
              <a:rPr lang="ru-RU" sz="2800" dirty="0" smtClean="0">
                <a:solidFill>
                  <a:srgbClr val="2A1255"/>
                </a:solidFill>
                <a:latin typeface="Impact" panose="020B0806030902050204" pitchFamily="34" charset="0"/>
              </a:rPr>
              <a:t>репутацией</a:t>
            </a:r>
            <a:endParaRPr lang="ru-RU" sz="28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9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008" y="89065"/>
            <a:ext cx="7743454" cy="905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Проблема №2</a:t>
            </a:r>
            <a:endParaRPr lang="ru-RU" sz="3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2" descr="C:\Users\lobanovaayu\Pictures\OPOXK9OJZ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91" y="895350"/>
            <a:ext cx="4965989" cy="3040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3" y="4181598"/>
            <a:ext cx="8657111" cy="73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6460" y="4154880"/>
            <a:ext cx="7886700" cy="7659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7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Вопросы </a:t>
            </a:r>
            <a:r>
              <a:rPr lang="ru-RU" sz="3700" dirty="0" err="1" smtClean="0">
                <a:solidFill>
                  <a:srgbClr val="C00000"/>
                </a:solidFill>
                <a:latin typeface="Impact" panose="020B0806030902050204" pitchFamily="34" charset="0"/>
              </a:rPr>
              <a:t>тарифообразования</a:t>
            </a:r>
            <a:endParaRPr lang="ru-RU" sz="37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2" y="41560"/>
            <a:ext cx="8943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Д</a:t>
            </a:r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инамика </a:t>
            </a: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средних цен на </a:t>
            </a:r>
            <a:endParaRPr lang="ru-RU" sz="2800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электрическую </a:t>
            </a: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энергию в период </a:t>
            </a:r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 2012 </a:t>
            </a: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по </a:t>
            </a:r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04. 2018 гг.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(на примере предприятия г. Ярославля)</a:t>
            </a:r>
            <a:endParaRPr lang="ru-RU" sz="28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334616"/>
              </p:ext>
            </p:extLst>
          </p:nvPr>
        </p:nvGraphicFramePr>
        <p:xfrm>
          <a:off x="171449" y="1426555"/>
          <a:ext cx="8401050" cy="359312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987677"/>
                <a:gridCol w="1766194"/>
                <a:gridCol w="1376935"/>
                <a:gridCol w="1458276"/>
                <a:gridCol w="1405984"/>
                <a:gridCol w="1405984"/>
              </a:tblGrid>
              <a:tr h="1035161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Период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Цена электрической энергии за 1 тыс. кВт</a:t>
                      </a:r>
                      <a:r>
                        <a:rPr lang="en-US" sz="1400" dirty="0" smtClean="0"/>
                        <a:t>/</a:t>
                      </a:r>
                      <a:r>
                        <a:rPr lang="ru-RU" sz="1400" dirty="0" smtClean="0"/>
                        <a:t>час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Плата</a:t>
                      </a:r>
                      <a:r>
                        <a:rPr lang="ru-RU" sz="1400" baseline="0" dirty="0" smtClean="0"/>
                        <a:t> за кВт мощности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Итого средняя фактическая цена поставки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Рост цены поставки в % к предыдущему году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Рост цены поставки</a:t>
                      </a:r>
                      <a:r>
                        <a:rPr lang="ru-RU" sz="1400" baseline="0" dirty="0" smtClean="0"/>
                        <a:t> в % к 2011 году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3165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3 441,40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0,00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3 441,40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91,3%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91,3%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</a:tr>
              <a:tr h="3165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3 493,76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434,25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4 090,64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118,9%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108,5%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</a:tr>
              <a:tr h="3165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3 431,57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447,39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4 743,20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116,0%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125,9%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</a:tr>
              <a:tr h="3165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3 535,22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450,48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4 530,13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95,5%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120,2%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</a:tr>
              <a:tr h="367867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2016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3 866,48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528,52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4 188,94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92,5%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111,1%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</a:tr>
              <a:tr h="367867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2017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3 894,74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744,60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6 592,68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157,4%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174,9%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</a:tr>
              <a:tr h="55607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 мес. 2018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4 075,08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930,12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7 297,16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110,7%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193,6%</a:t>
                      </a:r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23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6764" y="133599"/>
            <a:ext cx="7886700" cy="748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Проблема №3</a:t>
            </a:r>
            <a:endParaRPr lang="ru-RU" sz="3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3" descr="C:\Users\lobanovaayu\Pictures\DU842VfWkAAZgG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07" y="766530"/>
            <a:ext cx="4509468" cy="2879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4" y="3744097"/>
            <a:ext cx="8657111" cy="110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5225" y="3692982"/>
            <a:ext cx="80105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rgbClr val="C00000"/>
                </a:solidFill>
                <a:latin typeface="Impact" panose="020B0806030902050204" pitchFamily="34" charset="0"/>
              </a:rPr>
              <a:t>З</a:t>
            </a:r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адолженность </a:t>
            </a:r>
            <a:r>
              <a:rPr lang="ru-RU" sz="3500" b="1" dirty="0">
                <a:solidFill>
                  <a:srgbClr val="C00000"/>
                </a:solidFill>
                <a:latin typeface="Impact" panose="020B0806030902050204" pitchFamily="34" charset="0"/>
              </a:rPr>
              <a:t>по государственным </a:t>
            </a:r>
            <a:endParaRPr lang="ru-RU" sz="3500" b="1" dirty="0" smtClean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и </a:t>
            </a:r>
            <a:r>
              <a:rPr lang="ru-RU" sz="3500" b="1" dirty="0">
                <a:solidFill>
                  <a:srgbClr val="C00000"/>
                </a:solidFill>
                <a:latin typeface="Impact" panose="020B0806030902050204" pitchFamily="34" charset="0"/>
              </a:rPr>
              <a:t>муниципальным контрактам</a:t>
            </a:r>
            <a:endParaRPr lang="ru-RU" sz="35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1754</TotalTime>
  <Words>478</Words>
  <Application>Microsoft Office PowerPoint</Application>
  <PresentationFormat>Экран (16:9)</PresentationFormat>
  <Paragraphs>131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Статистика обращений  в аппарат Уполномоченного в 2018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Лобанова Алена Юрьевна</cp:lastModifiedBy>
  <cp:revision>220</cp:revision>
  <dcterms:created xsi:type="dcterms:W3CDTF">2016-11-18T14:12:19Z</dcterms:created>
  <dcterms:modified xsi:type="dcterms:W3CDTF">2019-03-25T12:19:37Z</dcterms:modified>
</cp:coreProperties>
</file>