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13"/>
  </p:notesMasterIdLst>
  <p:handoutMasterIdLst>
    <p:handoutMasterId r:id="rId14"/>
  </p:handoutMasterIdLst>
  <p:sldIdLst>
    <p:sldId id="256" r:id="rId6"/>
    <p:sldId id="343" r:id="rId7"/>
    <p:sldId id="349" r:id="rId8"/>
    <p:sldId id="350" r:id="rId9"/>
    <p:sldId id="352" r:id="rId10"/>
    <p:sldId id="345" r:id="rId11"/>
    <p:sldId id="351" r:id="rId12"/>
  </p:sldIdLst>
  <p:sldSz cx="9144000" cy="5143500" type="screen16x9"/>
  <p:notesSz cx="6858000" cy="9144000"/>
  <p:defaultTextStyle>
    <a:defPPr>
      <a:defRPr lang="ru-RU"/>
    </a:defPPr>
    <a:lvl1pPr marL="0" algn="l" defTabSz="9138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26" algn="l" defTabSz="9138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51" algn="l" defTabSz="9138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76" algn="l" defTabSz="9138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01" algn="l" defTabSz="9138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27" algn="l" defTabSz="9138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52" algn="l" defTabSz="9138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78" algn="l" defTabSz="9138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403" algn="l" defTabSz="9138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4A7"/>
    <a:srgbClr val="9C674E"/>
    <a:srgbClr val="CCA898"/>
    <a:srgbClr val="359039"/>
    <a:srgbClr val="8D1F09"/>
    <a:srgbClr val="984807"/>
    <a:srgbClr val="A63D2C"/>
    <a:srgbClr val="00B050"/>
    <a:srgbClr val="CBEDD6"/>
    <a:srgbClr val="B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77620" autoAdjust="0"/>
  </p:normalViewPr>
  <p:slideViewPr>
    <p:cSldViewPr>
      <p:cViewPr>
        <p:scale>
          <a:sx n="100" d="100"/>
          <a:sy n="100" d="100"/>
        </p:scale>
        <p:origin x="-720" y="-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64857750848202"/>
          <c:y val="6.9014070900334887E-2"/>
          <c:w val="0.31681415740131441"/>
          <c:h val="0.716275486298624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56-4ED3-8C56-2D73AFDFB949}"/>
              </c:ext>
            </c:extLst>
          </c:dPt>
          <c:dPt>
            <c:idx val="1"/>
            <c:bubble3D val="0"/>
            <c:spPr>
              <a:solidFill>
                <a:srgbClr val="8D1F0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56-4ED3-8C56-2D73AFDFB949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56-4ED3-8C56-2D73AFDFB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98130181917804E-2"/>
          <c:y val="0"/>
          <c:w val="0.92910186981808252"/>
          <c:h val="0.68737178368817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млн руб.</c:v>
                </c:pt>
              </c:strCache>
            </c:strRef>
          </c:tx>
          <c:spPr>
            <a:solidFill>
              <a:srgbClr val="CCA898"/>
            </a:solidFill>
            <a:ln w="222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Лист1!$B$2:$F$2</c:f>
              <c:numCache>
                <c:formatCode>0</c:formatCode>
                <c:ptCount val="5"/>
                <c:pt idx="0">
                  <c:v>1030</c:v>
                </c:pt>
                <c:pt idx="1">
                  <c:v>810</c:v>
                </c:pt>
                <c:pt idx="2">
                  <c:v>630</c:v>
                </c:pt>
                <c:pt idx="3">
                  <c:v>830</c:v>
                </c:pt>
                <c:pt idx="4">
                  <c:v>780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6220416"/>
        <c:axId val="34685312"/>
      </c:barChart>
      <c:catAx>
        <c:axId val="622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685312"/>
        <c:crosses val="autoZero"/>
        <c:auto val="1"/>
        <c:lblAlgn val="ctr"/>
        <c:lblOffset val="100"/>
        <c:noMultiLvlLbl val="0"/>
      </c:catAx>
      <c:valAx>
        <c:axId val="34685312"/>
        <c:scaling>
          <c:orientation val="minMax"/>
          <c:min val="200"/>
        </c:scaling>
        <c:delete val="0"/>
        <c:axPos val="l"/>
        <c:numFmt formatCode="0" sourceLinked="0"/>
        <c:majorTickMark val="none"/>
        <c:minorTickMark val="none"/>
        <c:tickLblPos val="none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00"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22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23514650942253"/>
          <c:y val="0.16131105058371642"/>
          <c:w val="0.8347648534905866"/>
          <c:h val="0.5070769426156452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ЯО</c:v>
                </c:pt>
              </c:strCache>
            </c:strRef>
          </c:tx>
          <c:spPr>
            <a:ln w="22225">
              <a:solidFill>
                <a:srgbClr val="9C674E"/>
              </a:solidFill>
            </a:ln>
          </c:spPr>
          <c:marker>
            <c:symbol val="circle"/>
            <c:size val="4"/>
            <c:spPr>
              <a:solidFill>
                <a:prstClr val="white"/>
              </a:solidFill>
              <a:ln>
                <a:solidFill>
                  <a:srgbClr val="9C674E"/>
                </a:solidFill>
              </a:ln>
            </c:spPr>
          </c:marker>
          <c:dLbls>
            <c:dLbl>
              <c:idx val="0"/>
              <c:layout>
                <c:manualLayout>
                  <c:x val="-5.8086136122693727E-2"/>
                  <c:y val="-0.127285180036240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994510658623412E-2"/>
                  <c:y val="-0.131997094080284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088638033131931E-2"/>
                  <c:y val="-0.108473054095918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665911108798514E-2"/>
                  <c:y val="-6.0731254503927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8889893465723575E-2"/>
                  <c:y val="5.0067526186027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1053919930336656E-2"/>
                  <c:y val="7.2227282324017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8889893465723575E-2"/>
                  <c:y val="-6.0731254503927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8889893465723575E-2"/>
                  <c:y val="9.438703846200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3665911108798514E-2"/>
                  <c:y val="-6.0731254503927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5558267867305123E-2"/>
                  <c:y val="6.1147404255022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9C674E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Лист1!$B$2:$D$2</c:f>
              <c:numCache>
                <c:formatCode>0</c:formatCode>
                <c:ptCount val="3"/>
                <c:pt idx="0">
                  <c:v>128</c:v>
                </c:pt>
                <c:pt idx="1">
                  <c:v>233</c:v>
                </c:pt>
                <c:pt idx="2">
                  <c:v>426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39712"/>
        <c:axId val="34741248"/>
      </c:lineChart>
      <c:catAx>
        <c:axId val="3473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741248"/>
        <c:crosses val="autoZero"/>
        <c:auto val="1"/>
        <c:lblAlgn val="ctr"/>
        <c:lblOffset val="100"/>
        <c:noMultiLvlLbl val="0"/>
      </c:catAx>
      <c:valAx>
        <c:axId val="34741248"/>
        <c:scaling>
          <c:orientation val="minMax"/>
          <c:min val="50"/>
        </c:scaling>
        <c:delete val="0"/>
        <c:axPos val="l"/>
        <c:numFmt formatCode="0" sourceLinked="0"/>
        <c:majorTickMark val="none"/>
        <c:minorTickMark val="none"/>
        <c:tickLblPos val="none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00"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73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89706271952713"/>
          <c:y val="0.16870106220081818"/>
          <c:w val="0.31681415740131441"/>
          <c:h val="0.716275486298624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CA898"/>
              </a:solidFill>
            </c:spPr>
          </c:dPt>
          <c:dPt>
            <c:idx val="1"/>
            <c:bubble3D val="0"/>
            <c:spPr>
              <a:solidFill>
                <a:srgbClr val="9C674E"/>
              </a:solidFill>
            </c:spPr>
          </c:dPt>
          <c:dPt>
            <c:idx val="2"/>
            <c:bubble3D val="0"/>
            <c:spPr>
              <a:solidFill>
                <a:srgbClr val="A63D2C"/>
              </a:solidFill>
            </c:spPr>
          </c:dPt>
          <c:dPt>
            <c:idx val="3"/>
            <c:bubble3D val="0"/>
            <c:spPr>
              <a:solidFill>
                <a:srgbClr val="CCA898"/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Pt>
            <c:idx val="5"/>
            <c:bubble3D val="0"/>
            <c:spPr>
              <a:solidFill>
                <a:srgbClr val="359039"/>
              </a:solidFill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8D1F09"/>
              </a:solidFill>
            </c:spPr>
          </c:dPt>
          <c:dLbls>
            <c:dLbl>
              <c:idx val="0"/>
              <c:layout>
                <c:manualLayout>
                  <c:x val="9.4968080469691463E-2"/>
                  <c:y val="0.158002371717152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401211831163958E-2"/>
                  <c:y val="0.184037522400892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834343192636731E-2"/>
                  <c:y val="8.4350531100409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899364280037262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7255507935015768"/>
                  <c:y val="-9.34189679407602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829966542179079"/>
                  <c:y val="-0.291392743801413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4923555502380079"/>
                  <c:y val="2.30046903001115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2549353490637793"/>
                  <c:y val="-8.25916685585660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>
                      <a:lumMod val="7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Продовольственные товары и сырье</c:v>
                </c:pt>
                <c:pt idx="1">
                  <c:v>Минеральные продукты</c:v>
                </c:pt>
                <c:pt idx="2">
                  <c:v>Топливно-энергетические товары</c:v>
                </c:pt>
                <c:pt idx="3">
                  <c:v>Продукция химической промышленности,каучук</c:v>
                </c:pt>
                <c:pt idx="4">
                  <c:v>Древесина и целлюлозно-бумажные изделия</c:v>
                </c:pt>
                <c:pt idx="5">
                  <c:v>Металлы и изделия из них</c:v>
                </c:pt>
                <c:pt idx="6">
                  <c:v>Машиностроительная продукция</c:v>
                </c:pt>
                <c:pt idx="7">
                  <c:v>Прочие товары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10.9</c:v>
                </c:pt>
                <c:pt idx="1">
                  <c:v>103.2</c:v>
                </c:pt>
                <c:pt idx="2">
                  <c:v>103.2</c:v>
                </c:pt>
                <c:pt idx="3">
                  <c:v>263</c:v>
                </c:pt>
                <c:pt idx="4">
                  <c:v>23.5</c:v>
                </c:pt>
                <c:pt idx="5">
                  <c:v>16</c:v>
                </c:pt>
                <c:pt idx="6">
                  <c:v>350.8</c:v>
                </c:pt>
                <c:pt idx="7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A6F55-19BD-47B0-A90A-AD0486597D7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622D-BA43-409D-8B3D-4D0AB10F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7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435C9-6653-4B43-8B59-3D76BF9B80E4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75C0C-0FA6-4B32-9CAD-79ABD974D1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6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51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76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01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27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52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78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03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Программой льготного лизинга АО «РЛК Ярославской области» могут воспользоваться индивидуальные и малые предприятия, планирующие организацию, расширение или модернизацию производства за счет приобретения нового оборудования (высокотехнологичное и инновационное оборудование, промышленное оборудование, оборудование в сфере переработки и хранения с/х продукции) российского и/или импортного производства на следующих условиях:</a:t>
            </a:r>
          </a:p>
          <a:p>
            <a:r>
              <a:rPr lang="ru-RU" dirty="0" smtClean="0"/>
              <a:t>- процентная ставка 6% годовых - для российского оборудования, 8% - для иностранного оборудования;</a:t>
            </a:r>
          </a:p>
          <a:p>
            <a:r>
              <a:rPr lang="ru-RU" dirty="0" smtClean="0"/>
              <a:t>- сумма финансирования от 3 млн рублей до 200 млн рублей;</a:t>
            </a:r>
          </a:p>
          <a:p>
            <a:r>
              <a:rPr lang="ru-RU" dirty="0" smtClean="0"/>
              <a:t>- авансовый платеж от 10% стоимости предмета лизинга.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2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5C0C-0FA6-4B32-9CAD-79ABD974D1D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7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Китай, март 2019</a:t>
            </a:r>
          </a:p>
          <a:p>
            <a:r>
              <a:rPr lang="ru-RU" dirty="0" smtClean="0"/>
              <a:t>Казахстан (Алма-Ата), апрель 2019</a:t>
            </a:r>
          </a:p>
          <a:p>
            <a:r>
              <a:rPr lang="ru-RU" dirty="0" smtClean="0"/>
              <a:t>Болгария, 3 квартал 2019</a:t>
            </a:r>
          </a:p>
          <a:p>
            <a:r>
              <a:rPr lang="ru-RU" dirty="0" smtClean="0"/>
              <a:t>Франция, июнь 2019</a:t>
            </a:r>
          </a:p>
          <a:p>
            <a:r>
              <a:rPr lang="ru-RU" dirty="0" smtClean="0"/>
              <a:t>Белоруссия, июнь 2019</a:t>
            </a:r>
          </a:p>
          <a:p>
            <a:r>
              <a:rPr lang="ru-RU" dirty="0" smtClean="0"/>
              <a:t>Азербайджан, сентябрь 2019</a:t>
            </a:r>
          </a:p>
          <a:p>
            <a:r>
              <a:rPr lang="ru-RU" dirty="0" smtClean="0"/>
              <a:t>Чехия, 3 квартал 2019</a:t>
            </a:r>
          </a:p>
          <a:p>
            <a:r>
              <a:rPr lang="ru-RU" dirty="0" smtClean="0"/>
              <a:t>Италия, 3 квартал 2019</a:t>
            </a:r>
          </a:p>
          <a:p>
            <a:r>
              <a:rPr lang="ru-RU" dirty="0" smtClean="0"/>
              <a:t>Вьетнам, ноябрь 2019</a:t>
            </a:r>
          </a:p>
          <a:p>
            <a:r>
              <a:rPr lang="ru-RU" dirty="0" smtClean="0"/>
              <a:t>Турция, октябрь 2019</a:t>
            </a:r>
          </a:p>
          <a:p>
            <a:r>
              <a:rPr lang="ru-RU" dirty="0" smtClean="0"/>
              <a:t>Киргизия, 4 квартал 2019</a:t>
            </a:r>
          </a:p>
          <a:p>
            <a:r>
              <a:rPr lang="ru-RU" smtClean="0"/>
              <a:t>Таджикистан, 4 квартал 2019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75C0C-0FA6-4B32-9CAD-79ABD974D1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5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</p:spPr>
        <p:txBody>
          <a:bodyPr lIns="91384" tIns="45692" rIns="91384" bIns="456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  <a:prstGeom prst="rect">
            <a:avLst/>
          </a:prstGeom>
        </p:spPr>
        <p:txBody>
          <a:bodyPr lIns="91384" tIns="45692" rIns="91384" bIns="4569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896774D9-4F22-4F2D-9015-8C4ED93F6D7D}" type="datetime1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84" tIns="45692" rIns="91384" bIns="456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84" tIns="45692" rIns="91384" bIns="4569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CFA39D7A-0F77-4047-B6F3-41DCA6734FD9}" type="datetime1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lIns="91384" tIns="45692" rIns="91384" bIns="456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 lIns="91384" tIns="45692" rIns="91384" bIns="4569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A686C2DB-E228-46CE-BB41-22AC00402C90}" type="datetime1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5705" y="367520"/>
            <a:ext cx="8219287" cy="44084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341124" y="542"/>
            <a:ext cx="461758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891692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535789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2187204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2826533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3482715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4122045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659598" y="0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007859" y="542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997415" y="542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7345674" y="1083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9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 userDrawn="1"/>
        </p:nvSpPr>
        <p:spPr>
          <a:xfrm flipV="1">
            <a:off x="8004719" y="0"/>
            <a:ext cx="1139309" cy="8964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7671" tIns="38843" rIns="77671" bIns="38843" numCol="1" anchor="t" anchorCtr="0" compatLnSpc="1">
            <a:prstTxWarp prst="textNoShape">
              <a:avLst/>
            </a:prstTxWarp>
          </a:bodyPr>
          <a:lstStyle/>
          <a:p>
            <a:pPr defTabSz="885982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" y="1"/>
            <a:ext cx="8005285" cy="894939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7671" tIns="38843" rIns="77671" bIns="38843" numCol="1" anchor="t" anchorCtr="0" compatLnSpc="1">
            <a:prstTxWarp prst="textNoShape">
              <a:avLst/>
            </a:prstTxWarp>
          </a:bodyPr>
          <a:lstStyle/>
          <a:p>
            <a:pPr defTabSz="885982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8424255" y="395454"/>
            <a:ext cx="275688" cy="219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2" tIns="35657" rIns="71312" bIns="35657" rtlCol="0" anchor="ctr"/>
          <a:lstStyle/>
          <a:p>
            <a:pPr algn="ctr" defTabSz="776698"/>
            <a:endParaRPr lang="ru-RU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254168" y="260780"/>
            <a:ext cx="595484" cy="4747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1770" y="4767283"/>
            <a:ext cx="2133600" cy="273844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99652" y="194668"/>
            <a:ext cx="360575" cy="501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27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55705" y="367520"/>
            <a:ext cx="8219287" cy="44084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813506"/>
            <a:endParaRPr lang="ru-RU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2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8451-7C7A-4A81-9CBF-2C4BB4D7B2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9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1" y="1151339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753" indent="0">
              <a:buNone/>
              <a:defRPr sz="1800" b="1"/>
            </a:lvl2pPr>
            <a:lvl3pPr marL="813506" indent="0">
              <a:buNone/>
              <a:defRPr sz="1600" b="1"/>
            </a:lvl3pPr>
            <a:lvl4pPr marL="1220257" indent="0">
              <a:buNone/>
              <a:defRPr sz="1400" b="1"/>
            </a:lvl4pPr>
            <a:lvl5pPr marL="1627011" indent="0">
              <a:buNone/>
              <a:defRPr sz="1400" b="1"/>
            </a:lvl5pPr>
            <a:lvl6pPr marL="2033761" indent="0">
              <a:buNone/>
              <a:defRPr sz="1400" b="1"/>
            </a:lvl6pPr>
            <a:lvl7pPr marL="2440516" indent="0">
              <a:buNone/>
              <a:defRPr sz="1400" b="1"/>
            </a:lvl7pPr>
            <a:lvl8pPr marL="2847268" indent="0">
              <a:buNone/>
              <a:defRPr sz="1400" b="1"/>
            </a:lvl8pPr>
            <a:lvl9pPr marL="325401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1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4" y="1151339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753" indent="0">
              <a:buNone/>
              <a:defRPr sz="1800" b="1"/>
            </a:lvl2pPr>
            <a:lvl3pPr marL="813506" indent="0">
              <a:buNone/>
              <a:defRPr sz="1600" b="1"/>
            </a:lvl3pPr>
            <a:lvl4pPr marL="1220257" indent="0">
              <a:buNone/>
              <a:defRPr sz="1400" b="1"/>
            </a:lvl4pPr>
            <a:lvl5pPr marL="1627011" indent="0">
              <a:buNone/>
              <a:defRPr sz="1400" b="1"/>
            </a:lvl5pPr>
            <a:lvl6pPr marL="2033761" indent="0">
              <a:buNone/>
              <a:defRPr sz="1400" b="1"/>
            </a:lvl6pPr>
            <a:lvl7pPr marL="2440516" indent="0">
              <a:buNone/>
              <a:defRPr sz="1400" b="1"/>
            </a:lvl7pPr>
            <a:lvl8pPr marL="2847268" indent="0">
              <a:buNone/>
              <a:defRPr sz="1400" b="1"/>
            </a:lvl8pPr>
            <a:lvl9pPr marL="325401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4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BC92-5ECC-44AB-8060-457EAECE75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14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5087-C6DE-4589-BA1D-725BCE6EAF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2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3E97-543B-425F-9206-9A94201B4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1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1" y="204792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753" indent="0">
              <a:buNone/>
              <a:defRPr sz="1100"/>
            </a:lvl2pPr>
            <a:lvl3pPr marL="813506" indent="0">
              <a:buNone/>
              <a:defRPr sz="900"/>
            </a:lvl3pPr>
            <a:lvl4pPr marL="1220257" indent="0">
              <a:buNone/>
              <a:defRPr sz="800"/>
            </a:lvl4pPr>
            <a:lvl5pPr marL="1627011" indent="0">
              <a:buNone/>
              <a:defRPr sz="800"/>
            </a:lvl5pPr>
            <a:lvl6pPr marL="2033761" indent="0">
              <a:buNone/>
              <a:defRPr sz="800"/>
            </a:lvl6pPr>
            <a:lvl7pPr marL="2440516" indent="0">
              <a:buNone/>
              <a:defRPr sz="800"/>
            </a:lvl7pPr>
            <a:lvl8pPr marL="2847268" indent="0">
              <a:buNone/>
              <a:defRPr sz="800"/>
            </a:lvl8pPr>
            <a:lvl9pPr marL="325401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FA00-8162-4094-8D3A-6006B5126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6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84" tIns="45692" rIns="91384" bIns="456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384" tIns="45692" rIns="91384" bIns="4569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601CEBB4-DFB0-4390-803D-953423982DBF}" type="datetime1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6753" indent="0">
              <a:buNone/>
              <a:defRPr sz="2500"/>
            </a:lvl2pPr>
            <a:lvl3pPr marL="813506" indent="0">
              <a:buNone/>
              <a:defRPr sz="2100"/>
            </a:lvl3pPr>
            <a:lvl4pPr marL="1220257" indent="0">
              <a:buNone/>
              <a:defRPr sz="1800"/>
            </a:lvl4pPr>
            <a:lvl5pPr marL="1627011" indent="0">
              <a:buNone/>
              <a:defRPr sz="1800"/>
            </a:lvl5pPr>
            <a:lvl6pPr marL="2033761" indent="0">
              <a:buNone/>
              <a:defRPr sz="1800"/>
            </a:lvl6pPr>
            <a:lvl7pPr marL="2440516" indent="0">
              <a:buNone/>
              <a:defRPr sz="1800"/>
            </a:lvl7pPr>
            <a:lvl8pPr marL="2847268" indent="0">
              <a:buNone/>
              <a:defRPr sz="1800"/>
            </a:lvl8pPr>
            <a:lvl9pPr marL="325401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753" indent="0">
              <a:buNone/>
              <a:defRPr sz="1100"/>
            </a:lvl2pPr>
            <a:lvl3pPr marL="813506" indent="0">
              <a:buNone/>
              <a:defRPr sz="900"/>
            </a:lvl3pPr>
            <a:lvl4pPr marL="1220257" indent="0">
              <a:buNone/>
              <a:defRPr sz="800"/>
            </a:lvl4pPr>
            <a:lvl5pPr marL="1627011" indent="0">
              <a:buNone/>
              <a:defRPr sz="800"/>
            </a:lvl5pPr>
            <a:lvl6pPr marL="2033761" indent="0">
              <a:buNone/>
              <a:defRPr sz="800"/>
            </a:lvl6pPr>
            <a:lvl7pPr marL="2440516" indent="0">
              <a:buNone/>
              <a:defRPr sz="800"/>
            </a:lvl7pPr>
            <a:lvl8pPr marL="2847268" indent="0">
              <a:buNone/>
              <a:defRPr sz="800"/>
            </a:lvl8pPr>
            <a:lvl9pPr marL="325401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6E1E-EB8A-4005-89AA-95F11B0C5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78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CE04-7AEF-4A35-805B-B0514DFFC7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23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6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75D-8D0E-421D-89A5-C532F7523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26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5705" y="367520"/>
            <a:ext cx="8219287" cy="44084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341124" y="542"/>
            <a:ext cx="461758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891692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535789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2187204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2826533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3482715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4122045"/>
            <a:ext cx="9144000" cy="1224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659598" y="0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007859" y="542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997415" y="542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7345674" y="1083"/>
            <a:ext cx="153919" cy="5143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10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 userDrawn="1"/>
        </p:nvSpPr>
        <p:spPr>
          <a:xfrm flipV="1">
            <a:off x="8004718" y="0"/>
            <a:ext cx="1139309" cy="8964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7682" tIns="38849" rIns="77682" bIns="38849" numCol="1" anchor="t" anchorCtr="0" compatLnSpc="1">
            <a:prstTxWarp prst="textNoShape">
              <a:avLst/>
            </a:prstTxWarp>
          </a:bodyPr>
          <a:lstStyle/>
          <a:p>
            <a:pPr defTabSz="886115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" y="1"/>
            <a:ext cx="8005285" cy="894939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7682" tIns="38849" rIns="77682" bIns="38849" numCol="1" anchor="t" anchorCtr="0" compatLnSpc="1">
            <a:prstTxWarp prst="textNoShape">
              <a:avLst/>
            </a:prstTxWarp>
          </a:bodyPr>
          <a:lstStyle/>
          <a:p>
            <a:pPr defTabSz="886115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8424255" y="395454"/>
            <a:ext cx="275688" cy="219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76815"/>
            <a:endParaRPr lang="ru-RU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254168" y="260780"/>
            <a:ext cx="595484" cy="4747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1770" y="4767283"/>
            <a:ext cx="2133600" cy="273844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99652" y="194668"/>
            <a:ext cx="360575" cy="501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92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55705" y="367520"/>
            <a:ext cx="8219287" cy="44084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9" tIns="35665" rIns="71329" bIns="35665" rtlCol="0" anchor="ctr"/>
          <a:lstStyle/>
          <a:p>
            <a:pPr algn="ctr" defTabSz="813628"/>
            <a:endParaRPr lang="ru-RU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1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8451-7C7A-4A81-9CBF-2C4BB4D7B2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9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1" y="1151338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14" indent="0">
              <a:buNone/>
              <a:defRPr sz="1800" b="1"/>
            </a:lvl2pPr>
            <a:lvl3pPr marL="813628" indent="0">
              <a:buNone/>
              <a:defRPr sz="1600" b="1"/>
            </a:lvl3pPr>
            <a:lvl4pPr marL="1220440" indent="0">
              <a:buNone/>
              <a:defRPr sz="1400" b="1"/>
            </a:lvl4pPr>
            <a:lvl5pPr marL="1627255" indent="0">
              <a:buNone/>
              <a:defRPr sz="1400" b="1"/>
            </a:lvl5pPr>
            <a:lvl6pPr marL="2034067" indent="0">
              <a:buNone/>
              <a:defRPr sz="1400" b="1"/>
            </a:lvl6pPr>
            <a:lvl7pPr marL="2440883" indent="0">
              <a:buNone/>
              <a:defRPr sz="1400" b="1"/>
            </a:lvl7pPr>
            <a:lvl8pPr marL="2847696" indent="0">
              <a:buNone/>
              <a:defRPr sz="1400" b="1"/>
            </a:lvl8pPr>
            <a:lvl9pPr marL="325450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1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151338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14" indent="0">
              <a:buNone/>
              <a:defRPr sz="1800" b="1"/>
            </a:lvl2pPr>
            <a:lvl3pPr marL="813628" indent="0">
              <a:buNone/>
              <a:defRPr sz="1600" b="1"/>
            </a:lvl3pPr>
            <a:lvl4pPr marL="1220440" indent="0">
              <a:buNone/>
              <a:defRPr sz="1400" b="1"/>
            </a:lvl4pPr>
            <a:lvl5pPr marL="1627255" indent="0">
              <a:buNone/>
              <a:defRPr sz="1400" b="1"/>
            </a:lvl5pPr>
            <a:lvl6pPr marL="2034067" indent="0">
              <a:buNone/>
              <a:defRPr sz="1400" b="1"/>
            </a:lvl6pPr>
            <a:lvl7pPr marL="2440883" indent="0">
              <a:buNone/>
              <a:defRPr sz="1400" b="1"/>
            </a:lvl7pPr>
            <a:lvl8pPr marL="2847696" indent="0">
              <a:buNone/>
              <a:defRPr sz="1400" b="1"/>
            </a:lvl8pPr>
            <a:lvl9pPr marL="325450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BC92-5ECC-44AB-8060-457EAECE75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19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5087-C6DE-4589-BA1D-725BCE6EAF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1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3E97-543B-425F-9206-9A94201B4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0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384" tIns="45692" rIns="91384" bIns="45692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384" tIns="45692" rIns="91384" bIns="45692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33A8D4B9-560E-44CA-879D-B78E6E1EF8A0}" type="datetime1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04791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14" indent="0">
              <a:buNone/>
              <a:defRPr sz="1100"/>
            </a:lvl2pPr>
            <a:lvl3pPr marL="813628" indent="0">
              <a:buNone/>
              <a:defRPr sz="900"/>
            </a:lvl3pPr>
            <a:lvl4pPr marL="1220440" indent="0">
              <a:buNone/>
              <a:defRPr sz="800"/>
            </a:lvl4pPr>
            <a:lvl5pPr marL="1627255" indent="0">
              <a:buNone/>
              <a:defRPr sz="800"/>
            </a:lvl5pPr>
            <a:lvl6pPr marL="2034067" indent="0">
              <a:buNone/>
              <a:defRPr sz="800"/>
            </a:lvl6pPr>
            <a:lvl7pPr marL="2440883" indent="0">
              <a:buNone/>
              <a:defRPr sz="800"/>
            </a:lvl7pPr>
            <a:lvl8pPr marL="2847696" indent="0">
              <a:buNone/>
              <a:defRPr sz="800"/>
            </a:lvl8pPr>
            <a:lvl9pPr marL="325450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FA00-8162-4094-8D3A-6006B5126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62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6814" indent="0">
              <a:buNone/>
              <a:defRPr sz="2500"/>
            </a:lvl2pPr>
            <a:lvl3pPr marL="813628" indent="0">
              <a:buNone/>
              <a:defRPr sz="2100"/>
            </a:lvl3pPr>
            <a:lvl4pPr marL="1220440" indent="0">
              <a:buNone/>
              <a:defRPr sz="1800"/>
            </a:lvl4pPr>
            <a:lvl5pPr marL="1627255" indent="0">
              <a:buNone/>
              <a:defRPr sz="1800"/>
            </a:lvl5pPr>
            <a:lvl6pPr marL="2034067" indent="0">
              <a:buNone/>
              <a:defRPr sz="1800"/>
            </a:lvl6pPr>
            <a:lvl7pPr marL="2440883" indent="0">
              <a:buNone/>
              <a:defRPr sz="1800"/>
            </a:lvl7pPr>
            <a:lvl8pPr marL="2847696" indent="0">
              <a:buNone/>
              <a:defRPr sz="1800"/>
            </a:lvl8pPr>
            <a:lvl9pPr marL="3254508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14" indent="0">
              <a:buNone/>
              <a:defRPr sz="1100"/>
            </a:lvl2pPr>
            <a:lvl3pPr marL="813628" indent="0">
              <a:buNone/>
              <a:defRPr sz="900"/>
            </a:lvl3pPr>
            <a:lvl4pPr marL="1220440" indent="0">
              <a:buNone/>
              <a:defRPr sz="800"/>
            </a:lvl4pPr>
            <a:lvl5pPr marL="1627255" indent="0">
              <a:buNone/>
              <a:defRPr sz="800"/>
            </a:lvl5pPr>
            <a:lvl6pPr marL="2034067" indent="0">
              <a:buNone/>
              <a:defRPr sz="800"/>
            </a:lvl6pPr>
            <a:lvl7pPr marL="2440883" indent="0">
              <a:buNone/>
              <a:defRPr sz="800"/>
            </a:lvl7pPr>
            <a:lvl8pPr marL="2847696" indent="0">
              <a:buNone/>
              <a:defRPr sz="800"/>
            </a:lvl8pPr>
            <a:lvl9pPr marL="325450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6E1E-EB8A-4005-89AA-95F11B0C5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20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CE04-7AEF-4A35-805B-B0514DFFC7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43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6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75D-8D0E-421D-89A5-C532F7523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44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896774D9-4F22-4F2D-9015-8C4ED93F6D7D}" type="datetime1">
              <a:rPr lang="ru-RU" smtClean="0">
                <a:solidFill>
                  <a:prstClr val="black"/>
                </a:solidFill>
              </a:rPr>
              <a:pPr defTabSz="914400"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3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601CEBB4-DFB0-4390-803D-953423982DBF}" type="datetime1">
              <a:rPr lang="ru-RU" smtClean="0">
                <a:solidFill>
                  <a:prstClr val="black"/>
                </a:solidFill>
              </a:rPr>
              <a:pPr defTabSz="914400"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80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33A8D4B9-560E-44CA-879D-B78E6E1EF8A0}" type="datetime1">
              <a:rPr lang="ru-RU" smtClean="0">
                <a:solidFill>
                  <a:prstClr val="black"/>
                </a:solidFill>
              </a:rPr>
              <a:pPr defTabSz="914400"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62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334C7B8B-CDEF-40C5-9FC2-702A4445B119}" type="datetime1">
              <a:rPr lang="ru-RU" smtClean="0">
                <a:solidFill>
                  <a:prstClr val="black"/>
                </a:solidFill>
              </a:rPr>
              <a:pPr defTabSz="914400"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2599737-29EA-4443-9290-F667A1800D47}" type="datetime1">
              <a:rPr lang="ru-RU" smtClean="0">
                <a:solidFill>
                  <a:prstClr val="black"/>
                </a:solidFill>
              </a:rPr>
              <a:pPr defTabSz="914400"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0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FCEBB8B8-D9E5-4527-8289-096A2DB8E09D}" type="datetime1">
              <a:rPr lang="ru-RU" smtClean="0">
                <a:solidFill>
                  <a:prstClr val="black"/>
                </a:solidFill>
              </a:rPr>
              <a:pPr defTabSz="914400"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84" tIns="45692" rIns="91384" bIns="456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334C7B8B-CDEF-40C5-9FC2-702A4445B119}" type="datetime1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6EDBC4CA-248C-4874-BAB3-E01B9C416F65}" type="datetime1">
              <a:rPr lang="ru-RU" smtClean="0">
                <a:solidFill>
                  <a:prstClr val="black"/>
                </a:solidFill>
              </a:rPr>
              <a:pPr defTabSz="914400"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3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C2740DA6-E15F-4C75-B583-BBF6E792A713}" type="datetime1">
              <a:rPr lang="ru-RU" smtClean="0">
                <a:solidFill>
                  <a:prstClr val="black"/>
                </a:solidFill>
              </a:rPr>
              <a:pPr defTabSz="914400"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55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F7B3D1BE-1876-4C8B-B107-60B6D3E8A998}" type="datetime1">
              <a:rPr lang="ru-RU" smtClean="0">
                <a:solidFill>
                  <a:prstClr val="black"/>
                </a:solidFill>
              </a:rPr>
              <a:pPr defTabSz="914400"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28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CFA39D7A-0F77-4047-B6F3-41DCA6734FD9}" type="datetime1">
              <a:rPr lang="ru-RU" smtClean="0">
                <a:solidFill>
                  <a:prstClr val="black"/>
                </a:solidFill>
              </a:rPr>
              <a:pPr defTabSz="914400"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08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A686C2DB-E228-46CE-BB41-22AC00402C90}" type="datetime1">
              <a:rPr lang="ru-RU" smtClean="0">
                <a:solidFill>
                  <a:prstClr val="black"/>
                </a:solidFill>
              </a:rPr>
              <a:pPr defTabSz="914400"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88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</p:spPr>
        <p:txBody>
          <a:bodyPr lIns="91384" tIns="45692" rIns="91384" bIns="4569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  <a:prstGeom prst="rect">
            <a:avLst/>
          </a:prstGeom>
        </p:spPr>
        <p:txBody>
          <a:bodyPr lIns="91384" tIns="45692" rIns="91384" bIns="4569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6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84" tIns="45692" rIns="91384" bIns="4569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384" tIns="45692" rIns="91384" bIns="4569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34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384" tIns="45692" rIns="91384" bIns="45692"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384" tIns="45692" rIns="91384" bIns="45692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01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84" tIns="45692" rIns="91384" bIns="4569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70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384" tIns="45692" rIns="91384" bIns="45692" anchor="b"/>
          <a:lstStyle>
            <a:lvl1pPr marL="0" indent="0">
              <a:buNone/>
              <a:defRPr sz="2400" b="1"/>
            </a:lvl1pPr>
            <a:lvl2pPr marL="456926" indent="0">
              <a:buNone/>
              <a:defRPr sz="2000" b="1"/>
            </a:lvl2pPr>
            <a:lvl3pPr marL="913851" indent="0">
              <a:buNone/>
              <a:defRPr sz="1800" b="1"/>
            </a:lvl3pPr>
            <a:lvl4pPr marL="1370776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2" indent="0">
              <a:buNone/>
              <a:defRPr sz="1600" b="1"/>
            </a:lvl7pPr>
            <a:lvl8pPr marL="3198478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384" tIns="45692" rIns="91384" bIns="45692" anchor="b"/>
          <a:lstStyle>
            <a:lvl1pPr marL="0" indent="0">
              <a:buNone/>
              <a:defRPr sz="2400" b="1"/>
            </a:lvl1pPr>
            <a:lvl2pPr marL="456926" indent="0">
              <a:buNone/>
              <a:defRPr sz="2000" b="1"/>
            </a:lvl2pPr>
            <a:lvl3pPr marL="913851" indent="0">
              <a:buNone/>
              <a:defRPr sz="1800" b="1"/>
            </a:lvl3pPr>
            <a:lvl4pPr marL="1370776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2" indent="0">
              <a:buNone/>
              <a:defRPr sz="1600" b="1"/>
            </a:lvl7pPr>
            <a:lvl8pPr marL="3198478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6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384" tIns="45692" rIns="91384" bIns="45692" anchor="b"/>
          <a:lstStyle>
            <a:lvl1pPr marL="0" indent="0">
              <a:buNone/>
              <a:defRPr sz="2400" b="1"/>
            </a:lvl1pPr>
            <a:lvl2pPr marL="456926" indent="0">
              <a:buNone/>
              <a:defRPr sz="2000" b="1"/>
            </a:lvl2pPr>
            <a:lvl3pPr marL="913851" indent="0">
              <a:buNone/>
              <a:defRPr sz="1800" b="1"/>
            </a:lvl3pPr>
            <a:lvl4pPr marL="1370776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2" indent="0">
              <a:buNone/>
              <a:defRPr sz="1600" b="1"/>
            </a:lvl7pPr>
            <a:lvl8pPr marL="3198478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384" tIns="45692" rIns="91384" bIns="45692" anchor="b"/>
          <a:lstStyle>
            <a:lvl1pPr marL="0" indent="0">
              <a:buNone/>
              <a:defRPr sz="2400" b="1"/>
            </a:lvl1pPr>
            <a:lvl2pPr marL="456926" indent="0">
              <a:buNone/>
              <a:defRPr sz="2000" b="1"/>
            </a:lvl2pPr>
            <a:lvl3pPr marL="913851" indent="0">
              <a:buNone/>
              <a:defRPr sz="1800" b="1"/>
            </a:lvl3pPr>
            <a:lvl4pPr marL="1370776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2" indent="0">
              <a:buNone/>
              <a:defRPr sz="1600" b="1"/>
            </a:lvl7pPr>
            <a:lvl8pPr marL="3198478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52599737-29EA-4443-9290-F667A1800D47}" type="datetime1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84" tIns="45692" rIns="91384" bIns="4569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99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39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lIns="91384" tIns="45692" rIns="91384" bIns="45692"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518297"/>
          </a:xfrm>
          <a:prstGeom prst="rect">
            <a:avLst/>
          </a:prstGeom>
        </p:spPr>
        <p:txBody>
          <a:bodyPr lIns="91384" tIns="45692" rIns="91384" bIns="45692"/>
          <a:lstStyle>
            <a:lvl1pPr marL="0" indent="0">
              <a:buNone/>
              <a:defRPr sz="1400"/>
            </a:lvl1pPr>
            <a:lvl2pPr marL="456926" indent="0">
              <a:buNone/>
              <a:defRPr sz="1200"/>
            </a:lvl2pPr>
            <a:lvl3pPr marL="913851" indent="0">
              <a:buNone/>
              <a:defRPr sz="1000"/>
            </a:lvl3pPr>
            <a:lvl4pPr marL="1370776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2" indent="0">
              <a:buNone/>
              <a:defRPr sz="900"/>
            </a:lvl7pPr>
            <a:lvl8pPr marL="3198478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89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lIns="91384" tIns="45692" rIns="91384" bIns="45692"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84" tIns="45692" rIns="91384" bIns="45692"/>
          <a:lstStyle>
            <a:lvl1pPr marL="0" indent="0">
              <a:buNone/>
              <a:defRPr sz="3200"/>
            </a:lvl1pPr>
            <a:lvl2pPr marL="456926" indent="0">
              <a:buNone/>
              <a:defRPr sz="2800"/>
            </a:lvl2pPr>
            <a:lvl3pPr marL="913851" indent="0">
              <a:buNone/>
              <a:defRPr sz="2400"/>
            </a:lvl3pPr>
            <a:lvl4pPr marL="1370776" indent="0">
              <a:buNone/>
              <a:defRPr sz="2000"/>
            </a:lvl4pPr>
            <a:lvl5pPr marL="1827701" indent="0">
              <a:buNone/>
              <a:defRPr sz="2000"/>
            </a:lvl5pPr>
            <a:lvl6pPr marL="2284627" indent="0">
              <a:buNone/>
              <a:defRPr sz="2000"/>
            </a:lvl6pPr>
            <a:lvl7pPr marL="2741552" indent="0">
              <a:buNone/>
              <a:defRPr sz="2000"/>
            </a:lvl7pPr>
            <a:lvl8pPr marL="3198478" indent="0">
              <a:buNone/>
              <a:defRPr sz="2000"/>
            </a:lvl8pPr>
            <a:lvl9pPr marL="365540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lIns="91384" tIns="45692" rIns="91384" bIns="45692"/>
          <a:lstStyle>
            <a:lvl1pPr marL="0" indent="0">
              <a:buNone/>
              <a:defRPr sz="1400"/>
            </a:lvl1pPr>
            <a:lvl2pPr marL="456926" indent="0">
              <a:buNone/>
              <a:defRPr sz="1200"/>
            </a:lvl2pPr>
            <a:lvl3pPr marL="913851" indent="0">
              <a:buNone/>
              <a:defRPr sz="1000"/>
            </a:lvl3pPr>
            <a:lvl4pPr marL="1370776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2" indent="0">
              <a:buNone/>
              <a:defRPr sz="900"/>
            </a:lvl7pPr>
            <a:lvl8pPr marL="3198478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560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84" tIns="45692" rIns="91384" bIns="4569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84" tIns="45692" rIns="91384" bIns="4569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528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lIns="91384" tIns="45692" rIns="91384" bIns="4569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 lIns="91384" tIns="45692" rIns="91384" bIns="4569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16.04.2019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84" tIns="45692" rIns="91384" bIns="456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FCEBB8B8-D9E5-4527-8289-096A2DB8E09D}" type="datetime1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6EDBC4CA-248C-4874-BAB3-E01B9C416F65}" type="datetime1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lIns="91384" tIns="45692" rIns="91384" bIns="4569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518297"/>
          </a:xfrm>
          <a:prstGeom prst="rect">
            <a:avLst/>
          </a:prstGeom>
        </p:spPr>
        <p:txBody>
          <a:bodyPr lIns="91384" tIns="45692" rIns="91384" bIns="45692"/>
          <a:lstStyle>
            <a:lvl1pPr marL="0" indent="0">
              <a:buNone/>
              <a:defRPr sz="1400"/>
            </a:lvl1pPr>
            <a:lvl2pPr marL="456926" indent="0">
              <a:buNone/>
              <a:defRPr sz="1200"/>
            </a:lvl2pPr>
            <a:lvl3pPr marL="913851" indent="0">
              <a:buNone/>
              <a:defRPr sz="1000"/>
            </a:lvl3pPr>
            <a:lvl4pPr marL="1370776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2" indent="0">
              <a:buNone/>
              <a:defRPr sz="900"/>
            </a:lvl7pPr>
            <a:lvl8pPr marL="3198478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C2740DA6-E15F-4C75-B583-BBF6E792A713}" type="datetime1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lIns="91384" tIns="45692" rIns="91384" bIns="4569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84" tIns="45692" rIns="91384" bIns="45692"/>
          <a:lstStyle>
            <a:lvl1pPr marL="0" indent="0">
              <a:buNone/>
              <a:defRPr sz="3200"/>
            </a:lvl1pPr>
            <a:lvl2pPr marL="456926" indent="0">
              <a:buNone/>
              <a:defRPr sz="2800"/>
            </a:lvl2pPr>
            <a:lvl3pPr marL="913851" indent="0">
              <a:buNone/>
              <a:defRPr sz="2400"/>
            </a:lvl3pPr>
            <a:lvl4pPr marL="1370776" indent="0">
              <a:buNone/>
              <a:defRPr sz="2000"/>
            </a:lvl4pPr>
            <a:lvl5pPr marL="1827701" indent="0">
              <a:buNone/>
              <a:defRPr sz="2000"/>
            </a:lvl5pPr>
            <a:lvl6pPr marL="2284627" indent="0">
              <a:buNone/>
              <a:defRPr sz="2000"/>
            </a:lvl6pPr>
            <a:lvl7pPr marL="2741552" indent="0">
              <a:buNone/>
              <a:defRPr sz="2000"/>
            </a:lvl7pPr>
            <a:lvl8pPr marL="3198478" indent="0">
              <a:buNone/>
              <a:defRPr sz="2000"/>
            </a:lvl8pPr>
            <a:lvl9pPr marL="365540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lIns="91384" tIns="45692" rIns="91384" bIns="45692"/>
          <a:lstStyle>
            <a:lvl1pPr marL="0" indent="0">
              <a:buNone/>
              <a:defRPr sz="1400"/>
            </a:lvl1pPr>
            <a:lvl2pPr marL="456926" indent="0">
              <a:buNone/>
              <a:defRPr sz="1200"/>
            </a:lvl2pPr>
            <a:lvl3pPr marL="913851" indent="0">
              <a:buNone/>
              <a:defRPr sz="1000"/>
            </a:lvl3pPr>
            <a:lvl4pPr marL="1370776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2" indent="0">
              <a:buNone/>
              <a:defRPr sz="900"/>
            </a:lvl7pPr>
            <a:lvl8pPr marL="3198478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fld id="{F7B3D1BE-1876-4C8B-B107-60B6D3E8A998}" type="datetime1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lIns="91384" tIns="45692" rIns="91384" bIns="45692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3"/>
            <a:ext cx="576064" cy="273844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flipV="1">
            <a:off x="8258400" y="0"/>
            <a:ext cx="885600" cy="8856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29" tIns="49625" rIns="99229" bIns="49625" numCol="1" anchor="t" anchorCtr="0" compatLnSpc="1">
            <a:prstTxWarp prst="textNoShape">
              <a:avLst/>
            </a:prstTxWarp>
          </a:bodyPr>
          <a:lstStyle/>
          <a:p>
            <a:pPr defTabSz="113190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" y="0"/>
            <a:ext cx="8258175" cy="8856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29" tIns="49625" rIns="99229" bIns="49625" numCol="1" anchor="t" anchorCtr="0" compatLnSpc="1">
            <a:prstTxWarp prst="textNoShape">
              <a:avLst/>
            </a:prstTxWarp>
          </a:bodyPr>
          <a:lstStyle/>
          <a:p>
            <a:pPr defTabSz="113190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80" y="192686"/>
            <a:ext cx="283953" cy="496326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8579487" y="391426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43" tIns="30672" rIns="61343" bIns="30672" rtlCol="0" anchor="ctr"/>
          <a:lstStyle/>
          <a:p>
            <a:pPr algn="ctr" defTabSz="668106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48" y="258123"/>
            <a:ext cx="468943" cy="46993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38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3" indent="-342693" algn="l" defTabSz="9138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03" indent="-285578" algn="l" defTabSz="9138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3" indent="-228463" algn="l" defTabSz="9138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38" indent="-228463" algn="l" defTabSz="9138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4" indent="-228463" algn="l" defTabSz="9138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88" indent="-228463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6" indent="-228463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0" indent="-228463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5" indent="-228463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1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6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7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2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78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3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1353" tIns="40677" rIns="81353" bIns="406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1353" tIns="40677" rIns="81353" bIns="406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83"/>
            <a:ext cx="2133600" cy="273844"/>
          </a:xfrm>
          <a:prstGeom prst="rect">
            <a:avLst/>
          </a:prstGeom>
        </p:spPr>
        <p:txBody>
          <a:bodyPr vert="horz" lIns="81353" tIns="40677" rIns="81353" bIns="4067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506"/>
            <a:fld id="{EE671B17-EAB3-4DB4-A03D-316E69D7D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3506"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9" y="4767283"/>
            <a:ext cx="2895600" cy="273844"/>
          </a:xfrm>
          <a:prstGeom prst="rect">
            <a:avLst/>
          </a:prstGeom>
        </p:spPr>
        <p:txBody>
          <a:bodyPr vert="horz" lIns="81353" tIns="40677" rIns="81353" bIns="4067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50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83"/>
            <a:ext cx="2133600" cy="273844"/>
          </a:xfrm>
          <a:prstGeom prst="rect">
            <a:avLst/>
          </a:prstGeom>
        </p:spPr>
        <p:txBody>
          <a:bodyPr vert="horz" lIns="81353" tIns="40677" rIns="81353" bIns="4067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506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350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4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81350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063" indent="-305063" algn="l" defTabSz="81350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0973" indent="-254226" algn="l" defTabSz="8135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881" indent="-203376" algn="l" defTabSz="8135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3634" indent="-203376" algn="l" defTabSz="81350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389" indent="-203376" algn="l" defTabSz="81350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140" indent="-203376" algn="l" defTabSz="813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3892" indent="-203376" algn="l" defTabSz="813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0645" indent="-203376" algn="l" defTabSz="813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398" indent="-203376" algn="l" defTabSz="813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753" algn="l" defTabSz="813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506" algn="l" defTabSz="813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257" algn="l" defTabSz="813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011" algn="l" defTabSz="813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3761" algn="l" defTabSz="813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516" algn="l" defTabSz="813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268" algn="l" defTabSz="813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019" algn="l" defTabSz="813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1365" tIns="40683" rIns="81365" bIns="4068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1365" tIns="40683" rIns="81365" bIns="406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83"/>
            <a:ext cx="2133600" cy="273844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628"/>
            <a:fld id="{EE671B17-EAB3-4DB4-A03D-316E69D7D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3628"/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9" y="4767283"/>
            <a:ext cx="2895600" cy="273844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6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83"/>
            <a:ext cx="2133600" cy="273844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3628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36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1362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109" indent="-305109" algn="l" defTabSz="8136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1072" indent="-254264" algn="l" defTabSz="81362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034" indent="-203406" algn="l" defTabSz="81362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3848" indent="-203406" algn="l" defTabSz="81362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664" indent="-203406" algn="l" defTabSz="81362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476" indent="-203406" algn="l" defTabSz="8136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89" indent="-203406" algn="l" defTabSz="8136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04" indent="-203406" algn="l" defTabSz="8136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917" indent="-203406" algn="l" defTabSz="8136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14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28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40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55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67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83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96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508" algn="l" defTabSz="8136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3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flipV="1">
            <a:off x="8258400" y="0"/>
            <a:ext cx="885600" cy="8856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8258175" cy="8856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76" y="192686"/>
            <a:ext cx="283953" cy="496326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8579487" y="391426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44" y="258123"/>
            <a:ext cx="468943" cy="46993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2852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3"/>
            <a:ext cx="576064" cy="273844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flipV="1">
            <a:off x="8258400" y="0"/>
            <a:ext cx="885600" cy="8856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29" tIns="49625" rIns="99229" bIns="49625" numCol="1" anchor="t" anchorCtr="0" compatLnSpc="1">
            <a:prstTxWarp prst="textNoShape">
              <a:avLst/>
            </a:prstTxWarp>
          </a:bodyPr>
          <a:lstStyle/>
          <a:p>
            <a:pPr defTabSz="113190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" y="0"/>
            <a:ext cx="8258175" cy="8856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29" tIns="49625" rIns="99229" bIns="49625" numCol="1" anchor="t" anchorCtr="0" compatLnSpc="1">
            <a:prstTxWarp prst="textNoShape">
              <a:avLst/>
            </a:prstTxWarp>
          </a:bodyPr>
          <a:lstStyle/>
          <a:p>
            <a:pPr defTabSz="113190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80" y="192686"/>
            <a:ext cx="283953" cy="496326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8579487" y="391426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43" tIns="30672" rIns="61343" bIns="30672" rtlCol="0" anchor="ctr"/>
          <a:lstStyle/>
          <a:p>
            <a:pPr algn="ctr" defTabSz="668106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48" y="258123"/>
            <a:ext cx="468943" cy="46993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0033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38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3" indent="-342693" algn="l" defTabSz="9138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03" indent="-285578" algn="l" defTabSz="9138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3" indent="-228463" algn="l" defTabSz="9138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38" indent="-228463" algn="l" defTabSz="9138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4" indent="-228463" algn="l" defTabSz="9138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88" indent="-228463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6" indent="-228463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0" indent="-228463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5" indent="-228463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1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6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7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2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78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3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65307" y="883416"/>
            <a:ext cx="8383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660" y="4403856"/>
            <a:ext cx="3084735" cy="369701"/>
          </a:xfrm>
          <a:prstGeom prst="rect">
            <a:avLst/>
          </a:prstGeom>
          <a:noFill/>
        </p:spPr>
        <p:txBody>
          <a:bodyPr wrap="square" lIns="61326" tIns="30663" rIns="61326" bIns="30663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dirty="0" smtClean="0">
                <a:cs typeface="Arial" pitchFamily="34" charset="0"/>
              </a:rPr>
              <a:t>Владимир , 2019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7213" y="4355363"/>
            <a:ext cx="304118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448603" y="184863"/>
            <a:ext cx="339430" cy="593294"/>
            <a:chOff x="2455696" y="1767227"/>
            <a:chExt cx="1245504" cy="2177298"/>
          </a:xfrm>
        </p:grpSpPr>
        <p:sp>
          <p:nvSpPr>
            <p:cNvPr id="11" name="Овал 10"/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D:\Проекты\_ЯО\2017_05_17 Меры\work\0330866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836993" y="362309"/>
            <a:ext cx="1745189" cy="366624"/>
          </a:xfrm>
          <a:prstGeom prst="rect">
            <a:avLst/>
          </a:prstGeom>
          <a:noFill/>
        </p:spPr>
        <p:txBody>
          <a:bodyPr wrap="square" lIns="61326" tIns="30663" rIns="61326" bIns="30663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Ярославская</a:t>
            </a:r>
          </a:p>
          <a:p>
            <a:pPr>
              <a:lnSpc>
                <a:spcPct val="90000"/>
              </a:lnSpc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область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1491634"/>
            <a:ext cx="7142520" cy="1169921"/>
          </a:xfrm>
          <a:prstGeom prst="rect">
            <a:avLst/>
          </a:prstGeom>
        </p:spPr>
        <p:txBody>
          <a:bodyPr wrap="square" lIns="61326" tIns="30663" rIns="61326" bIns="30663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Лучшие практики и программы поддержки МСП на территории Ярославской области.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Итоги 2018-перспективы 2019 гг.</a:t>
            </a:r>
            <a:endParaRPr lang="ru-RU" sz="24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427" y="934194"/>
            <a:ext cx="2546761" cy="701936"/>
            <a:chOff x="652788" y="1616845"/>
            <a:chExt cx="3312368" cy="861523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652788" y="1616845"/>
              <a:ext cx="3312368" cy="861523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>
              <a:solidFill>
                <a:srgbClr val="E0CB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36" tIns="45569" rIns="91136" bIns="45569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32664" y="1775647"/>
              <a:ext cx="2117032" cy="56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120" tIns="45561" rIns="91120" bIns="45561" rtlCol="0" anchor="ctr" anchorCtr="0">
              <a:spAutoFit/>
            </a:bodyPr>
            <a:lstStyle/>
            <a:p>
              <a:r>
                <a:rPr lang="ru-RU" sz="1200" b="1" dirty="0">
                  <a:solidFill>
                    <a:srgbClr val="8A8A89"/>
                  </a:solidFill>
                  <a:latin typeface="Arial" pitchFamily="34" charset="0"/>
                  <a:cs typeface="Arial" pitchFamily="34" charset="0"/>
                </a:rPr>
                <a:t>ФИНАНСОВАЯ ПОДДЕРЖКА</a:t>
              </a:r>
            </a:p>
          </p:txBody>
        </p:sp>
        <p:pic>
          <p:nvPicPr>
            <p:cNvPr id="8" name="Picture 5" descr="D:\Проекты\_ЯО\2017_07_04 РЦИ\work\coins.png"/>
            <p:cNvPicPr>
              <a:picLocks noChangeAspect="1" noChangeArrowheads="1"/>
            </p:cNvPicPr>
            <p:nvPr/>
          </p:nvPicPr>
          <p:blipFill>
            <a:blip r:embed="rId2" cstate="print">
              <a:lum bright="40000"/>
            </a:blip>
            <a:srcRect l="13429" t="7135" r="12861" b="20506"/>
            <a:stretch>
              <a:fillRect/>
            </a:stretch>
          </p:blipFill>
          <p:spPr bwMode="auto">
            <a:xfrm flipH="1">
              <a:off x="954230" y="1871412"/>
              <a:ext cx="440153" cy="432081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/>
        </p:nvGrpSpPr>
        <p:grpSpPr>
          <a:xfrm>
            <a:off x="2883280" y="893352"/>
            <a:ext cx="6223972" cy="742770"/>
            <a:chOff x="4254820" y="2044152"/>
            <a:chExt cx="6359589" cy="85724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66"/>
            <a:stretch>
              <a:fillRect/>
            </a:stretch>
          </p:blipFill>
          <p:spPr>
            <a:xfrm>
              <a:off x="4357554" y="2552217"/>
              <a:ext cx="678479" cy="280104"/>
            </a:xfrm>
            <a:prstGeom prst="rect">
              <a:avLst/>
            </a:prstGeom>
          </p:spPr>
        </p:pic>
        <p:sp>
          <p:nvSpPr>
            <p:cNvPr id="11" name="Прямоугольник 24"/>
            <p:cNvSpPr>
              <a:spLocks noChangeArrowheads="1"/>
            </p:cNvSpPr>
            <p:nvPr/>
          </p:nvSpPr>
          <p:spPr bwMode="auto">
            <a:xfrm>
              <a:off x="5017837" y="2566936"/>
              <a:ext cx="1854796" cy="31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120" tIns="45561" rIns="91120" bIns="45561">
              <a:spAutoFit/>
            </a:bodyPr>
            <a:lstStyle/>
            <a:p>
              <a:r>
                <a:rPr lang="ru-RU" sz="1200" dirty="0">
                  <a:solidFill>
                    <a:srgbClr val="8A8A89"/>
                  </a:solidFill>
                  <a:latin typeface="Arial" pitchFamily="34" charset="0"/>
                  <a:cs typeface="Arial" pitchFamily="34" charset="0"/>
                </a:rPr>
                <a:t>Фонд поддержки МСП</a:t>
              </a:r>
            </a:p>
          </p:txBody>
        </p:sp>
        <p:sp>
          <p:nvSpPr>
            <p:cNvPr id="12" name="Прямоугольник 24"/>
            <p:cNvSpPr>
              <a:spLocks noChangeArrowheads="1"/>
            </p:cNvSpPr>
            <p:nvPr/>
          </p:nvSpPr>
          <p:spPr bwMode="auto">
            <a:xfrm>
              <a:off x="6942021" y="2044152"/>
              <a:ext cx="3494233" cy="76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120" tIns="45561" rIns="91120" bIns="45561">
              <a:spAutoFit/>
            </a:bodyPr>
            <a:lstStyle/>
            <a:p>
              <a:r>
                <a:rPr lang="ru-RU" sz="1200" dirty="0">
                  <a:solidFill>
                    <a:srgbClr val="8A8A89"/>
                  </a:solidFill>
                  <a:latin typeface="Arial" pitchFamily="34" charset="0"/>
                  <a:cs typeface="Arial" pitchFamily="34" charset="0"/>
                </a:rPr>
                <a:t>АО «Региональная лизинговая компания Ярославской области»</a:t>
              </a:r>
              <a:r>
                <a:rPr lang="ru-RU" sz="1200" i="1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i="1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Открыта в 2018 г</a:t>
              </a:r>
            </a:p>
            <a:p>
              <a:endParaRPr lang="ru-RU" sz="13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24"/>
            <p:cNvSpPr>
              <a:spLocks noChangeArrowheads="1"/>
            </p:cNvSpPr>
            <p:nvPr/>
          </p:nvSpPr>
          <p:spPr bwMode="auto">
            <a:xfrm>
              <a:off x="6942022" y="2580880"/>
              <a:ext cx="3672387" cy="319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120" tIns="45561" rIns="91120" bIns="45561">
              <a:spAutoFit/>
            </a:bodyPr>
            <a:lstStyle/>
            <a:p>
              <a:r>
                <a:rPr lang="ru-RU" sz="1200" dirty="0">
                  <a:solidFill>
                    <a:srgbClr val="8A8A89"/>
                  </a:solidFill>
                  <a:latin typeface="Arial" pitchFamily="34" charset="0"/>
                  <a:cs typeface="Arial" pitchFamily="34" charset="0"/>
                </a:rPr>
                <a:t>Фонд развития промышленности и АПК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82358" y="2064705"/>
              <a:ext cx="2736304" cy="532445"/>
            </a:xfrm>
            <a:prstGeom prst="rect">
              <a:avLst/>
            </a:prstGeom>
          </p:spPr>
          <p:txBody>
            <a:bodyPr wrap="square" lIns="91120" tIns="45561" rIns="91120" bIns="45561">
              <a:spAutoFit/>
            </a:bodyPr>
            <a:lstStyle/>
            <a:p>
              <a:pPr marL="3173" defTabSz="91062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>
                  <a:solidFill>
                    <a:srgbClr val="8A8A89"/>
                  </a:solidFill>
                  <a:latin typeface="Arial" pitchFamily="34" charset="0"/>
                  <a:cs typeface="Arial" pitchFamily="34" charset="0"/>
                </a:rPr>
                <a:t>Департамент инвестиций</a:t>
              </a:r>
            </a:p>
            <a:p>
              <a:pPr marL="3173" defTabSz="91062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>
                  <a:solidFill>
                    <a:srgbClr val="8A8A89"/>
                  </a:solidFill>
                  <a:latin typeface="Arial" pitchFamily="34" charset="0"/>
                  <a:cs typeface="Arial" pitchFamily="34" charset="0"/>
                </a:rPr>
                <a:t>и промышленности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4254820" y="2091283"/>
              <a:ext cx="6066562" cy="810112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36" tIns="45569" rIns="91136" bIns="45569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7883" y="2162439"/>
              <a:ext cx="373184" cy="320705"/>
            </a:xfrm>
            <a:prstGeom prst="rect">
              <a:avLst/>
            </a:prstGeom>
          </p:spPr>
        </p:pic>
      </p:grpSp>
      <p:sp>
        <p:nvSpPr>
          <p:cNvPr id="17" name="Стрелка вправо 16"/>
          <p:cNvSpPr/>
          <p:nvPr/>
        </p:nvSpPr>
        <p:spPr>
          <a:xfrm>
            <a:off x="156423" y="1729835"/>
            <a:ext cx="2546761" cy="754402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solidFill>
              <a:srgbClr val="E0C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1" tIns="45541" rIns="91081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56427" y="4262334"/>
            <a:ext cx="2522423" cy="756000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solidFill>
              <a:srgbClr val="E0C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1" tIns="45541" rIns="91081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760" y="4345398"/>
            <a:ext cx="1987090" cy="461287"/>
          </a:xfrm>
          <a:prstGeom prst="rect">
            <a:avLst/>
          </a:prstGeom>
          <a:noFill/>
          <a:ln>
            <a:noFill/>
          </a:ln>
        </p:spPr>
        <p:txBody>
          <a:bodyPr wrap="square" lIns="91064" tIns="45533" rIns="91064" bIns="45533" rtlCol="0" anchor="ctr" anchorCtr="0">
            <a:spAutoFit/>
          </a:bodyPr>
          <a:lstStyle/>
          <a:p>
            <a:r>
              <a:rPr lang="ru-RU" sz="1200" b="1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КОНСУЛЬТАЦИОННАЯ ПОДДЕРЖКА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876" y="1873451"/>
            <a:ext cx="1643060" cy="461287"/>
          </a:xfrm>
          <a:prstGeom prst="rect">
            <a:avLst/>
          </a:prstGeom>
          <a:noFill/>
          <a:ln>
            <a:noFill/>
          </a:ln>
        </p:spPr>
        <p:txBody>
          <a:bodyPr wrap="square" lIns="91064" tIns="45533" rIns="91064" bIns="45533" rtlCol="0" anchor="ctr" anchorCtr="0">
            <a:spAutoFit/>
          </a:bodyPr>
          <a:lstStyle/>
          <a:p>
            <a:r>
              <a:rPr lang="ru-RU" sz="1200" b="1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ИМУЩЕСТВЕННАЯ ПОДДЕРЖКА</a:t>
            </a:r>
          </a:p>
        </p:txBody>
      </p:sp>
      <p:pic>
        <p:nvPicPr>
          <p:cNvPr id="21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404693" y="1927964"/>
            <a:ext cx="350936" cy="411726"/>
          </a:xfrm>
          <a:prstGeom prst="rect">
            <a:avLst/>
          </a:prstGeom>
          <a:noFill/>
        </p:spPr>
      </p:pic>
      <p:pic>
        <p:nvPicPr>
          <p:cNvPr id="22" name="Picture 4" descr="D:\Проекты\_ЯО\2017_05_17 Меры\work\consult.png"/>
          <p:cNvPicPr>
            <a:picLocks noChangeAspect="1" noChangeArrowheads="1"/>
          </p:cNvPicPr>
          <p:nvPr/>
        </p:nvPicPr>
        <p:blipFill>
          <a:blip r:embed="rId6" cstate="print">
            <a:lum bright="40000"/>
          </a:blip>
          <a:srcRect l="3483" r="5421" b="13590"/>
          <a:stretch>
            <a:fillRect/>
          </a:stretch>
        </p:blipFill>
        <p:spPr bwMode="auto">
          <a:xfrm>
            <a:off x="310103" y="4417795"/>
            <a:ext cx="381659" cy="362028"/>
          </a:xfrm>
          <a:prstGeom prst="rect">
            <a:avLst/>
          </a:prstGeom>
          <a:noFill/>
        </p:spPr>
      </p:pic>
      <p:sp>
        <p:nvSpPr>
          <p:cNvPr id="23" name="Стрелка вправо 22"/>
          <p:cNvSpPr/>
          <p:nvPr/>
        </p:nvSpPr>
        <p:spPr>
          <a:xfrm>
            <a:off x="156423" y="2571750"/>
            <a:ext cx="2556000" cy="756000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solidFill>
              <a:srgbClr val="E0C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1" tIns="45541" rIns="91081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592" y="2788352"/>
            <a:ext cx="2122498" cy="276621"/>
          </a:xfrm>
          <a:prstGeom prst="rect">
            <a:avLst/>
          </a:prstGeom>
          <a:noFill/>
          <a:ln>
            <a:noFill/>
          </a:ln>
        </p:spPr>
        <p:txBody>
          <a:bodyPr wrap="square" lIns="91064" tIns="45533" rIns="91064" bIns="45533" rtlCol="0" anchor="ctr" anchorCtr="0">
            <a:spAutoFit/>
          </a:bodyPr>
          <a:lstStyle/>
          <a:p>
            <a:r>
              <a:rPr lang="ru-RU" sz="1200" b="1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УСЛУГИ  ЭКСПОРТА</a:t>
            </a:r>
          </a:p>
        </p:txBody>
      </p:sp>
      <p:pic>
        <p:nvPicPr>
          <p:cNvPr id="25" name="Picture 3" descr="D:\Проекты\_ЯО\2017_05_17 Меры\work\export.png"/>
          <p:cNvPicPr>
            <a:picLocks noChangeAspect="1" noChangeArrowheads="1"/>
          </p:cNvPicPr>
          <p:nvPr/>
        </p:nvPicPr>
        <p:blipFill>
          <a:blip r:embed="rId7" cstate="print">
            <a:lum bright="40000"/>
          </a:blip>
          <a:srcRect l="8690" r="7304" b="15994"/>
          <a:stretch>
            <a:fillRect/>
          </a:stretch>
        </p:blipFill>
        <p:spPr bwMode="auto">
          <a:xfrm>
            <a:off x="388690" y="2770011"/>
            <a:ext cx="313301" cy="313300"/>
          </a:xfrm>
          <a:prstGeom prst="rect">
            <a:avLst/>
          </a:prstGeom>
          <a:noFill/>
        </p:spPr>
      </p:pic>
      <p:sp>
        <p:nvSpPr>
          <p:cNvPr id="26" name="Стрелка вправо 25"/>
          <p:cNvSpPr/>
          <p:nvPr/>
        </p:nvSpPr>
        <p:spPr>
          <a:xfrm>
            <a:off x="156425" y="3418541"/>
            <a:ext cx="2546760" cy="756000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solidFill>
              <a:srgbClr val="E0C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1" tIns="45541" rIns="91081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565" y="3501371"/>
            <a:ext cx="1848032" cy="461287"/>
          </a:xfrm>
          <a:prstGeom prst="rect">
            <a:avLst/>
          </a:prstGeom>
          <a:noFill/>
          <a:ln>
            <a:noFill/>
          </a:ln>
        </p:spPr>
        <p:txBody>
          <a:bodyPr wrap="square" lIns="91064" tIns="45533" rIns="91064" bIns="45533" rtlCol="0" anchor="ctr" anchorCtr="0">
            <a:spAutoFit/>
          </a:bodyPr>
          <a:lstStyle/>
          <a:p>
            <a:r>
              <a:rPr lang="ru-RU" sz="1200" b="1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ИНЖИНИРИНГОВЫЕ УСЛУГИ</a:t>
            </a:r>
          </a:p>
        </p:txBody>
      </p:sp>
      <p:pic>
        <p:nvPicPr>
          <p:cNvPr id="28" name="Picture 4" descr="D:\Проекты\_ЯО\2017_07_04 РЦИ\work\engenier.png"/>
          <p:cNvPicPr>
            <a:picLocks noChangeAspect="1" noChangeArrowheads="1"/>
          </p:cNvPicPr>
          <p:nvPr/>
        </p:nvPicPr>
        <p:blipFill>
          <a:blip r:embed="rId8" cstate="print">
            <a:lum bright="40000"/>
          </a:blip>
          <a:srcRect l="4367" t="6916" r="3932" b="18850"/>
          <a:stretch>
            <a:fillRect/>
          </a:stretch>
        </p:blipFill>
        <p:spPr bwMode="auto">
          <a:xfrm>
            <a:off x="270234" y="3552184"/>
            <a:ext cx="461387" cy="37350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969136" y="1942087"/>
            <a:ext cx="4309445" cy="272005"/>
          </a:xfrm>
          <a:prstGeom prst="rect">
            <a:avLst/>
          </a:prstGeom>
          <a:noFill/>
        </p:spPr>
        <p:txBody>
          <a:bodyPr wrap="square" lIns="91064" tIns="45533" rIns="91064" bIns="4553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Корпорация развития МСП (бизнес-инкубатор)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2883278" y="1732459"/>
            <a:ext cx="5937194" cy="751779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1" tIns="45541" rIns="91081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 l="17664" t="73827" r="71149" b="11408"/>
          <a:stretch>
            <a:fillRect/>
          </a:stretch>
        </p:blipFill>
        <p:spPr bwMode="auto">
          <a:xfrm>
            <a:off x="3133379" y="1815846"/>
            <a:ext cx="547665" cy="57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960481" y="2713449"/>
            <a:ext cx="4608512" cy="461287"/>
          </a:xfrm>
          <a:prstGeom prst="rect">
            <a:avLst/>
          </a:prstGeom>
        </p:spPr>
        <p:txBody>
          <a:bodyPr wrap="square" lIns="91064" tIns="45533" rIns="91064" bIns="45533">
            <a:spAutoFit/>
          </a:bodyPr>
          <a:lstStyle/>
          <a:p>
            <a:r>
              <a:rPr lang="ru-RU" sz="13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АНО «Центр экспорта Ярославской области»</a:t>
            </a:r>
          </a:p>
          <a:p>
            <a:r>
              <a:rPr lang="ru-RU" sz="1100" i="1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Открыт в 2017г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2883283" y="2564054"/>
            <a:ext cx="5937193" cy="763696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1" tIns="45541" rIns="91081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5" name="Picture 8" descr="C:\Users\s.urnysheva\Downloads\07-04-2017_10-16-51\логотип РЦИ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37" y="3602906"/>
            <a:ext cx="743295" cy="3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081404" y="3655336"/>
            <a:ext cx="3591800" cy="272005"/>
          </a:xfrm>
          <a:prstGeom prst="rect">
            <a:avLst/>
          </a:prstGeom>
          <a:noFill/>
        </p:spPr>
        <p:txBody>
          <a:bodyPr wrap="square" lIns="91064" tIns="45533" rIns="91064" bIns="4553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Региональный центр инжиниринга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2883280" y="3418545"/>
            <a:ext cx="5937192" cy="755999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1" tIns="45541" rIns="91081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97937" y="4350557"/>
            <a:ext cx="1918351" cy="452054"/>
          </a:xfrm>
          <a:prstGeom prst="rect">
            <a:avLst/>
          </a:prstGeom>
          <a:noFill/>
        </p:spPr>
        <p:txBody>
          <a:bodyPr wrap="square" lIns="91064" tIns="45533" rIns="91064" bIns="4553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Корпорация развития Ярославской области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2883279" y="4271722"/>
            <a:ext cx="5937195" cy="746611"/>
          </a:xfrm>
          <a:prstGeom prst="rightArrow">
            <a:avLst>
              <a:gd name="adj1" fmla="val 100000"/>
              <a:gd name="adj2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1" tIns="45541" rIns="91081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83010" y="4345368"/>
            <a:ext cx="598037" cy="49211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14808" r="1952" b="19959"/>
          <a:stretch/>
        </p:blipFill>
        <p:spPr>
          <a:xfrm>
            <a:off x="7297104" y="4297397"/>
            <a:ext cx="1288993" cy="5451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310216" y="4781285"/>
            <a:ext cx="1364867" cy="245941"/>
          </a:xfrm>
          <a:prstGeom prst="rect">
            <a:avLst/>
          </a:prstGeom>
          <a:noFill/>
        </p:spPr>
        <p:txBody>
          <a:bodyPr wrap="square" lIns="91161" tIns="45581" rIns="91161" bIns="45581" rtlCol="0">
            <a:spAutoFit/>
          </a:bodyPr>
          <a:lstStyle/>
          <a:p>
            <a:r>
              <a:rPr lang="ru-RU" sz="1000" i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 в 2018 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8833" y="308147"/>
            <a:ext cx="6415268" cy="276942"/>
          </a:xfrm>
          <a:prstGeom prst="rect">
            <a:avLst/>
          </a:prstGeom>
          <a:noFill/>
        </p:spPr>
        <p:txBody>
          <a:bodyPr wrap="square" lIns="91384" tIns="45692" rIns="91384" bIns="45692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 ПОДДЕРЖКИ 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497279" y="332648"/>
            <a:ext cx="5175999" cy="246165"/>
          </a:xfrm>
          <a:prstGeom prst="rect">
            <a:avLst/>
          </a:prstGeom>
        </p:spPr>
        <p:txBody>
          <a:bodyPr wrap="square" lIns="91384" tIns="45692" rIns="91384" bIns="45692" anchor="ctr">
            <a:spAutoFit/>
          </a:bodyPr>
          <a:lstStyle/>
          <a:p>
            <a:pPr defTabSz="909769"/>
            <a:r>
              <a:rPr lang="ru-RU" sz="10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Региональные институты поддержки бизнеса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00" y="2686158"/>
            <a:ext cx="5794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62412" y="4353120"/>
            <a:ext cx="988565" cy="5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право 27"/>
          <p:cNvSpPr/>
          <p:nvPr/>
        </p:nvSpPr>
        <p:spPr>
          <a:xfrm>
            <a:off x="1185400" y="1445143"/>
            <a:ext cx="2832429" cy="1321527"/>
          </a:xfrm>
          <a:prstGeom prst="rightArrow">
            <a:avLst>
              <a:gd name="adj1" fmla="val 100000"/>
              <a:gd name="adj2" fmla="val 25057"/>
            </a:avLst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1282" tIns="35644" rIns="71282" bIns="35644" numCol="1" anchor="t" anchorCtr="0" compatLnSpc="1">
            <a:prstTxWarp prst="textNoShape">
              <a:avLst/>
            </a:prstTxWarp>
          </a:bodyPr>
          <a:lstStyle/>
          <a:p>
            <a:pPr defTabSz="712861">
              <a:defRPr/>
            </a:pPr>
            <a:endParaRPr lang="ru-RU" sz="15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6665" y="3208643"/>
            <a:ext cx="2028290" cy="116330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73351" y="1633565"/>
            <a:ext cx="2189499" cy="535691"/>
          </a:xfrm>
          <a:prstGeom prst="rect">
            <a:avLst/>
          </a:prstGeom>
        </p:spPr>
        <p:txBody>
          <a:bodyPr lIns="71318" tIns="35660" rIns="71318" bIns="3566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общий объем текущих заявок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64907" y="2229399"/>
            <a:ext cx="1723843" cy="282731"/>
          </a:xfrm>
          <a:prstGeom prst="rect">
            <a:avLst/>
          </a:prstGeom>
        </p:spPr>
        <p:txBody>
          <a:bodyPr lIns="71318" tIns="35660" rIns="71318" bIns="3566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Более 400 млн</a:t>
            </a:r>
          </a:p>
        </p:txBody>
      </p:sp>
      <p:pic>
        <p:nvPicPr>
          <p:cNvPr id="2050" name="Picture 2" descr="C:\Users\voroninev\Documents\Презентации МСП\PIC_2083_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55" y="3208643"/>
            <a:ext cx="1913419" cy="11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oroninev\Documents\Презентации МСП\IMG_3024_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13" y="3208643"/>
            <a:ext cx="1822403" cy="11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1764" y="275921"/>
            <a:ext cx="6233218" cy="463173"/>
          </a:xfrm>
          <a:prstGeom prst="rect">
            <a:avLst/>
          </a:prstGeom>
          <a:noFill/>
        </p:spPr>
        <p:txBody>
          <a:bodyPr wrap="square" lIns="62466" tIns="31227" rIns="62466" bIns="31227" rtlCol="0" anchor="ctr">
            <a:spAutoFit/>
          </a:bodyPr>
          <a:lstStyle/>
          <a:p>
            <a:pPr defTabSz="776581">
              <a:tabLst>
                <a:tab pos="1121867" algn="l"/>
              </a:tabLst>
            </a:pPr>
            <a:r>
              <a:rPr lang="ru-RU" altLang="ru-RU" sz="13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2019 год: </a:t>
            </a:r>
            <a:r>
              <a:rPr lang="ru-RU" alt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РЕГИОНАЛЬНАЯ ЛИЗИНГОВАЯ КОМПАНИЯ</a:t>
            </a:r>
            <a:endParaRPr lang="en-US" alt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776581"/>
            <a:r>
              <a:rPr lang="ru-RU" altLang="ru-RU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ЯРОСЛАВСКАЯ ОБЛАСТЬ</a:t>
            </a:r>
          </a:p>
        </p:txBody>
      </p:sp>
      <p:pic>
        <p:nvPicPr>
          <p:cNvPr id="15" name="Picture 3" descr="D:\Проекты\_ЯО\2017_07_04 РЦИ\work\Russian_rouble_sign_(PT_Serif_1.000).svg.png"/>
          <p:cNvPicPr>
            <a:picLocks noChangeAspect="1" noChangeArrowheads="1"/>
          </p:cNvPicPr>
          <p:nvPr/>
        </p:nvPicPr>
        <p:blipFill>
          <a:blip r:embed="rId7" cstate="print">
            <a:lum bright="40000"/>
          </a:blip>
          <a:stretch>
            <a:fillRect/>
          </a:stretch>
        </p:blipFill>
        <p:spPr bwMode="auto">
          <a:xfrm>
            <a:off x="3191480" y="2195691"/>
            <a:ext cx="307873" cy="293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2109024" y="4786353"/>
            <a:ext cx="6219027" cy="226018"/>
          </a:xfrm>
          <a:prstGeom prst="rect">
            <a:avLst/>
          </a:prstGeom>
        </p:spPr>
        <p:txBody>
          <a:bodyPr wrap="square" lIns="71433" tIns="35716" rIns="71433" bIns="35716">
            <a:spAutoFit/>
          </a:bodyPr>
          <a:lstStyle/>
          <a:p>
            <a:pPr defTabSz="813384"/>
            <a:r>
              <a:rPr lang="ru-RU" sz="1000" i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Расширение доступа субъектов МСП к льготным финансовым ресурсам и имуществу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000680" y="4796856"/>
            <a:ext cx="1108343" cy="179584"/>
          </a:xfrm>
          <a:prstGeom prst="rightArrow">
            <a:avLst>
              <a:gd name="adj1" fmla="val 100000"/>
              <a:gd name="adj2" fmla="val 25580"/>
            </a:avLst>
          </a:prstGeom>
          <a:solidFill>
            <a:srgbClr val="C39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144" tIns="28144" rIns="28144" bIns="28144" rtlCol="0" anchor="ctr"/>
          <a:lstStyle/>
          <a:p>
            <a:pPr algn="ctr" defTabSz="812809"/>
            <a:r>
              <a:rPr lang="ru-RU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4636" y="1471169"/>
            <a:ext cx="3349319" cy="24129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71318" tIns="35660" rIns="71318" bIns="35660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776581">
              <a:defRPr/>
            </a:pPr>
            <a:r>
              <a:rPr lang="ru-RU" altLang="ru-RU" sz="1100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Сферы деятельности лизингополучателей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32529" y="1766937"/>
            <a:ext cx="3795522" cy="1244039"/>
          </a:xfrm>
          <a:prstGeom prst="rect">
            <a:avLst/>
          </a:prstGeom>
        </p:spPr>
        <p:txBody>
          <a:bodyPr wrap="square" lIns="71481" tIns="35741" rIns="71481" bIns="35741">
            <a:spAutoFit/>
          </a:bodyPr>
          <a:lstStyle/>
          <a:p>
            <a:pPr defTabSz="776581">
              <a:lnSpc>
                <a:spcPct val="110000"/>
              </a:lnSpc>
              <a:defRPr/>
            </a:pPr>
            <a:r>
              <a:rPr lang="ru-RU" sz="1000" kern="0" dirty="0">
                <a:solidFill>
                  <a:srgbClr val="C39A87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ru-RU" sz="1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Машиностроение</a:t>
            </a:r>
          </a:p>
          <a:p>
            <a:pPr defTabSz="776581">
              <a:lnSpc>
                <a:spcPct val="110000"/>
              </a:lnSpc>
              <a:defRPr/>
            </a:pPr>
            <a:r>
              <a:rPr lang="ru-RU" sz="1000" kern="0" dirty="0">
                <a:solidFill>
                  <a:srgbClr val="C39A87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ru-RU" sz="1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Химическая промышленность</a:t>
            </a:r>
          </a:p>
          <a:p>
            <a:pPr defTabSz="776581">
              <a:lnSpc>
                <a:spcPct val="110000"/>
              </a:lnSpc>
              <a:defRPr/>
            </a:pPr>
            <a:r>
              <a:rPr lang="ru-RU" sz="1000" kern="0" dirty="0">
                <a:solidFill>
                  <a:srgbClr val="C39A87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Металлургия</a:t>
            </a:r>
          </a:p>
          <a:p>
            <a:pPr defTabSz="776581">
              <a:lnSpc>
                <a:spcPct val="110000"/>
              </a:lnSpc>
              <a:defRPr/>
            </a:pPr>
            <a:r>
              <a:rPr lang="ru-RU" sz="1000" kern="0" dirty="0">
                <a:solidFill>
                  <a:srgbClr val="C39A87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Пищевая промышленность</a:t>
            </a:r>
          </a:p>
          <a:p>
            <a:pPr defTabSz="776581">
              <a:lnSpc>
                <a:spcPct val="110000"/>
              </a:lnSpc>
              <a:defRPr/>
            </a:pPr>
            <a:r>
              <a:rPr lang="ru-RU" sz="1000" kern="0" dirty="0">
                <a:solidFill>
                  <a:srgbClr val="C39A87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ru-RU" sz="1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Полиграфия</a:t>
            </a:r>
            <a:endParaRPr lang="ru-RU" sz="1000" kern="0" dirty="0">
              <a:solidFill>
                <a:srgbClr val="C39A87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defTabSz="776581">
              <a:lnSpc>
                <a:spcPct val="110000"/>
              </a:lnSpc>
              <a:defRPr/>
            </a:pPr>
            <a:r>
              <a:rPr lang="ru-RU" sz="1000" kern="0" dirty="0">
                <a:solidFill>
                  <a:srgbClr val="C39A87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ru-RU" sz="1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Медицинская промышленность</a:t>
            </a:r>
          </a:p>
          <a:p>
            <a:pPr defTabSz="776581">
              <a:lnSpc>
                <a:spcPct val="110000"/>
              </a:lnSpc>
              <a:defRPr/>
            </a:pPr>
            <a:r>
              <a:rPr lang="ru-RU" sz="1000" kern="0" dirty="0">
                <a:solidFill>
                  <a:srgbClr val="C39A87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Сельское хозяйство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4572000" y="1712463"/>
            <a:ext cx="326345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7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Прямая соединительная линия 81"/>
          <p:cNvCxnSpPr/>
          <p:nvPr/>
        </p:nvCxnSpPr>
        <p:spPr>
          <a:xfrm flipH="1">
            <a:off x="6372204" y="2279306"/>
            <a:ext cx="5557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7455904" y="1972109"/>
            <a:ext cx="5557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4981307" y="3100255"/>
            <a:ext cx="3648891" cy="1759131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29" tIns="49625" rIns="99229" bIns="49625" numCol="1" rtlCol="0" anchor="t" anchorCtr="0" compatLnSpc="1">
            <a:prstTxWarp prst="textNoShape">
              <a:avLst/>
            </a:prstTxWarp>
          </a:bodyPr>
          <a:lstStyle/>
          <a:p>
            <a:pPr algn="ctr" defTabSz="113190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622" y="356174"/>
            <a:ext cx="3199298" cy="220486"/>
          </a:xfrm>
          <a:prstGeom prst="rect">
            <a:avLst/>
          </a:prstGeom>
          <a:noFill/>
        </p:spPr>
        <p:txBody>
          <a:bodyPr wrap="square" lIns="53768" tIns="26881" rIns="53768" bIns="26881" rtlCol="0" anchor="ctr">
            <a:spAutoFit/>
          </a:bodyPr>
          <a:lstStyle/>
          <a:p>
            <a:pPr defTabSz="613122">
              <a:lnSpc>
                <a:spcPct val="90000"/>
              </a:lnSpc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МСП.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ИТОГИ 2019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08372" y="332648"/>
            <a:ext cx="5175999" cy="246165"/>
          </a:xfrm>
          <a:prstGeom prst="rect">
            <a:avLst/>
          </a:prstGeom>
        </p:spPr>
        <p:txBody>
          <a:bodyPr wrap="square" lIns="91384" tIns="45692" rIns="91384" bIns="45692" anchor="ctr">
            <a:spAutoFit/>
          </a:bodyPr>
          <a:lstStyle/>
          <a:p>
            <a:r>
              <a:rPr lang="ru-RU" sz="10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Региональная лизинговая компания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00166" y="304666"/>
            <a:ext cx="0" cy="288032"/>
          </a:xfrm>
          <a:prstGeom prst="line">
            <a:avLst/>
          </a:prstGeom>
          <a:ln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76372" y="2665169"/>
            <a:ext cx="381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467544" y="1559354"/>
            <a:ext cx="1664209" cy="6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346" tIns="30674" rIns="61346" bIns="30674" anchor="b">
            <a:spAutoFit/>
          </a:bodyPr>
          <a:lstStyle/>
          <a:p>
            <a:pPr defTabSz="699888"/>
            <a:r>
              <a:rPr lang="ru-RU" alt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СДЕЛОК, РЕАЛИЗОВАННЫХ СУБЪЕКТАМИ ИМП</a:t>
            </a:r>
          </a:p>
          <a:p>
            <a:pPr defTabSz="699888"/>
            <a:r>
              <a:rPr lang="ru-RU" alt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нарастающим итогом</a:t>
            </a:r>
            <a:r>
              <a:rPr lang="ru-RU" alt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1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86973" y="2443446"/>
            <a:ext cx="263100" cy="261554"/>
          </a:xfrm>
          <a:prstGeom prst="rect">
            <a:avLst/>
          </a:prstGeom>
        </p:spPr>
        <p:txBody>
          <a:bodyPr wrap="none" lIns="91384" tIns="45692" rIns="91384" bIns="45692">
            <a:spAutoFit/>
          </a:bodyPr>
          <a:lstStyle/>
          <a:p>
            <a:r>
              <a:rPr lang="ru-RU" altLang="ru-RU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44431" y="2243800"/>
            <a:ext cx="341647" cy="261554"/>
          </a:xfrm>
          <a:prstGeom prst="rect">
            <a:avLst/>
          </a:prstGeom>
        </p:spPr>
        <p:txBody>
          <a:bodyPr wrap="none" lIns="91384" tIns="45692" rIns="91384" bIns="45692">
            <a:spAutoFit/>
          </a:bodyPr>
          <a:lstStyle/>
          <a:p>
            <a:r>
              <a:rPr lang="ru-RU" altLang="ru-RU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4315" y="3162598"/>
            <a:ext cx="1253892" cy="584719"/>
          </a:xfrm>
          <a:prstGeom prst="rect">
            <a:avLst/>
          </a:prstGeom>
        </p:spPr>
        <p:txBody>
          <a:bodyPr wrap="square" lIns="91384" tIns="45692" rIns="91384" bIns="45692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Портфель</a:t>
            </a:r>
          </a:p>
          <a:p>
            <a:pPr algn="r">
              <a:lnSpc>
                <a:spcPct val="80000"/>
              </a:lnSpc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заявок с реализацией во 2 кв. 2019 года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528772" y="3319712"/>
            <a:ext cx="962086" cy="286250"/>
          </a:xfrm>
          <a:prstGeom prst="rect">
            <a:avLst/>
          </a:prstGeom>
          <a:noFill/>
          <a:ln w="9525">
            <a:solidFill>
              <a:srgbClr val="8D1F09"/>
            </a:solidFill>
            <a:miter lim="800000"/>
            <a:headEnd/>
            <a:tailEnd/>
          </a:ln>
        </p:spPr>
        <p:txBody>
          <a:bodyPr vert="horz" wrap="square" lIns="73435" tIns="36717" rIns="73435" bIns="36717" numCol="1" anchor="t" anchorCtr="0" compatLnSpc="1">
            <a:prstTxWarp prst="textNoShape">
              <a:avLst/>
            </a:prstTxWarp>
          </a:bodyPr>
          <a:lstStyle/>
          <a:p>
            <a:pPr defTabSz="734364">
              <a:defRPr/>
            </a:pPr>
            <a:endParaRPr lang="ru-RU" sz="1100" kern="0" dirty="0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92876" y="3319223"/>
            <a:ext cx="1062900" cy="271128"/>
          </a:xfrm>
          <a:prstGeom prst="rect">
            <a:avLst/>
          </a:prstGeom>
        </p:spPr>
        <p:txBody>
          <a:bodyPr wrap="square" lIns="73435" tIns="36717" rIns="73435" bIns="36717" anchor="ctr">
            <a:spAutoFit/>
          </a:bodyPr>
          <a:lstStyle/>
          <a:p>
            <a:pPr algn="ctr" defTabSz="734364">
              <a:lnSpc>
                <a:spcPct val="80000"/>
              </a:lnSpc>
            </a:pPr>
            <a:r>
              <a:rPr lang="ru-RU" sz="12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312,3</a:t>
            </a:r>
            <a:r>
              <a:rPr lang="ru-RU" sz="16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 </a:t>
            </a:r>
            <a:r>
              <a:rPr lang="ru-RU" sz="8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млн руб.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806881" y="3292029"/>
            <a:ext cx="703926" cy="338498"/>
          </a:xfrm>
          <a:prstGeom prst="rect">
            <a:avLst/>
          </a:prstGeom>
        </p:spPr>
        <p:txBody>
          <a:bodyPr wrap="none" lIns="91384" tIns="45692" rIns="91384" bIns="45692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Заявок</a:t>
            </a:r>
          </a:p>
          <a:p>
            <a:pPr algn="r">
              <a:lnSpc>
                <a:spcPct val="80000"/>
              </a:lnSpc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 работе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525120" y="3319912"/>
            <a:ext cx="758850" cy="286250"/>
          </a:xfrm>
          <a:prstGeom prst="rect">
            <a:avLst/>
          </a:prstGeom>
          <a:noFill/>
          <a:ln w="9525">
            <a:solidFill>
              <a:srgbClr val="8D1F09"/>
            </a:solidFill>
            <a:miter lim="800000"/>
            <a:headEnd/>
            <a:tailEnd/>
          </a:ln>
        </p:spPr>
        <p:txBody>
          <a:bodyPr vert="horz" wrap="square" lIns="73435" tIns="36717" rIns="73435" bIns="36717" numCol="1" anchor="t" anchorCtr="0" compatLnSpc="1">
            <a:prstTxWarp prst="textNoShape">
              <a:avLst/>
            </a:prstTxWarp>
          </a:bodyPr>
          <a:lstStyle/>
          <a:p>
            <a:pPr defTabSz="734364">
              <a:defRPr/>
            </a:pPr>
            <a:endParaRPr lang="ru-RU" sz="1100" kern="0" dirty="0">
              <a:solidFill>
                <a:prstClr val="black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91322" y="3319422"/>
            <a:ext cx="648072" cy="271128"/>
          </a:xfrm>
          <a:prstGeom prst="rect">
            <a:avLst/>
          </a:prstGeom>
        </p:spPr>
        <p:txBody>
          <a:bodyPr wrap="square" lIns="73435" tIns="36717" rIns="73435" bIns="36717" anchor="ctr">
            <a:spAutoFit/>
          </a:bodyPr>
          <a:lstStyle/>
          <a:p>
            <a:pPr algn="ctr" defTabSz="734364">
              <a:lnSpc>
                <a:spcPct val="80000"/>
              </a:lnSpc>
            </a:pPr>
            <a:r>
              <a:rPr lang="ru-RU" sz="12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11</a:t>
            </a:r>
            <a:r>
              <a:rPr lang="ru-RU" sz="16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 </a:t>
            </a:r>
            <a:r>
              <a:rPr lang="ru-RU" sz="8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ед.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0E0E1"/>
              </a:clrFrom>
              <a:clrTo>
                <a:srgbClr val="E0E0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4224" y="3329001"/>
            <a:ext cx="586670" cy="57606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5822263" y="3435880"/>
            <a:ext cx="2973640" cy="36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346" tIns="30674" rIns="61346" bIns="30674" anchor="b">
            <a:spAutoFit/>
          </a:bodyPr>
          <a:lstStyle/>
          <a:p>
            <a:pPr defTabSz="699888"/>
            <a:r>
              <a:rPr lang="ru-RU" alt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АО «РЕГИОНАЛЬНАЯ ЛИЗИНГОВАЯ</a:t>
            </a:r>
          </a:p>
          <a:p>
            <a:pPr defTabSz="699888"/>
            <a:r>
              <a:rPr lang="ru-RU" alt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КОМПАНИЯ ЯРОСЛАВСКОЙ ОБЛАСТИ»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994148" y="4316935"/>
            <a:ext cx="1309415" cy="343047"/>
          </a:xfrm>
          <a:prstGeom prst="rect">
            <a:avLst/>
          </a:prstGeom>
          <a:solidFill>
            <a:srgbClr val="CCA898"/>
          </a:solidFill>
          <a:ln w="9525">
            <a:noFill/>
            <a:miter lim="800000"/>
            <a:headEnd/>
            <a:tailEnd/>
          </a:ln>
        </p:spPr>
        <p:txBody>
          <a:bodyPr vert="horz" wrap="square" lIns="73435" tIns="36717" rIns="73435" bIns="36717" numCol="1" anchor="t" anchorCtr="0" compatLnSpc="1">
            <a:prstTxWarp prst="textNoShape">
              <a:avLst/>
            </a:prstTxWarp>
          </a:bodyPr>
          <a:lstStyle/>
          <a:p>
            <a:pPr defTabSz="734364">
              <a:defRPr/>
            </a:pPr>
            <a:endParaRPr lang="ru-RU" sz="1500" kern="0" dirty="0">
              <a:solidFill>
                <a:prstClr val="black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098630" y="4348191"/>
            <a:ext cx="1152128" cy="295750"/>
          </a:xfrm>
          <a:prstGeom prst="rect">
            <a:avLst/>
          </a:prstGeom>
        </p:spPr>
        <p:txBody>
          <a:bodyPr wrap="square" lIns="73435" tIns="36717" rIns="73435" bIns="36717" anchor="ctr">
            <a:spAutoFit/>
          </a:bodyPr>
          <a:lstStyle/>
          <a:p>
            <a:pPr algn="ctr" defTabSz="734364">
              <a:lnSpc>
                <a:spcPct val="80000"/>
              </a:lnSpc>
            </a:pPr>
            <a:r>
              <a:rPr lang="ru-RU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  <a:sym typeface="Wingdings"/>
              </a:rPr>
              <a:t>2 </a:t>
            </a:r>
            <a:r>
              <a:rPr lang="ru-RU" sz="900" b="1" dirty="0" err="1">
                <a:solidFill>
                  <a:prstClr val="black"/>
                </a:solidFill>
                <a:latin typeface="Century Gothic" pitchFamily="34" charset="0"/>
                <a:cs typeface="Arial" pitchFamily="34" charset="0"/>
                <a:sym typeface="Wingdings"/>
              </a:rPr>
              <a:t>млрд</a:t>
            </a: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  <a:sym typeface="Wingdings"/>
              </a:rPr>
              <a:t> руб.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096251" y="4084075"/>
            <a:ext cx="1093456" cy="215387"/>
          </a:xfrm>
          <a:prstGeom prst="rect">
            <a:avLst/>
          </a:prstGeom>
        </p:spPr>
        <p:txBody>
          <a:bodyPr wrap="none" lIns="91384" tIns="45692" rIns="91384" bIns="45692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Капитализация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468706" y="4316356"/>
            <a:ext cx="1309415" cy="343047"/>
          </a:xfrm>
          <a:prstGeom prst="rect">
            <a:avLst/>
          </a:prstGeom>
          <a:solidFill>
            <a:srgbClr val="CCA898"/>
          </a:solidFill>
          <a:ln w="9525">
            <a:noFill/>
            <a:miter lim="800000"/>
            <a:headEnd/>
            <a:tailEnd/>
          </a:ln>
        </p:spPr>
        <p:txBody>
          <a:bodyPr vert="horz" wrap="square" lIns="73435" tIns="36717" rIns="73435" bIns="36717" numCol="1" anchor="t" anchorCtr="0" compatLnSpc="1">
            <a:prstTxWarp prst="textNoShape">
              <a:avLst/>
            </a:prstTxWarp>
          </a:bodyPr>
          <a:lstStyle/>
          <a:p>
            <a:pPr defTabSz="734364">
              <a:defRPr/>
            </a:pPr>
            <a:endParaRPr lang="ru-RU" sz="1500" kern="0" dirty="0">
              <a:solidFill>
                <a:prstClr val="black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573191" y="4322989"/>
            <a:ext cx="1152128" cy="344995"/>
          </a:xfrm>
          <a:prstGeom prst="rect">
            <a:avLst/>
          </a:prstGeom>
        </p:spPr>
        <p:txBody>
          <a:bodyPr wrap="square" lIns="73435" tIns="36717" rIns="73435" bIns="36717" anchor="ctr">
            <a:spAutoFit/>
          </a:bodyPr>
          <a:lstStyle/>
          <a:p>
            <a:pPr algn="ctr" defTabSz="734364">
              <a:lnSpc>
                <a:spcPct val="800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  <a:sym typeface="Wingdings"/>
              </a:rPr>
              <a:t>сентябрь 2018</a:t>
            </a:r>
            <a:endParaRPr lang="ru-RU" sz="500" b="1" dirty="0">
              <a:solidFill>
                <a:prstClr val="black"/>
              </a:solidFill>
              <a:latin typeface="Century Gothic" pitchFamily="34" charset="0"/>
              <a:cs typeface="Arial" pitchFamily="34" charset="0"/>
              <a:sym typeface="Wingdings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377912" y="3978643"/>
            <a:ext cx="1468559" cy="338498"/>
          </a:xfrm>
          <a:prstGeom prst="rect">
            <a:avLst/>
          </a:prstGeom>
        </p:spPr>
        <p:txBody>
          <a:bodyPr wrap="none" lIns="91384" tIns="45692" rIns="91384" bIns="45692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Фактическое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начало деятельности</a:t>
            </a: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3741695713"/>
              </p:ext>
            </p:extLst>
          </p:nvPr>
        </p:nvGraphicFramePr>
        <p:xfrm>
          <a:off x="5038884" y="1275607"/>
          <a:ext cx="374441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" name="TextBox 6"/>
          <p:cNvSpPr txBox="1">
            <a:spLocks noChangeArrowheads="1"/>
          </p:cNvSpPr>
          <p:nvPr/>
        </p:nvSpPr>
        <p:spPr bwMode="auto">
          <a:xfrm>
            <a:off x="5102871" y="1275645"/>
            <a:ext cx="1448184" cy="6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346" tIns="30674" rIns="61346" bIns="30674" anchor="b">
            <a:spAutoFit/>
          </a:bodyPr>
          <a:lstStyle/>
          <a:p>
            <a:pPr defTabSz="699888"/>
            <a:r>
              <a:rPr lang="ru-RU" alt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ГЕОГРАФИЧЕСКАЯ ДИВЕРСИФИКАЦИЯ ЛИЗИНГОВЫХ ПРОЕКТОВ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036409" y="2148412"/>
            <a:ext cx="1341921" cy="246165"/>
          </a:xfrm>
          <a:prstGeom prst="rect">
            <a:avLst/>
          </a:prstGeom>
        </p:spPr>
        <p:txBody>
          <a:bodyPr wrap="none" lIns="91384" tIns="45692" rIns="91384" bIns="45692">
            <a:spAutoFit/>
          </a:bodyPr>
          <a:lstStyle/>
          <a:p>
            <a:pPr algn="r"/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Другие регионы РФ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41611" y="1762246"/>
            <a:ext cx="957200" cy="400053"/>
          </a:xfrm>
          <a:prstGeom prst="rect">
            <a:avLst/>
          </a:prstGeom>
        </p:spPr>
        <p:txBody>
          <a:bodyPr wrap="none" lIns="91384" tIns="45692" rIns="91384" bIns="45692">
            <a:spAutoFit/>
          </a:bodyPr>
          <a:lstStyle/>
          <a:p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Ярославская</a:t>
            </a:r>
          </a:p>
          <a:p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область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020272" y="2139704"/>
            <a:ext cx="490840" cy="276942"/>
          </a:xfrm>
          <a:prstGeom prst="rect">
            <a:avLst/>
          </a:prstGeom>
        </p:spPr>
        <p:txBody>
          <a:bodyPr wrap="square" lIns="91384" tIns="45692" rIns="91384" bIns="45692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58%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462266" y="1851673"/>
            <a:ext cx="439431" cy="246165"/>
          </a:xfrm>
          <a:prstGeom prst="rect">
            <a:avLst/>
          </a:prstGeom>
        </p:spPr>
        <p:txBody>
          <a:bodyPr wrap="none" lIns="91384" tIns="45692" rIns="91384" bIns="45692">
            <a:spAutoFit/>
          </a:bodyPr>
          <a:lstStyle/>
          <a:p>
            <a:pPr algn="r"/>
            <a:r>
              <a:rPr lang="ru-RU" sz="1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42%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71852" y="4084586"/>
            <a:ext cx="962086" cy="286250"/>
          </a:xfrm>
          <a:prstGeom prst="rect">
            <a:avLst/>
          </a:prstGeom>
          <a:noFill/>
          <a:ln w="9525">
            <a:solidFill>
              <a:srgbClr val="8D1F09"/>
            </a:solidFill>
            <a:miter lim="800000"/>
            <a:headEnd/>
            <a:tailEnd/>
          </a:ln>
        </p:spPr>
        <p:txBody>
          <a:bodyPr vert="horz" wrap="square" lIns="73435" tIns="36717" rIns="73435" bIns="36717" numCol="1" anchor="t" anchorCtr="0" compatLnSpc="1">
            <a:prstTxWarp prst="textNoShape">
              <a:avLst/>
            </a:prstTxWarp>
          </a:bodyPr>
          <a:lstStyle/>
          <a:p>
            <a:pPr defTabSz="734364">
              <a:defRPr/>
            </a:pPr>
            <a:endParaRPr lang="ru-RU" sz="1100" kern="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15455" y="4099708"/>
            <a:ext cx="1062900" cy="271128"/>
          </a:xfrm>
          <a:prstGeom prst="rect">
            <a:avLst/>
          </a:prstGeom>
        </p:spPr>
        <p:txBody>
          <a:bodyPr wrap="square" lIns="73435" tIns="36717" rIns="73435" bIns="36717" anchor="ctr">
            <a:spAutoFit/>
          </a:bodyPr>
          <a:lstStyle/>
          <a:p>
            <a:pPr algn="ctr" defTabSz="734364">
              <a:lnSpc>
                <a:spcPct val="80000"/>
              </a:lnSpc>
            </a:pPr>
            <a:r>
              <a:rPr lang="ru-RU" sz="12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646,5</a:t>
            </a:r>
            <a:r>
              <a:rPr lang="ru-RU" sz="16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 </a:t>
            </a:r>
            <a:r>
              <a:rPr lang="ru-RU" sz="8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млн руб.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33693" y="4050381"/>
            <a:ext cx="877114" cy="338498"/>
          </a:xfrm>
          <a:prstGeom prst="rect">
            <a:avLst/>
          </a:prstGeom>
        </p:spPr>
        <p:txBody>
          <a:bodyPr wrap="none" lIns="91384" tIns="45692" rIns="91384" bIns="45692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Прогнозное</a:t>
            </a:r>
          </a:p>
          <a:p>
            <a:pPr algn="r">
              <a:lnSpc>
                <a:spcPct val="80000"/>
              </a:lnSpc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количество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25120" y="4084786"/>
            <a:ext cx="758850" cy="286250"/>
          </a:xfrm>
          <a:prstGeom prst="rect">
            <a:avLst/>
          </a:prstGeom>
          <a:noFill/>
          <a:ln w="9525">
            <a:solidFill>
              <a:srgbClr val="8D1F09"/>
            </a:solidFill>
            <a:miter lim="800000"/>
            <a:headEnd/>
            <a:tailEnd/>
          </a:ln>
        </p:spPr>
        <p:txBody>
          <a:bodyPr vert="horz" wrap="square" lIns="73435" tIns="36717" rIns="73435" bIns="36717" numCol="1" anchor="t" anchorCtr="0" compatLnSpc="1">
            <a:prstTxWarp prst="textNoShape">
              <a:avLst/>
            </a:prstTxWarp>
          </a:bodyPr>
          <a:lstStyle/>
          <a:p>
            <a:pPr defTabSz="734364">
              <a:defRPr/>
            </a:pPr>
            <a:endParaRPr lang="ru-RU" sz="1100" kern="0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91322" y="4084296"/>
            <a:ext cx="648072" cy="271128"/>
          </a:xfrm>
          <a:prstGeom prst="rect">
            <a:avLst/>
          </a:prstGeom>
        </p:spPr>
        <p:txBody>
          <a:bodyPr wrap="square" lIns="73435" tIns="36717" rIns="73435" bIns="36717" anchor="ctr">
            <a:spAutoFit/>
          </a:bodyPr>
          <a:lstStyle/>
          <a:p>
            <a:pPr algn="ctr" defTabSz="734364">
              <a:lnSpc>
                <a:spcPct val="80000"/>
              </a:lnSpc>
            </a:pPr>
            <a:r>
              <a:rPr lang="ru-RU" sz="12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25</a:t>
            </a:r>
            <a:r>
              <a:rPr lang="ru-RU" sz="16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 </a:t>
            </a:r>
            <a:r>
              <a:rPr lang="ru-RU" sz="8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ед.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4315" y="4058462"/>
            <a:ext cx="1253892" cy="338498"/>
          </a:xfrm>
          <a:prstGeom prst="rect">
            <a:avLst/>
          </a:prstGeom>
        </p:spPr>
        <p:txBody>
          <a:bodyPr wrap="square" lIns="91384" tIns="45692" rIns="91384" bIns="45692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План на 2 кв. 2019 года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33292A73-1D85-4B59-969C-E8A8B530B940}"/>
              </a:ext>
            </a:extLst>
          </p:cNvPr>
          <p:cNvSpPr/>
          <p:nvPr/>
        </p:nvSpPr>
        <p:spPr>
          <a:xfrm>
            <a:off x="2195740" y="1525420"/>
            <a:ext cx="1062900" cy="221884"/>
          </a:xfrm>
          <a:prstGeom prst="rect">
            <a:avLst/>
          </a:prstGeom>
        </p:spPr>
        <p:txBody>
          <a:bodyPr wrap="square" lIns="73435" tIns="36717" rIns="73435" bIns="36717" anchor="ctr">
            <a:spAutoFit/>
          </a:bodyPr>
          <a:lstStyle/>
          <a:p>
            <a:pPr algn="ctr" defTabSz="734364">
              <a:lnSpc>
                <a:spcPct val="80000"/>
              </a:lnSpc>
            </a:pPr>
            <a:r>
              <a:rPr lang="ru-RU" sz="12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2018 г.</a:t>
            </a:r>
            <a:endParaRPr lang="ru-RU" sz="800" b="1" dirty="0">
              <a:solidFill>
                <a:srgbClr val="802723"/>
              </a:solidFill>
              <a:latin typeface="Century Gothic" pitchFamily="34" charset="0"/>
              <a:cs typeface="Arial" pitchFamily="34" charset="0"/>
              <a:sym typeface="Wingding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F36DC493-F33D-4090-9C5F-E11722E5B14B}"/>
              </a:ext>
            </a:extLst>
          </p:cNvPr>
          <p:cNvSpPr/>
          <p:nvPr/>
        </p:nvSpPr>
        <p:spPr>
          <a:xfrm>
            <a:off x="3092720" y="1396467"/>
            <a:ext cx="1399652" cy="517349"/>
          </a:xfrm>
          <a:prstGeom prst="rect">
            <a:avLst/>
          </a:prstGeom>
        </p:spPr>
        <p:txBody>
          <a:bodyPr wrap="square" lIns="73435" tIns="36717" rIns="73435" bIns="36717" anchor="ctr">
            <a:spAutoFit/>
          </a:bodyPr>
          <a:lstStyle/>
          <a:p>
            <a:pPr algn="ctr" defTabSz="734364">
              <a:lnSpc>
                <a:spcPct val="80000"/>
              </a:lnSpc>
            </a:pPr>
            <a:r>
              <a:rPr lang="ru-RU" sz="12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32 проекта на сумму 345,3 млн. руб.</a:t>
            </a:r>
            <a:endParaRPr lang="ru-RU" sz="800" b="1" dirty="0">
              <a:solidFill>
                <a:srgbClr val="802723"/>
              </a:solidFill>
              <a:latin typeface="Century Gothic" pitchFamily="34" charset="0"/>
              <a:cs typeface="Arial" pitchFamily="34" charset="0"/>
              <a:sym typeface="Wingding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5EBCC8-50D2-48AE-BBFA-9FD3804CCDC7}"/>
              </a:ext>
            </a:extLst>
          </p:cNvPr>
          <p:cNvSpPr/>
          <p:nvPr/>
        </p:nvSpPr>
        <p:spPr>
          <a:xfrm>
            <a:off x="2161667" y="2028762"/>
            <a:ext cx="1062900" cy="221884"/>
          </a:xfrm>
          <a:prstGeom prst="rect">
            <a:avLst/>
          </a:prstGeom>
        </p:spPr>
        <p:txBody>
          <a:bodyPr wrap="square" lIns="73435" tIns="36717" rIns="73435" bIns="36717" anchor="ctr">
            <a:spAutoFit/>
          </a:bodyPr>
          <a:lstStyle/>
          <a:p>
            <a:pPr algn="ctr" defTabSz="734364">
              <a:lnSpc>
                <a:spcPct val="80000"/>
              </a:lnSpc>
            </a:pPr>
            <a:r>
              <a:rPr lang="ru-RU" sz="12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1 кв. 2019 г.</a:t>
            </a:r>
            <a:endParaRPr lang="ru-RU" sz="800" b="1" dirty="0">
              <a:solidFill>
                <a:srgbClr val="802723"/>
              </a:solidFill>
              <a:latin typeface="Century Gothic" pitchFamily="34" charset="0"/>
              <a:cs typeface="Arial" pitchFamily="34" charset="0"/>
              <a:sym typeface="Wingding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F5436B23-417A-49B0-9A44-B0E1E63B73B0}"/>
              </a:ext>
            </a:extLst>
          </p:cNvPr>
          <p:cNvSpPr/>
          <p:nvPr/>
        </p:nvSpPr>
        <p:spPr>
          <a:xfrm>
            <a:off x="3110419" y="1939920"/>
            <a:ext cx="1399652" cy="517349"/>
          </a:xfrm>
          <a:prstGeom prst="rect">
            <a:avLst/>
          </a:prstGeom>
        </p:spPr>
        <p:txBody>
          <a:bodyPr wrap="square" lIns="73435" tIns="36717" rIns="73435" bIns="36717" anchor="ctr">
            <a:spAutoFit/>
          </a:bodyPr>
          <a:lstStyle/>
          <a:p>
            <a:pPr algn="ctr" defTabSz="734364">
              <a:lnSpc>
                <a:spcPct val="80000"/>
              </a:lnSpc>
            </a:pPr>
            <a:r>
              <a:rPr lang="ru-RU" sz="1200" b="1" dirty="0">
                <a:solidFill>
                  <a:srgbClr val="802723"/>
                </a:solidFill>
                <a:latin typeface="Century Gothic" pitchFamily="34" charset="0"/>
                <a:cs typeface="Arial" pitchFamily="34" charset="0"/>
                <a:sym typeface="Wingdings"/>
              </a:rPr>
              <a:t>49 проектов на сумму 664,5 млн. руб.</a:t>
            </a:r>
            <a:endParaRPr lang="ru-RU" sz="800" b="1" dirty="0">
              <a:solidFill>
                <a:srgbClr val="802723"/>
              </a:solidFill>
              <a:latin typeface="Century Gothic" pitchFamily="34" charset="0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774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2622" y="356157"/>
            <a:ext cx="3919378" cy="220519"/>
          </a:xfrm>
          <a:prstGeom prst="rect">
            <a:avLst/>
          </a:prstGeom>
          <a:noFill/>
        </p:spPr>
        <p:txBody>
          <a:bodyPr wrap="square" lIns="53800" tIns="26897" rIns="53800" bIns="26897" rtlCol="0" anchor="ctr">
            <a:spAutoFit/>
          </a:bodyPr>
          <a:lstStyle/>
          <a:p>
            <a:pPr defTabSz="613490">
              <a:lnSpc>
                <a:spcPct val="90000"/>
              </a:lnSpc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НЕСЫРЬЕВОЙ ЭКСПОРТ.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ИТОГИ 2017–2018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69058" y="2161113"/>
            <a:ext cx="381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7544" y="2168878"/>
            <a:ext cx="795802" cy="1958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 defTabSz="914400"/>
            <a:r>
              <a:rPr lang="ru-RU" sz="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42872580"/>
              </p:ext>
            </p:extLst>
          </p:nvPr>
        </p:nvGraphicFramePr>
        <p:xfrm>
          <a:off x="1268343" y="1243691"/>
          <a:ext cx="3096344" cy="132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230" y="1625399"/>
            <a:ext cx="1448184" cy="3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383" tIns="30692" rIns="61383" bIns="30692" anchor="b">
            <a:spAutoFit/>
          </a:bodyPr>
          <a:lstStyle/>
          <a:p>
            <a:pPr defTabSz="700309"/>
            <a:r>
              <a:rPr lang="ru-RU" alt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ЭКСПОРТА</a:t>
            </a:r>
            <a:endParaRPr lang="ru-RU" altLang="ru-RU" sz="1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81303" y="3100251"/>
            <a:ext cx="3648891" cy="17591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952768" y="3338421"/>
            <a:ext cx="1911437" cy="3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383" tIns="30692" rIns="61383" bIns="30692" anchor="b">
            <a:spAutoFit/>
          </a:bodyPr>
          <a:lstStyle/>
          <a:p>
            <a:pPr defTabSz="700309"/>
            <a:r>
              <a:rPr lang="ru-RU" alt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АНО «ЦЕНТР ЭКСПОРТА</a:t>
            </a:r>
          </a:p>
          <a:p>
            <a:pPr defTabSz="700309"/>
            <a:r>
              <a:rPr lang="ru-RU" alt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ЯРОСЛАВСКОЙ ОБЛАСТИ»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4235554"/>
            <a:ext cx="994700" cy="216712"/>
          </a:xfrm>
          <a:prstGeom prst="rect">
            <a:avLst/>
          </a:prstGeom>
          <a:solidFill>
            <a:srgbClr val="CCA898"/>
          </a:solidFill>
        </p:spPr>
        <p:txBody>
          <a:bodyPr wrap="square" lIns="73479" tIns="36739" rIns="73479" bIns="36739" anchor="ctr">
            <a:no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февраль 2017</a:t>
            </a:r>
            <a:endParaRPr lang="ru-RU" sz="200" b="1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76840" y="3905994"/>
            <a:ext cx="95891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Начало</a:t>
            </a:r>
          </a:p>
          <a:p>
            <a:pPr defTabSz="914400">
              <a:lnSpc>
                <a:spcPct val="80000"/>
              </a:lnSpc>
            </a:pP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28028" y="4232307"/>
            <a:ext cx="787172" cy="216712"/>
          </a:xfrm>
          <a:prstGeom prst="rect">
            <a:avLst/>
          </a:prstGeom>
          <a:solidFill>
            <a:srgbClr val="CCA898"/>
          </a:solidFill>
        </p:spPr>
        <p:txBody>
          <a:bodyPr wrap="square" lIns="73479" tIns="36739" rIns="73479" bIns="36739" anchor="ctr">
            <a:no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478</a:t>
            </a:r>
            <a:endParaRPr lang="ru-RU" sz="200" b="1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51607" y="3906382"/>
            <a:ext cx="89479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Получателей</a:t>
            </a:r>
          </a:p>
          <a:p>
            <a:pPr defTabSz="914400">
              <a:lnSpc>
                <a:spcPct val="80000"/>
              </a:lnSpc>
            </a:pP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поддержки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90420" y="4235347"/>
            <a:ext cx="787172" cy="216712"/>
          </a:xfrm>
          <a:prstGeom prst="rect">
            <a:avLst/>
          </a:prstGeom>
          <a:solidFill>
            <a:srgbClr val="CCA898"/>
          </a:solidFill>
        </p:spPr>
        <p:txBody>
          <a:bodyPr wrap="square" lIns="73479" tIns="36739" rIns="73479" bIns="36739" anchor="ctr">
            <a:no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74</a:t>
            </a:r>
            <a:endParaRPr lang="ru-RU" sz="200" b="1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13999" y="3909422"/>
            <a:ext cx="89159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Проведено</a:t>
            </a:r>
          </a:p>
          <a:p>
            <a:pPr defTabSz="914400">
              <a:lnSpc>
                <a:spcPct val="80000"/>
              </a:lnSpc>
            </a:pP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мероприятий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53635" y="4561686"/>
            <a:ext cx="247475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Прошли обучение </a:t>
            </a:r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135 компаний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16319" y="1153015"/>
            <a:ext cx="5822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900" dirty="0" smtClean="0">
                <a:solidFill>
                  <a:srgbClr val="8D1F09"/>
                </a:solidFill>
                <a:latin typeface="Arial" pitchFamily="34" charset="0"/>
                <a:cs typeface="Arial" pitchFamily="34" charset="0"/>
              </a:rPr>
              <a:t>-48,6% </a:t>
            </a:r>
            <a:endParaRPr lang="ru-RU" sz="900" dirty="0">
              <a:solidFill>
                <a:srgbClr val="8D1F09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91620" y="1358755"/>
            <a:ext cx="5822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900" dirty="0" smtClean="0">
                <a:solidFill>
                  <a:srgbClr val="8D1F09"/>
                </a:solidFill>
                <a:latin typeface="Arial" pitchFamily="34" charset="0"/>
                <a:cs typeface="Arial" pitchFamily="34" charset="0"/>
              </a:rPr>
              <a:t>-21,4% </a:t>
            </a:r>
            <a:endParaRPr lang="ru-RU" sz="900" dirty="0">
              <a:solidFill>
                <a:srgbClr val="8D1F0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60828" y="1518775"/>
            <a:ext cx="5822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900" dirty="0" smtClean="0">
                <a:solidFill>
                  <a:srgbClr val="8D1F09"/>
                </a:solidFill>
                <a:latin typeface="Arial" pitchFamily="34" charset="0"/>
                <a:cs typeface="Arial" pitchFamily="34" charset="0"/>
              </a:rPr>
              <a:t>-22,2% </a:t>
            </a:r>
            <a:endParaRPr lang="ru-RU" sz="900" dirty="0">
              <a:solidFill>
                <a:srgbClr val="8D1F09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14844" y="1334367"/>
            <a:ext cx="6110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900" dirty="0" smtClean="0">
                <a:solidFill>
                  <a:srgbClr val="359039"/>
                </a:solidFill>
                <a:latin typeface="Arial" pitchFamily="34" charset="0"/>
                <a:cs typeface="Arial" pitchFamily="34" charset="0"/>
              </a:rPr>
              <a:t>+31,7% </a:t>
            </a:r>
            <a:endParaRPr lang="ru-RU" sz="900" dirty="0">
              <a:solidFill>
                <a:srgbClr val="359039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83289" y="1326747"/>
            <a:ext cx="611065" cy="230832"/>
          </a:xfrm>
          <a:prstGeom prst="rect">
            <a:avLst/>
          </a:prstGeom>
          <a:ln>
            <a:solidFill>
              <a:srgbClr val="359039"/>
            </a:solidFill>
          </a:ln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900" dirty="0" smtClean="0">
                <a:solidFill>
                  <a:srgbClr val="359039"/>
                </a:solidFill>
                <a:latin typeface="Arial" pitchFamily="34" charset="0"/>
                <a:cs typeface="Arial" pitchFamily="34" charset="0"/>
              </a:rPr>
              <a:t>+45,6% </a:t>
            </a:r>
            <a:endParaRPr lang="ru-RU" sz="900" dirty="0">
              <a:solidFill>
                <a:srgbClr val="359039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87054" y="1048855"/>
            <a:ext cx="137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504"/>
            <a:r>
              <a:rPr lang="ru-RU" sz="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сравнении с аналогичным периодом 2017 года</a:t>
            </a:r>
            <a:endParaRPr lang="ru-RU" sz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48939" y="2859782"/>
            <a:ext cx="522624" cy="522624"/>
          </a:xfrm>
          <a:prstGeom prst="ellipse">
            <a:avLst/>
          </a:prstGeom>
          <a:noFill/>
          <a:ln w="28575">
            <a:solidFill>
              <a:srgbClr val="CCA898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3410" y="2943677"/>
            <a:ext cx="766450" cy="330977"/>
          </a:xfrm>
          <a:prstGeom prst="rect">
            <a:avLst/>
          </a:prstGeom>
        </p:spPr>
        <p:txBody>
          <a:bodyPr wrap="square" lIns="83936" tIns="41968" rIns="83936" bIns="41968">
            <a:spAutoFit/>
          </a:bodyPr>
          <a:lstStyle/>
          <a:p>
            <a:pPr algn="ctr" defTabSz="839376"/>
            <a:r>
              <a:rPr lang="ru-RU" sz="1600" b="1" dirty="0" smtClean="0">
                <a:solidFill>
                  <a:srgbClr val="9C674E"/>
                </a:solidFill>
                <a:latin typeface="Century Gothic" pitchFamily="34" charset="0"/>
                <a:cs typeface="Arial" pitchFamily="34" charset="0"/>
                <a:sym typeface="Wingdings"/>
              </a:rPr>
              <a:t>12</a:t>
            </a:r>
            <a:r>
              <a:rPr lang="ru-RU" sz="1100" b="1" dirty="0" smtClean="0">
                <a:solidFill>
                  <a:srgbClr val="9C674E"/>
                </a:solidFill>
                <a:latin typeface="Century Gothic" pitchFamily="34" charset="0"/>
                <a:cs typeface="Arial" pitchFamily="34" charset="0"/>
                <a:sym typeface="Wingdings"/>
              </a:rPr>
              <a:t>%</a:t>
            </a:r>
            <a:endParaRPr lang="ru-RU" sz="900" b="1" dirty="0">
              <a:solidFill>
                <a:srgbClr val="9C674E"/>
              </a:solidFill>
              <a:latin typeface="Century Gothic" pitchFamily="34" charset="0"/>
              <a:cs typeface="Arial" pitchFamily="34" charset="0"/>
              <a:sym typeface="Wingding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15616" y="2893590"/>
            <a:ext cx="3456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altLang="ru-RU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Доля экспорта в ВРП</a:t>
            </a:r>
          </a:p>
          <a:p>
            <a:pPr defTabSz="914400"/>
            <a:r>
              <a:rPr lang="ru-RU" altLang="ru-RU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Ярославской области</a:t>
            </a:r>
            <a:endParaRPr lang="ru-RU" sz="10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467968" y="4444509"/>
            <a:ext cx="381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66455" y="4452274"/>
            <a:ext cx="684000" cy="1958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 defTabSz="914400"/>
            <a:r>
              <a:rPr lang="ru-RU" sz="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741264897"/>
              </p:ext>
            </p:extLst>
          </p:nvPr>
        </p:nvGraphicFramePr>
        <p:xfrm>
          <a:off x="1187624" y="3457842"/>
          <a:ext cx="3175973" cy="146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651136" y="4068364"/>
            <a:ext cx="537522" cy="207854"/>
          </a:xfrm>
          <a:prstGeom prst="rect">
            <a:avLst/>
          </a:prstGeom>
          <a:noFill/>
          <a:ln>
            <a:solidFill>
              <a:srgbClr val="359039"/>
            </a:solidFill>
          </a:ln>
        </p:spPr>
        <p:txBody>
          <a:bodyPr wrap="square" lIns="83923" tIns="41962" rIns="83923" bIns="41962" rtlCol="0">
            <a:spAutoFit/>
          </a:bodyPr>
          <a:lstStyle/>
          <a:p>
            <a:pPr algn="ctr" defTabSz="715190"/>
            <a:r>
              <a:rPr lang="ru-RU" sz="800" b="1" dirty="0" smtClean="0">
                <a:solidFill>
                  <a:srgbClr val="35903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+ 83%</a:t>
            </a:r>
            <a:r>
              <a:rPr lang="ru-RU" sz="800" dirty="0" smtClean="0">
                <a:solidFill>
                  <a:srgbClr val="3590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467140" y="3961898"/>
            <a:ext cx="1937156" cy="3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383" tIns="30692" rIns="61383" bIns="30692" anchor="b">
            <a:spAutoFit/>
          </a:bodyPr>
          <a:lstStyle/>
          <a:p>
            <a:pPr defTabSz="914400"/>
            <a:r>
              <a:rPr lang="ru-RU" alt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</a:t>
            </a:r>
          </a:p>
          <a:p>
            <a:pPr defTabSz="914400"/>
            <a:r>
              <a:rPr lang="ru-RU" alt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ЭКСПОРТЕРОВ</a:t>
            </a:r>
            <a:endParaRPr lang="en-US" alt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2328850" y="3941340"/>
            <a:ext cx="559130" cy="151636"/>
          </a:xfrm>
          <a:prstGeom prst="straightConnector1">
            <a:avLst/>
          </a:prstGeom>
          <a:noFill/>
          <a:ln w="28575">
            <a:solidFill>
              <a:srgbClr val="359039">
                <a:alpha val="40000"/>
              </a:srgbClr>
            </a:solidFill>
            <a:headEnd type="none" w="med" len="med"/>
            <a:tailEnd type="arrow" w="sm" len="sm"/>
          </a:ln>
        </p:spPr>
      </p:cxnSp>
      <p:sp>
        <p:nvSpPr>
          <p:cNvPr id="47" name="TextBox 46"/>
          <p:cNvSpPr txBox="1"/>
          <p:nvPr/>
        </p:nvSpPr>
        <p:spPr>
          <a:xfrm>
            <a:off x="2779420" y="4208402"/>
            <a:ext cx="537522" cy="207854"/>
          </a:xfrm>
          <a:prstGeom prst="rect">
            <a:avLst/>
          </a:prstGeom>
          <a:noFill/>
          <a:ln>
            <a:solidFill>
              <a:srgbClr val="359039"/>
            </a:solidFill>
          </a:ln>
        </p:spPr>
        <p:txBody>
          <a:bodyPr wrap="square" lIns="83923" tIns="41962" rIns="83923" bIns="41962" rtlCol="0">
            <a:spAutoFit/>
          </a:bodyPr>
          <a:lstStyle/>
          <a:p>
            <a:pPr algn="ctr" defTabSz="715190"/>
            <a:r>
              <a:rPr lang="ru-RU" sz="800" b="1" dirty="0" smtClean="0">
                <a:solidFill>
                  <a:srgbClr val="35903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+ 82%</a:t>
            </a:r>
            <a:r>
              <a:rPr lang="ru-RU" sz="800" dirty="0" smtClean="0">
                <a:solidFill>
                  <a:srgbClr val="3590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3261360" y="3628920"/>
            <a:ext cx="495300" cy="228600"/>
          </a:xfrm>
          <a:prstGeom prst="straightConnector1">
            <a:avLst/>
          </a:prstGeom>
          <a:noFill/>
          <a:ln w="28575">
            <a:solidFill>
              <a:srgbClr val="359039">
                <a:alpha val="40000"/>
              </a:srgbClr>
            </a:solidFill>
            <a:headEnd type="none" w="med" len="med"/>
            <a:tailEnd type="arrow" w="sm" len="sm"/>
          </a:ln>
        </p:spPr>
      </p:cxnSp>
      <p:graphicFrame>
        <p:nvGraphicFramePr>
          <p:cNvPr id="72" name="Диаграмма 71"/>
          <p:cNvGraphicFramePr/>
          <p:nvPr/>
        </p:nvGraphicFramePr>
        <p:xfrm>
          <a:off x="5038884" y="1275606"/>
          <a:ext cx="374441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3" name="TextBox 6"/>
          <p:cNvSpPr txBox="1">
            <a:spLocks noChangeArrowheads="1"/>
          </p:cNvSpPr>
          <p:nvPr/>
        </p:nvSpPr>
        <p:spPr bwMode="auto">
          <a:xfrm>
            <a:off x="5102868" y="1099992"/>
            <a:ext cx="2637484" cy="2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383" tIns="30692" rIns="61383" bIns="30692" anchor="b">
            <a:spAutoFit/>
          </a:bodyPr>
          <a:lstStyle/>
          <a:p>
            <a:pPr defTabSz="700309"/>
            <a:r>
              <a:rPr lang="ru-RU" alt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СТРУКТУРА ЭКСПОРТА ( 2018)</a:t>
            </a:r>
          </a:p>
        </p:txBody>
      </p:sp>
      <p:pic>
        <p:nvPicPr>
          <p:cNvPr id="3" name="Picture 2" descr="D:\Проекты\_Я\2018_11_05 Инвестблок\work\logo.png"/>
          <p:cNvPicPr>
            <a:picLocks noChangeAspect="1" noChangeArrowheads="1"/>
          </p:cNvPicPr>
          <p:nvPr/>
        </p:nvPicPr>
        <p:blipFill>
          <a:blip r:embed="rId6" cstate="print"/>
          <a:srcRect r="70545"/>
          <a:stretch>
            <a:fillRect/>
          </a:stretch>
        </p:blipFill>
        <p:spPr bwMode="auto">
          <a:xfrm>
            <a:off x="5389965" y="3273581"/>
            <a:ext cx="579513" cy="482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2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84932" y="1739040"/>
            <a:ext cx="2271126" cy="1497570"/>
            <a:chOff x="984038" y="3478457"/>
            <a:chExt cx="2052424" cy="1935254"/>
          </a:xfrm>
        </p:grpSpPr>
        <p:sp>
          <p:nvSpPr>
            <p:cNvPr id="41" name="TextBox 40"/>
            <p:cNvSpPr txBox="1"/>
            <p:nvPr/>
          </p:nvSpPr>
          <p:spPr>
            <a:xfrm>
              <a:off x="984038" y="4161271"/>
              <a:ext cx="2052424" cy="437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12" rIns="91424" bIns="45712" rtlCol="0">
              <a:spAutoFit/>
            </a:bodyPr>
            <a:lstStyle/>
            <a:p>
              <a:pPr algn="ctr" defTabSz="814799"/>
              <a:r>
                <a:rPr lang="ru-RU" sz="800" dirty="0">
                  <a:solidFill>
                    <a:srgbClr val="80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Совет по кооперации</a:t>
              </a:r>
            </a:p>
            <a:p>
              <a:pPr algn="ctr" defTabSz="814799"/>
              <a:r>
                <a:rPr lang="ru-RU" sz="800" dirty="0">
                  <a:solidFill>
                    <a:srgbClr val="80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ПАО «</a:t>
              </a:r>
              <a:r>
                <a:rPr lang="ru-RU" sz="800" dirty="0" err="1">
                  <a:solidFill>
                    <a:srgbClr val="80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Транснефть</a:t>
              </a:r>
              <a:r>
                <a:rPr lang="ru-RU" sz="800" dirty="0">
                  <a:solidFill>
                    <a:srgbClr val="80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313240" y="3584705"/>
              <a:ext cx="1412471" cy="1829006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799"/>
              <a:endParaRPr lang="ru-RU" sz="1100">
                <a:solidFill>
                  <a:prstClr val="white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396456" y="3478457"/>
              <a:ext cx="1255594" cy="2029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 defTabSz="814799"/>
              <a:endParaRPr lang="ru-RU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93227" y="4702979"/>
              <a:ext cx="892623" cy="636344"/>
            </a:xfrm>
            <a:prstGeom prst="rect">
              <a:avLst/>
            </a:prstGeom>
          </p:spPr>
          <p:txBody>
            <a:bodyPr wrap="none" lIns="91424" tIns="45712" rIns="91424" bIns="45712">
              <a:spAutoFit/>
            </a:bodyPr>
            <a:lstStyle/>
            <a:p>
              <a:pPr algn="ctr" defTabSz="814799"/>
              <a:r>
                <a:rPr lang="en-US" b="1" dirty="0">
                  <a:solidFill>
                    <a:srgbClr val="9C6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ru-RU" b="1" dirty="0">
                  <a:solidFill>
                    <a:srgbClr val="9C6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</a:t>
              </a:r>
            </a:p>
            <a:p>
              <a:pPr algn="ctr" defTabSz="814799"/>
              <a:r>
                <a:rPr lang="ru-RU" sz="800" dirty="0">
                  <a:solidFill>
                    <a:srgbClr val="9C6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предприятий ЯО</a:t>
              </a:r>
            </a:p>
          </p:txBody>
        </p:sp>
        <p:pic>
          <p:nvPicPr>
            <p:cNvPr id="1026" name="Picture 2" descr="ÐÐ°ÑÑÐ¸Ð½ÐºÐ¸ Ð¿Ð¾ Ð·Ð°Ð¿ÑÐ¾ÑÑ Ð¿Ð°Ð¾ ÑÑÐ°Ð½ÑÐ½ÐµÑÑÑ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510" y="3741647"/>
              <a:ext cx="952051" cy="39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225036" y="1740269"/>
            <a:ext cx="2339832" cy="1489433"/>
            <a:chOff x="4061628" y="3483223"/>
            <a:chExt cx="2052424" cy="1908288"/>
          </a:xfrm>
        </p:grpSpPr>
        <p:sp>
          <p:nvSpPr>
            <p:cNvPr id="33" name="TextBox 32"/>
            <p:cNvSpPr txBox="1"/>
            <p:nvPr/>
          </p:nvSpPr>
          <p:spPr>
            <a:xfrm>
              <a:off x="4061628" y="4166036"/>
              <a:ext cx="2052424" cy="4337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12" rIns="91424" bIns="45712" rtlCol="0">
              <a:spAutoFit/>
            </a:bodyPr>
            <a:lstStyle/>
            <a:p>
              <a:pPr algn="ctr" defTabSz="814799"/>
              <a:r>
                <a:rPr lang="ru-RU" sz="800" dirty="0">
                  <a:solidFill>
                    <a:srgbClr val="80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Совет по кооперации</a:t>
              </a:r>
            </a:p>
            <a:p>
              <a:pPr algn="ctr" defTabSz="814799"/>
              <a:r>
                <a:rPr lang="ru-RU" sz="800" dirty="0">
                  <a:solidFill>
                    <a:srgbClr val="80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«РЖД»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350135" y="3589471"/>
              <a:ext cx="1493862" cy="180204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799"/>
              <a:endParaRPr lang="ru-RU" sz="1100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591404" y="3483223"/>
              <a:ext cx="1022914" cy="20390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 defTabSz="814799"/>
              <a:endParaRPr lang="ru-RU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733767" y="4714586"/>
              <a:ext cx="866412" cy="630905"/>
            </a:xfrm>
            <a:prstGeom prst="rect">
              <a:avLst/>
            </a:prstGeom>
          </p:spPr>
          <p:txBody>
            <a:bodyPr wrap="none" lIns="91424" tIns="45712" rIns="91424" bIns="45712">
              <a:spAutoFit/>
            </a:bodyPr>
            <a:lstStyle/>
            <a:p>
              <a:pPr algn="ctr" defTabSz="814799"/>
              <a:r>
                <a:rPr lang="en-US" b="1" dirty="0">
                  <a:solidFill>
                    <a:srgbClr val="9C6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ru-RU" b="1" dirty="0">
                  <a:solidFill>
                    <a:srgbClr val="9C6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</a:t>
              </a:r>
            </a:p>
            <a:p>
              <a:pPr algn="ctr" defTabSz="814799"/>
              <a:r>
                <a:rPr lang="ru-RU" sz="800" dirty="0">
                  <a:solidFill>
                    <a:srgbClr val="9C6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предприятий ЯО</a:t>
              </a:r>
            </a:p>
          </p:txBody>
        </p:sp>
        <p:pic>
          <p:nvPicPr>
            <p:cNvPr id="1028" name="Picture 4" descr="ÐÐ°ÑÑÐ¸Ð½ÐºÐ¸ Ð¿Ð¾ Ð·Ð°Ð¿ÑÐ¾ÑÑ Ð¾Ð°Ð¾ ÑÐ¶Ð´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783" y="3790513"/>
              <a:ext cx="662564" cy="3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4323848" y="1744277"/>
            <a:ext cx="2457704" cy="1489433"/>
            <a:chOff x="7886528" y="3483223"/>
            <a:chExt cx="2052424" cy="1908288"/>
          </a:xfrm>
        </p:grpSpPr>
        <p:sp>
          <p:nvSpPr>
            <p:cNvPr id="36" name="TextBox 35"/>
            <p:cNvSpPr txBox="1"/>
            <p:nvPr/>
          </p:nvSpPr>
          <p:spPr>
            <a:xfrm>
              <a:off x="7886528" y="4166036"/>
              <a:ext cx="2052424" cy="4337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12" rIns="91424" bIns="45712" rtlCol="0">
              <a:spAutoFit/>
            </a:bodyPr>
            <a:lstStyle/>
            <a:p>
              <a:pPr algn="ctr" defTabSz="814799"/>
              <a:r>
                <a:rPr lang="ru-RU" sz="800" dirty="0">
                  <a:solidFill>
                    <a:srgbClr val="80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Совет по кооперации</a:t>
              </a:r>
            </a:p>
            <a:p>
              <a:pPr algn="ctr" defTabSz="814799"/>
              <a:r>
                <a:rPr lang="ru-RU" sz="800" dirty="0">
                  <a:solidFill>
                    <a:srgbClr val="80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ПАО «</a:t>
              </a:r>
              <a:r>
                <a:rPr lang="ru-RU" sz="800" dirty="0" err="1">
                  <a:solidFill>
                    <a:srgbClr val="80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</a:t>
              </a:r>
              <a:r>
                <a:rPr lang="ru-RU" sz="800" dirty="0">
                  <a:solidFill>
                    <a:srgbClr val="802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РАО ЕЭС»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120744" y="3589471"/>
              <a:ext cx="1602442" cy="180204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799"/>
              <a:endParaRPr lang="ru-RU" sz="1100">
                <a:solidFill>
                  <a:prstClr val="white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458831" y="3483223"/>
              <a:ext cx="904410" cy="2029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 defTabSz="814799"/>
              <a:endParaRPr lang="ru-RU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509536" y="4713643"/>
              <a:ext cx="824859" cy="630905"/>
            </a:xfrm>
            <a:prstGeom prst="rect">
              <a:avLst/>
            </a:prstGeom>
          </p:spPr>
          <p:txBody>
            <a:bodyPr wrap="none" lIns="91424" tIns="45712" rIns="91424" bIns="45712">
              <a:spAutoFit/>
            </a:bodyPr>
            <a:lstStyle/>
            <a:p>
              <a:pPr algn="ctr" defTabSz="814799"/>
              <a:r>
                <a:rPr lang="en-US" b="1" dirty="0">
                  <a:solidFill>
                    <a:srgbClr val="9C6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ru-RU" b="1" dirty="0">
                  <a:solidFill>
                    <a:srgbClr val="9C6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 </a:t>
              </a:r>
            </a:p>
            <a:p>
              <a:pPr algn="ctr" defTabSz="814799"/>
              <a:r>
                <a:rPr lang="ru-RU" sz="800" dirty="0">
                  <a:solidFill>
                    <a:srgbClr val="9C6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предприятий ЯО</a:t>
              </a:r>
            </a:p>
          </p:txBody>
        </p:sp>
        <p:pic>
          <p:nvPicPr>
            <p:cNvPr id="1032" name="Picture 8" descr="ÐÐ°ÑÑÐ¸Ð½ÐºÐ¸ Ð¿Ð¾ Ð·Ð°Ð¿ÑÐ¾ÑÑ Ð¸Ð½ÑÐµÑ ÑÐ°Ð¾ ÐµÑÑ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4382" y="3752299"/>
              <a:ext cx="1334542" cy="45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31230" y="1096380"/>
            <a:ext cx="7895754" cy="672304"/>
          </a:xfrm>
          <a:prstGeom prst="rect">
            <a:avLst/>
          </a:prstGeom>
          <a:noFill/>
        </p:spPr>
        <p:txBody>
          <a:bodyPr wrap="square" lIns="71444" tIns="35721" rIns="71444" bIns="35721" rtlCol="0">
            <a:spAutoFit/>
          </a:bodyPr>
          <a:lstStyle/>
          <a:p>
            <a:pPr algn="ctr" defTabSz="814079"/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2017 году создан совет по производственной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кооперации и центр развития поставщиков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814079"/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состоянию на 16 апреля 2019 состоялись 9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заседаний совета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а </a:t>
            </a:r>
          </a:p>
          <a:p>
            <a:pPr algn="ctr" defTabSz="814079"/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сумма контрактов достигла более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млрд.руб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5521" y="3551412"/>
            <a:ext cx="7522526" cy="1688019"/>
          </a:xfrm>
          <a:prstGeom prst="rect">
            <a:avLst/>
          </a:prstGeom>
        </p:spPr>
        <p:txBody>
          <a:bodyPr wrap="square" lIns="71492" tIns="35747" rIns="71492" bIns="35747">
            <a:spAutoFit/>
          </a:bodyPr>
          <a:lstStyle/>
          <a:p>
            <a:pPr algn="ctr" defTabSz="814079"/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 планах на </a:t>
            </a:r>
            <a:r>
              <a:rPr lang="ru-RU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год советы с </a:t>
            </a:r>
            <a:r>
              <a:rPr lang="ru-RU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Газпром нефть, </a:t>
            </a:r>
            <a:r>
              <a:rPr lang="ru-RU" sz="11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Норникель</a:t>
            </a:r>
            <a:r>
              <a:rPr lang="ru-RU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, СИБУР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НАПАК</a:t>
            </a:r>
          </a:p>
          <a:p>
            <a:pPr algn="ctr" defTabSz="814079"/>
            <a:endParaRPr lang="ru-RU" sz="11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indent="471805" algn="ctr" fontAlgn="base"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ВСЕГО по </a:t>
            </a:r>
            <a:r>
              <a:rPr lang="ru-RU" sz="1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итогам 2018 года объем закупок крупнейшими заказчиками у </a:t>
            </a:r>
            <a:r>
              <a:rPr lang="ru-RU" sz="1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СМиСП</a:t>
            </a:r>
            <a:r>
              <a:rPr lang="ru-RU" sz="1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Ярославской области увеличился на 100 % по сравнению с 2017 годом и составил 20 млрд. рублей (1052 предприятия МСП заключили 4274 контракта). </a:t>
            </a:r>
            <a:endParaRPr lang="ru-RU" sz="1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71805" algn="ctr" fontAlgn="base"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</a:t>
            </a:r>
            <a:r>
              <a:rPr lang="ru-RU" sz="1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итогам 2018 года по объему закупок крупнейшими заказчиками у </a:t>
            </a:r>
            <a:r>
              <a:rPr lang="ru-RU" sz="1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СМиСП</a:t>
            </a:r>
            <a:r>
              <a:rPr lang="ru-RU" sz="1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Ярославская область занимает 6 место среди регионов ЦФО.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ea typeface="Calibri"/>
                <a:cs typeface="Times New Roman"/>
              </a:rPr>
              <a:t> </a:t>
            </a:r>
          </a:p>
          <a:p>
            <a:pPr algn="ctr" defTabSz="814079"/>
            <a:endParaRPr lang="ru-RU" sz="1100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defTabSz="814079"/>
            <a:endParaRPr lang="ru-RU" sz="11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defTabSz="814079"/>
            <a:endParaRPr lang="ru-RU" sz="11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6" descr="ÐÐ°ÑÑÐ¸Ð½ÐºÐ¸ Ð¿Ð¾ Ð·Ð°Ð¿ÑÐ¾ÑÑ ÑÐ¾ÑÐ½ÐµÑÑÑ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03" y="1985181"/>
            <a:ext cx="908134" cy="2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01738" y="384597"/>
            <a:ext cx="6910563" cy="263129"/>
          </a:xfrm>
          <a:prstGeom prst="rect">
            <a:avLst/>
          </a:prstGeom>
          <a:noFill/>
        </p:spPr>
        <p:txBody>
          <a:bodyPr wrap="square" lIns="62475" tIns="31232" rIns="62475" bIns="31232" rtlCol="0" anchor="ctr">
            <a:spAutoFit/>
          </a:bodyPr>
          <a:lstStyle/>
          <a:p>
            <a:pPr defTabSz="814799"/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КРУПНЕЙШИМИ КОРПОРАЦИЯМИ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935551" y="4750239"/>
            <a:ext cx="4530452" cy="318361"/>
          </a:xfrm>
          <a:prstGeom prst="rect">
            <a:avLst/>
          </a:prstGeom>
        </p:spPr>
        <p:txBody>
          <a:bodyPr wrap="square" lIns="71444" tIns="35721" rIns="71444" bIns="35721">
            <a:spAutoFit/>
          </a:bodyPr>
          <a:lstStyle/>
          <a:p>
            <a:pPr defTabSz="813506">
              <a:lnSpc>
                <a:spcPct val="80000"/>
              </a:lnSpc>
            </a:pPr>
            <a:r>
              <a:rPr lang="ru-RU" sz="1000" i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Совершенствование системы закупок, осуществляемых крупнейшими заказчиками у субъектов МСП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2232167" y="4796856"/>
            <a:ext cx="703384" cy="179584"/>
          </a:xfrm>
          <a:prstGeom prst="rightArrow">
            <a:avLst>
              <a:gd name="adj1" fmla="val 100000"/>
              <a:gd name="adj2" fmla="val 25580"/>
            </a:avLst>
          </a:prstGeom>
          <a:solidFill>
            <a:srgbClr val="C39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148" tIns="28148" rIns="28148" bIns="28148" rtlCol="0" anchor="ctr"/>
          <a:lstStyle/>
          <a:p>
            <a:pPr algn="ctr" defTabSz="812931"/>
            <a:r>
              <a:rPr lang="ru-RU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191428" y="2703428"/>
            <a:ext cx="947461" cy="472290"/>
          </a:xfrm>
          <a:prstGeom prst="rect">
            <a:avLst/>
          </a:prstGeom>
        </p:spPr>
        <p:txBody>
          <a:bodyPr wrap="none" lIns="71480" tIns="35741" rIns="71480" bIns="35741">
            <a:spAutoFit/>
          </a:bodyPr>
          <a:lstStyle/>
          <a:p>
            <a:pPr algn="ctr" defTabSz="814799"/>
            <a:r>
              <a:rPr lang="en-US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</a:p>
          <a:p>
            <a:pPr algn="ctr" defTabSz="814799"/>
            <a:r>
              <a:rPr lang="ru-RU" sz="8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 ЯО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73679" y="2280121"/>
            <a:ext cx="2457704" cy="318401"/>
          </a:xfrm>
          <a:prstGeom prst="rect">
            <a:avLst/>
          </a:prstGeom>
          <a:noFill/>
          <a:ln>
            <a:noFill/>
          </a:ln>
        </p:spPr>
        <p:txBody>
          <a:bodyPr wrap="square" lIns="71480" tIns="35741" rIns="71480" bIns="35741" rtlCol="0">
            <a:spAutoFit/>
          </a:bodyPr>
          <a:lstStyle/>
          <a:p>
            <a:pPr algn="ctr" defTabSz="814799"/>
            <a:r>
              <a:rPr lang="ru-RU" sz="800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кооперации</a:t>
            </a:r>
          </a:p>
          <a:p>
            <a:pPr algn="ctr" defTabSz="814799"/>
            <a:r>
              <a:rPr lang="ru-RU" sz="800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«НК «Роснефть»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843126" y="1830108"/>
            <a:ext cx="1696717" cy="140650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92" tIns="35747" rIns="71492" bIns="35747" rtlCol="0" anchor="ctr"/>
          <a:lstStyle/>
          <a:p>
            <a:pPr algn="ctr" defTabSz="814799"/>
            <a:endParaRPr lang="ru-RU" sz="110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31683" y="1747179"/>
            <a:ext cx="860848" cy="15841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80" tIns="35741" rIns="71480" bIns="35741" rtlCol="0" anchor="ctr"/>
          <a:lstStyle/>
          <a:p>
            <a:pPr algn="ctr" defTabSz="814799"/>
            <a:endParaRPr 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440" y="771550"/>
            <a:ext cx="85689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Контактные телефоны:</a:t>
            </a:r>
          </a:p>
          <a:p>
            <a:pPr algn="ctr"/>
            <a:endParaRPr lang="ru-RU" sz="2500" dirty="0" smtClean="0"/>
          </a:p>
          <a:p>
            <a:pPr algn="just"/>
            <a:r>
              <a:rPr lang="ru-RU" sz="2500" b="1" dirty="0" smtClean="0"/>
              <a:t>«Центр экспорта Ярославской области»</a:t>
            </a:r>
            <a:r>
              <a:rPr lang="ru-RU" sz="2500" dirty="0" smtClean="0"/>
              <a:t> - (4852) 59-58-35, </a:t>
            </a:r>
          </a:p>
          <a:p>
            <a:pPr algn="just"/>
            <a:r>
              <a:rPr lang="ru-RU" sz="2500" dirty="0" smtClean="0"/>
              <a:t>8-980-771-53-67</a:t>
            </a:r>
          </a:p>
          <a:p>
            <a:pPr algn="just"/>
            <a:endParaRPr lang="ru-RU" sz="2500" b="1" dirty="0" smtClean="0"/>
          </a:p>
          <a:p>
            <a:pPr algn="just"/>
            <a:r>
              <a:rPr lang="ru-RU" sz="2500" b="1" dirty="0" smtClean="0"/>
              <a:t>«Региональная лизинговая компания Ярославской области»</a:t>
            </a:r>
            <a:r>
              <a:rPr lang="ru-RU" sz="2500" dirty="0" smtClean="0"/>
              <a:t> - (4852) 59-44-78</a:t>
            </a:r>
            <a:endParaRPr lang="ru-RU" sz="2500" dirty="0" smtClean="0"/>
          </a:p>
          <a:p>
            <a:endParaRPr lang="ru-RU" sz="2500" dirty="0" smtClean="0"/>
          </a:p>
          <a:p>
            <a:r>
              <a:rPr lang="ru-RU" sz="2500" b="1" dirty="0" smtClean="0"/>
              <a:t>«Горячая линия» Корпорации развития МСП в Ярославской области </a:t>
            </a:r>
            <a:r>
              <a:rPr lang="ru-RU" sz="2500" dirty="0" smtClean="0"/>
              <a:t>– (4852) 59-47-54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8555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719</Words>
  <Application>Microsoft Office PowerPoint</Application>
  <PresentationFormat>Экран (16:9)</PresentationFormat>
  <Paragraphs>174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Тема Office</vt:lpstr>
      <vt:lpstr>16_Тема Office</vt:lpstr>
      <vt:lpstr>17_Тема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Лобанова Алена Юрьевна</cp:lastModifiedBy>
  <cp:revision>338</cp:revision>
  <cp:lastPrinted>2018-07-16T12:37:55Z</cp:lastPrinted>
  <dcterms:created xsi:type="dcterms:W3CDTF">2018-06-09T09:59:23Z</dcterms:created>
  <dcterms:modified xsi:type="dcterms:W3CDTF">2019-04-16T10:33:37Z</dcterms:modified>
</cp:coreProperties>
</file>