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34" r:id="rId3"/>
    <p:sldId id="335" r:id="rId4"/>
    <p:sldId id="336" r:id="rId5"/>
    <p:sldId id="337" r:id="rId6"/>
    <p:sldId id="348" r:id="rId7"/>
    <p:sldId id="347" r:id="rId8"/>
    <p:sldId id="310" r:id="rId9"/>
    <p:sldId id="319" r:id="rId10"/>
    <p:sldId id="328" r:id="rId11"/>
    <p:sldId id="341" r:id="rId12"/>
    <p:sldId id="342" r:id="rId13"/>
    <p:sldId id="343" r:id="rId14"/>
    <p:sldId id="344" r:id="rId15"/>
    <p:sldId id="345" r:id="rId16"/>
    <p:sldId id="346" r:id="rId17"/>
    <p:sldId id="331" r:id="rId18"/>
    <p:sldId id="325" r:id="rId19"/>
    <p:sldId id="321" r:id="rId20"/>
    <p:sldId id="322" r:id="rId21"/>
    <p:sldId id="323" r:id="rId22"/>
    <p:sldId id="326" r:id="rId23"/>
    <p:sldId id="324" r:id="rId24"/>
    <p:sldId id="332" r:id="rId25"/>
    <p:sldId id="349" r:id="rId26"/>
    <p:sldId id="350" r:id="rId27"/>
    <p:sldId id="351" r:id="rId28"/>
    <p:sldId id="352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dmi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9437" autoAdjust="0"/>
  </p:normalViewPr>
  <p:slideViewPr>
    <p:cSldViewPr>
      <p:cViewPr>
        <p:scale>
          <a:sx n="90" d="100"/>
          <a:sy n="90" d="100"/>
        </p:scale>
        <p:origin x="-67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Удмуртская Республика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C8-4B0C-818D-698B64A47FC1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C8-4B0C-818D-698B64A47FC1}"/>
                </c:ext>
              </c:extLst>
            </c:dLbl>
            <c:dLbl>
              <c:idx val="3"/>
              <c:layout>
                <c:manualLayout>
                  <c:x val="-1.041666666666659E-2"/>
                  <c:y val="-2.9116019312861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C8-4B0C-818D-698B64A47FC1}"/>
                </c:ext>
              </c:extLst>
            </c:dLbl>
            <c:dLbl>
              <c:idx val="4"/>
              <c:layout>
                <c:manualLayout>
                  <c:x val="2.0833333333333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C8-4B0C-818D-698B64A47FC1}"/>
                </c:ext>
              </c:extLst>
            </c:dLbl>
            <c:dLbl>
              <c:idx val="5"/>
              <c:layout>
                <c:manualLayout>
                  <c:x val="1.4583333333333334E-2"/>
                  <c:y val="-1.294045302793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C8-4B0C-818D-698B64A47FC1}"/>
                </c:ext>
              </c:extLst>
            </c:dLbl>
            <c:dLbl>
              <c:idx val="6"/>
              <c:layout>
                <c:manualLayout>
                  <c:x val="2.2916666666666665E-2"/>
                  <c:y val="2.2645792798892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C8-4B0C-818D-698B64A47F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1.3</c:v>
                </c:pt>
                <c:pt idx="1">
                  <c:v>3.9</c:v>
                </c:pt>
                <c:pt idx="2">
                  <c:v>3.7</c:v>
                </c:pt>
                <c:pt idx="3">
                  <c:v>3.4</c:v>
                </c:pt>
                <c:pt idx="4">
                  <c:v>3</c:v>
                </c:pt>
                <c:pt idx="5">
                  <c:v>2.6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CC8-4B0C-818D-698B64A47F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CC8-4B0C-818D-698B64A47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152960"/>
        <c:axId val="198154496"/>
      </c:radarChart>
      <c:catAx>
        <c:axId val="198152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8154496"/>
        <c:crosses val="autoZero"/>
        <c:auto val="1"/>
        <c:lblAlgn val="ctr"/>
        <c:lblOffset val="100"/>
        <c:noMultiLvlLbl val="0"/>
      </c:catAx>
      <c:valAx>
        <c:axId val="198154496"/>
        <c:scaling>
          <c:orientation val="minMax"/>
          <c:max val="9"/>
        </c:scaling>
        <c:delete val="0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minorTickMark val="none"/>
        <c:tickLblPos val="nextTo"/>
        <c:crossAx val="1981529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FE-48EF-B8E0-9B409DEC8AD5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E-48EF-B8E0-9B409DEC8AD5}"/>
                </c:ext>
              </c:extLst>
            </c:dLbl>
            <c:dLbl>
              <c:idx val="2"/>
              <c:layout>
                <c:manualLayout>
                  <c:x val="5.5197280295266334E-2"/>
                  <c:y val="8.54715140357360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E-48EF-B8E0-9B409DEC8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7.6</c:v>
                </c:pt>
                <c:pt idx="1">
                  <c:v>0.4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E-48EF-B8E0-9B409DEC8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FE-48EF-B8E0-9B409DEC8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62176"/>
        <c:axId val="211768064"/>
      </c:radarChart>
      <c:catAx>
        <c:axId val="211762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768064"/>
        <c:crosses val="autoZero"/>
        <c:auto val="1"/>
        <c:lblAlgn val="ctr"/>
        <c:lblOffset val="100"/>
        <c:noMultiLvlLbl val="0"/>
      </c:catAx>
      <c:valAx>
        <c:axId val="21176806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211762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50806539545914"/>
          <c:y val="0.77524609838672898"/>
          <c:w val="0.80221478496358389"/>
          <c:h val="6.69497979756635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75-4ED6-8C8C-7DC452F6F1F9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5-4ED6-8C8C-7DC452F6F1F9}"/>
                </c:ext>
              </c:extLst>
            </c:dLbl>
            <c:dLbl>
              <c:idx val="2"/>
              <c:layout>
                <c:manualLayout>
                  <c:x val="7.4037563595607966E-2"/>
                  <c:y val="2.0421707529572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75-4ED6-8C8C-7DC452F6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5.9</c:v>
                </c:pt>
                <c:pt idx="1">
                  <c:v>1.8</c:v>
                </c:pt>
                <c:pt idx="2">
                  <c:v>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75-4ED6-8C8C-7DC452F6F1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75-4ED6-8C8C-7DC452F6F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08256"/>
        <c:axId val="211809792"/>
      </c:radarChart>
      <c:catAx>
        <c:axId val="211808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809792"/>
        <c:crosses val="autoZero"/>
        <c:auto val="1"/>
        <c:lblAlgn val="ctr"/>
        <c:lblOffset val="100"/>
        <c:noMultiLvlLbl val="0"/>
      </c:catAx>
      <c:valAx>
        <c:axId val="211809792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21180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291E-3"/>
                  <c:y val="2.333147194171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C-4878-9955-FCD3D4BACC82}"/>
                </c:ext>
              </c:extLst>
            </c:dLbl>
            <c:dLbl>
              <c:idx val="1"/>
              <c:layout>
                <c:manualLayout>
                  <c:x val="3.2384711983011005E-3"/>
                  <c:y val="4.39132494050368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C-4878-9955-FCD3D4BACC82}"/>
                </c:ext>
              </c:extLst>
            </c:dLbl>
            <c:dLbl>
              <c:idx val="2"/>
              <c:layout>
                <c:manualLayout>
                  <c:x val="5.0486697864582056E-2"/>
                  <c:y val="3.2488714704214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BC-4878-9955-FCD3D4BAC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4.3</c:v>
                </c:pt>
                <c:pt idx="1">
                  <c:v>6.3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BC-4878-9955-FCD3D4BACC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BC-4878-9955-FCD3D4BAC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12736"/>
        <c:axId val="211814272"/>
      </c:radarChart>
      <c:catAx>
        <c:axId val="211812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814272"/>
        <c:crosses val="autoZero"/>
        <c:auto val="1"/>
        <c:lblAlgn val="ctr"/>
        <c:lblOffset val="100"/>
        <c:noMultiLvlLbl val="0"/>
      </c:catAx>
      <c:valAx>
        <c:axId val="211814272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211812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Предупреждение</c:v>
                </c:pt>
                <c:pt idx="1">
                  <c:v>Штраф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</c:v>
                </c:pt>
                <c:pt idx="1">
                  <c:v>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275263260009169"/>
          <c:y val="0.41575688315617293"/>
          <c:w val="0.39436172174538786"/>
          <c:h val="0.26805351293342983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C4-4694-8FDD-E7C272BA4FA3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4-4694-8FDD-E7C272BA4FA3}"/>
                </c:ext>
              </c:extLst>
            </c:dLbl>
            <c:dLbl>
              <c:idx val="2"/>
              <c:layout>
                <c:manualLayout>
                  <c:x val="5.5197280295266334E-2"/>
                  <c:y val="8.54715140357360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4-4694-8FDD-E7C272BA4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1.1000000000000001</c:v>
                </c:pt>
                <c:pt idx="1">
                  <c:v>5.7</c:v>
                </c:pt>
                <c:pt idx="2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9C4-4694-8FDD-E7C272BA4F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C4-4694-8FDD-E7C272BA4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341760"/>
        <c:axId val="198343296"/>
      </c:radarChart>
      <c:catAx>
        <c:axId val="198341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8343296"/>
        <c:crosses val="autoZero"/>
        <c:auto val="1"/>
        <c:lblAlgn val="ctr"/>
        <c:lblOffset val="100"/>
        <c:noMultiLvlLbl val="0"/>
      </c:catAx>
      <c:valAx>
        <c:axId val="19834329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8341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47875819538676"/>
          <c:y val="0.77524609838672898"/>
          <c:w val="0.6091007271354365"/>
          <c:h val="6.69497979756635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52-494D-9609-F04DD7414E9A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52-494D-9609-F04DD7414E9A}"/>
                </c:ext>
              </c:extLst>
            </c:dLbl>
            <c:dLbl>
              <c:idx val="2"/>
              <c:layout>
                <c:manualLayout>
                  <c:x val="7.4037563595607966E-2"/>
                  <c:y val="2.0421707529572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52-494D-9609-F04DD7414E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2.4</c:v>
                </c:pt>
                <c:pt idx="1">
                  <c:v>1.3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852-494D-9609-F04DD7414E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52-494D-9609-F04DD7414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375296"/>
        <c:axId val="198376832"/>
      </c:radarChart>
      <c:catAx>
        <c:axId val="198375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8376832"/>
        <c:crosses val="autoZero"/>
        <c:auto val="1"/>
        <c:lblAlgn val="ctr"/>
        <c:lblOffset val="100"/>
        <c:noMultiLvlLbl val="0"/>
      </c:catAx>
      <c:valAx>
        <c:axId val="198376832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837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Удмуртия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291E-3"/>
                  <c:y val="2.3331471941714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AC-4EF3-9FE8-CD322853ECCA}"/>
                </c:ext>
              </c:extLst>
            </c:dLbl>
            <c:dLbl>
              <c:idx val="1"/>
              <c:layout>
                <c:manualLayout>
                  <c:x val="3.2384711983011005E-3"/>
                  <c:y val="4.39132494050368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C-4EF3-9FE8-CD322853ECCA}"/>
                </c:ext>
              </c:extLst>
            </c:dLbl>
            <c:dLbl>
              <c:idx val="2"/>
              <c:layout>
                <c:manualLayout>
                  <c:x val="5.0486697864582056E-2"/>
                  <c:y val="3.2488714704214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AC-4EF3-9FE8-CD322853E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4.2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AC-4EF3-9FE8-CD322853EC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AC-4EF3-9FE8-CD322853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235840"/>
        <c:axId val="199241728"/>
      </c:radarChart>
      <c:catAx>
        <c:axId val="199235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241728"/>
        <c:crosses val="autoZero"/>
        <c:auto val="1"/>
        <c:lblAlgn val="ctr"/>
        <c:lblOffset val="100"/>
        <c:noMultiLvlLbl val="0"/>
      </c:catAx>
      <c:valAx>
        <c:axId val="19924172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923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B6-4CFC-8B7A-63C829FC7EE5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B6-4CFC-8B7A-63C829FC7EE5}"/>
                </c:ext>
              </c:extLst>
            </c:dLbl>
            <c:dLbl>
              <c:idx val="3"/>
              <c:layout>
                <c:manualLayout>
                  <c:x val="-1.041666666666659E-2"/>
                  <c:y val="-2.9116019312861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B6-4CFC-8B7A-63C829FC7EE5}"/>
                </c:ext>
              </c:extLst>
            </c:dLbl>
            <c:dLbl>
              <c:idx val="4"/>
              <c:layout>
                <c:manualLayout>
                  <c:x val="2.0833333333333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B6-4CFC-8B7A-63C829FC7EE5}"/>
                </c:ext>
              </c:extLst>
            </c:dLbl>
            <c:dLbl>
              <c:idx val="5"/>
              <c:layout>
                <c:manualLayout>
                  <c:x val="1.4583333333333334E-2"/>
                  <c:y val="-1.294045302793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B6-4CFC-8B7A-63C829FC7EE5}"/>
                </c:ext>
              </c:extLst>
            </c:dLbl>
            <c:dLbl>
              <c:idx val="6"/>
              <c:layout>
                <c:manualLayout>
                  <c:x val="2.2916666666666665E-2"/>
                  <c:y val="2.2645792798892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B6-4CFC-8B7A-63C829FC7E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6.8</c:v>
                </c:pt>
                <c:pt idx="1">
                  <c:v>3.3</c:v>
                </c:pt>
                <c:pt idx="2">
                  <c:v>4.0999999999999996</c:v>
                </c:pt>
                <c:pt idx="3">
                  <c:v>5.8</c:v>
                </c:pt>
                <c:pt idx="4">
                  <c:v>5.2</c:v>
                </c:pt>
                <c:pt idx="5">
                  <c:v>4.3</c:v>
                </c:pt>
                <c:pt idx="6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EB6-4CFC-8B7A-63C829FC7E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EB6-4CFC-8B7A-63C829FC7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83648"/>
        <c:axId val="57889536"/>
      </c:radarChart>
      <c:catAx>
        <c:axId val="57883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889536"/>
        <c:crosses val="autoZero"/>
        <c:auto val="1"/>
        <c:lblAlgn val="ctr"/>
        <c:lblOffset val="100"/>
        <c:noMultiLvlLbl val="0"/>
      </c:catAx>
      <c:valAx>
        <c:axId val="57889536"/>
        <c:scaling>
          <c:orientation val="minMax"/>
          <c:max val="9"/>
        </c:scaling>
        <c:delete val="0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minorTickMark val="none"/>
        <c:tickLblPos val="nextTo"/>
        <c:crossAx val="57883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Росприроднадзор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3A-4E9E-806D-70CA8D53A03B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3A-4E9E-806D-70CA8D53A03B}"/>
                </c:ext>
              </c:extLst>
            </c:dLbl>
            <c:dLbl>
              <c:idx val="2"/>
              <c:layout>
                <c:manualLayout>
                  <c:x val="5.5197280295266334E-2"/>
                  <c:y val="8.54715140357360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3A-4E9E-806D-70CA8D53A0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4.9000000000000004</c:v>
                </c:pt>
                <c:pt idx="1">
                  <c:v>6.5</c:v>
                </c:pt>
                <c:pt idx="2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83A-4E9E-806D-70CA8D53A0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83A-4E9E-806D-70CA8D53A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07328"/>
        <c:axId val="199533696"/>
      </c:radarChart>
      <c:catAx>
        <c:axId val="199507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533696"/>
        <c:crosses val="autoZero"/>
        <c:auto val="1"/>
        <c:lblAlgn val="ctr"/>
        <c:lblOffset val="100"/>
        <c:noMultiLvlLbl val="0"/>
      </c:catAx>
      <c:valAx>
        <c:axId val="19953369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950732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0124747156694977"/>
          <c:y val="0.77524609838672898"/>
          <c:w val="0.80221478496358389"/>
          <c:h val="6.69497979756635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0-4254-AFCC-EA17B05955C1}"/>
                </c:ext>
              </c:extLst>
            </c:dLbl>
            <c:dLbl>
              <c:idx val="1"/>
              <c:layout>
                <c:manualLayout>
                  <c:x val="2.2078912118106534E-2"/>
                  <c:y val="-5.59456372865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0-4254-AFCC-EA17B05955C1}"/>
                </c:ext>
              </c:extLst>
            </c:dLbl>
            <c:dLbl>
              <c:idx val="2"/>
              <c:layout>
                <c:manualLayout>
                  <c:x val="7.4037563595607966E-2"/>
                  <c:y val="2.0421707529572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0-4254-AFCC-EA17B0595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5.2</c:v>
                </c:pt>
                <c:pt idx="1">
                  <c:v>8</c:v>
                </c:pt>
                <c:pt idx="2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C0-4254-AFCC-EA17B05955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C0-4254-AFCC-EA17B0595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430528"/>
        <c:axId val="199432064"/>
      </c:radarChart>
      <c:catAx>
        <c:axId val="199430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432064"/>
        <c:crosses val="autoZero"/>
        <c:auto val="1"/>
        <c:lblAlgn val="ctr"/>
        <c:lblOffset val="100"/>
        <c:noMultiLvlLbl val="0"/>
      </c:catAx>
      <c:valAx>
        <c:axId val="19943206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943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2958"/>
          <c:h val="0.7280417962367381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Саратовская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521187657018752E-2"/>
                  <c:y val="3.7255363439150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01-4E6C-BEAC-B8C2DA89B002}"/>
                </c:ext>
              </c:extLst>
            </c:dLbl>
            <c:dLbl>
              <c:idx val="1"/>
              <c:layout>
                <c:manualLayout>
                  <c:x val="-1.5601924687371817E-2"/>
                  <c:y val="1.367355381565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1-4E6C-BEAC-B8C2DA89B002}"/>
                </c:ext>
              </c:extLst>
            </c:dLbl>
            <c:dLbl>
              <c:idx val="2"/>
              <c:layout>
                <c:manualLayout>
                  <c:x val="5.0486697864582056E-2"/>
                  <c:y val="1.856445775030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01-4E6C-BEAC-B8C2DA89B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</c:v>
                </c:pt>
                <c:pt idx="1">
                  <c:v>7.7</c:v>
                </c:pt>
                <c:pt idx="2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01-4E6C-BEAC-B8C2DA89B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01-4E6C-BEAC-B8C2DA89B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557888"/>
        <c:axId val="199559424"/>
      </c:radarChart>
      <c:catAx>
        <c:axId val="199557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9559424"/>
        <c:crosses val="autoZero"/>
        <c:auto val="1"/>
        <c:lblAlgn val="ctr"/>
        <c:lblOffset val="100"/>
        <c:noMultiLvlLbl val="0"/>
      </c:catAx>
      <c:valAx>
        <c:axId val="199559424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minorTickMark val="none"/>
        <c:tickLblPos val="nextTo"/>
        <c:crossAx val="19955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Ярославская область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01E-2"/>
                  <c:y val="3.235113256984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A-47DE-821F-8F73B905E7CA}"/>
                </c:ext>
              </c:extLst>
            </c:dLbl>
            <c:dLbl>
              <c:idx val="2"/>
              <c:layout>
                <c:manualLayout>
                  <c:x val="-1.8749999999999999E-2"/>
                  <c:y val="-1.617556628492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A-47DE-821F-8F73B905E7CA}"/>
                </c:ext>
              </c:extLst>
            </c:dLbl>
            <c:dLbl>
              <c:idx val="3"/>
              <c:layout>
                <c:manualLayout>
                  <c:x val="-1.041666666666659E-2"/>
                  <c:y val="-2.9116019312861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A-47DE-821F-8F73B905E7CA}"/>
                </c:ext>
              </c:extLst>
            </c:dLbl>
            <c:dLbl>
              <c:idx val="4"/>
              <c:layout>
                <c:manualLayout>
                  <c:x val="2.0833333333333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A-47DE-821F-8F73B905E7CA}"/>
                </c:ext>
              </c:extLst>
            </c:dLbl>
            <c:dLbl>
              <c:idx val="5"/>
              <c:layout>
                <c:manualLayout>
                  <c:x val="1.4583333333333334E-2"/>
                  <c:y val="-1.294045302793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A-47DE-821F-8F73B905E7CA}"/>
                </c:ext>
              </c:extLst>
            </c:dLbl>
            <c:dLbl>
              <c:idx val="6"/>
              <c:layout>
                <c:manualLayout>
                  <c:x val="2.2916666666666665E-2"/>
                  <c:y val="2.2645792798892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A-47DE-821F-8F73B905E7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4.8</c:v>
                </c:pt>
                <c:pt idx="1">
                  <c:v>3.8</c:v>
                </c:pt>
                <c:pt idx="2">
                  <c:v>3.5</c:v>
                </c:pt>
                <c:pt idx="3">
                  <c:v>4</c:v>
                </c:pt>
                <c:pt idx="4">
                  <c:v>4.5</c:v>
                </c:pt>
                <c:pt idx="5">
                  <c:v>5.6</c:v>
                </c:pt>
                <c:pt idx="6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FA-47DE-821F-8F73B905E7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FA-47DE-821F-8F73B905E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07712"/>
        <c:axId val="210321792"/>
      </c:radarChart>
      <c:catAx>
        <c:axId val="210307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321792"/>
        <c:crosses val="autoZero"/>
        <c:auto val="1"/>
        <c:lblAlgn val="ctr"/>
        <c:lblOffset val="100"/>
        <c:noMultiLvlLbl val="0"/>
      </c:catAx>
      <c:valAx>
        <c:axId val="210321792"/>
        <c:scaling>
          <c:orientation val="minMax"/>
          <c:max val="9"/>
        </c:scaling>
        <c:delete val="0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minorTickMark val="none"/>
        <c:tickLblPos val="nextTo"/>
        <c:crossAx val="210307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02F5E-E722-49DA-BFDB-A7F794E8F80D}" type="doc">
      <dgm:prSet loTypeId="urn:microsoft.com/office/officeart/2005/8/layout/cycle6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A3ADF5-D9BC-4ED6-A93E-7BFE7861CEA1}">
      <dgm:prSet phldrT="[Текст]" custT="1"/>
      <dgm:spPr/>
      <dgm:t>
        <a:bodyPr/>
        <a:lstStyle/>
        <a:p>
          <a:r>
            <a:rPr lang="ru-RU" sz="900" b="1" dirty="0"/>
            <a:t>Роспотребнадзор</a:t>
          </a:r>
          <a:endParaRPr lang="ru-RU" sz="900" dirty="0"/>
        </a:p>
      </dgm:t>
    </dgm:pt>
    <dgm:pt modelId="{A0401CD8-793C-428C-8219-FA050FA5B155}" type="parTrans" cxnId="{3F1778A8-9CCC-4A9B-812F-EB411379AA8D}">
      <dgm:prSet/>
      <dgm:spPr/>
      <dgm:t>
        <a:bodyPr/>
        <a:lstStyle/>
        <a:p>
          <a:endParaRPr lang="ru-RU" sz="2000"/>
        </a:p>
      </dgm:t>
    </dgm:pt>
    <dgm:pt modelId="{379C10EE-D929-474D-B174-34760E090CD4}" type="sibTrans" cxnId="{3F1778A8-9CCC-4A9B-812F-EB411379AA8D}">
      <dgm:prSet/>
      <dgm:spPr/>
      <dgm:t>
        <a:bodyPr/>
        <a:lstStyle/>
        <a:p>
          <a:endParaRPr lang="ru-RU" sz="2000"/>
        </a:p>
      </dgm:t>
    </dgm:pt>
    <dgm:pt modelId="{B0E659DF-78DC-4D55-93A4-1D53A0C13999}">
      <dgm:prSet phldrT="[Текст]" custT="1"/>
      <dgm:spPr/>
      <dgm:t>
        <a:bodyPr/>
        <a:lstStyle/>
        <a:p>
          <a:r>
            <a:rPr lang="ru-RU" sz="900" b="1" dirty="0" err="1"/>
            <a:t>Ростехнадзор</a:t>
          </a:r>
          <a:endParaRPr lang="ru-RU" sz="900" dirty="0"/>
        </a:p>
      </dgm:t>
    </dgm:pt>
    <dgm:pt modelId="{502B790B-10C9-4D61-AF02-A005A2165618}" type="parTrans" cxnId="{868A9599-6609-4454-B6AA-BB76F6E16692}">
      <dgm:prSet/>
      <dgm:spPr/>
      <dgm:t>
        <a:bodyPr/>
        <a:lstStyle/>
        <a:p>
          <a:endParaRPr lang="ru-RU" sz="2000"/>
        </a:p>
      </dgm:t>
    </dgm:pt>
    <dgm:pt modelId="{A2DDE2BB-57D4-4973-A714-90F56F248BAF}" type="sibTrans" cxnId="{868A9599-6609-4454-B6AA-BB76F6E16692}">
      <dgm:prSet/>
      <dgm:spPr/>
      <dgm:t>
        <a:bodyPr/>
        <a:lstStyle/>
        <a:p>
          <a:endParaRPr lang="ru-RU" sz="2000"/>
        </a:p>
      </dgm:t>
    </dgm:pt>
    <dgm:pt modelId="{DF88769C-7428-410A-BE60-262B098164F2}">
      <dgm:prSet phldrT="[Текст]" custT="1"/>
      <dgm:spPr/>
      <dgm:t>
        <a:bodyPr/>
        <a:lstStyle/>
        <a:p>
          <a:r>
            <a:rPr lang="ru-RU" sz="900" b="1" dirty="0" err="1"/>
            <a:t>Росприроднадзор</a:t>
          </a:r>
          <a:endParaRPr lang="ru-RU" sz="900" dirty="0"/>
        </a:p>
      </dgm:t>
    </dgm:pt>
    <dgm:pt modelId="{05017398-ECD5-42EA-85FC-68777E65204A}" type="parTrans" cxnId="{63958D5A-7762-4B49-B645-A27584F4BE0F}">
      <dgm:prSet/>
      <dgm:spPr/>
      <dgm:t>
        <a:bodyPr/>
        <a:lstStyle/>
        <a:p>
          <a:endParaRPr lang="ru-RU" sz="2000"/>
        </a:p>
      </dgm:t>
    </dgm:pt>
    <dgm:pt modelId="{2B88CCFD-66ED-488D-98E1-1A03B26F37B0}" type="sibTrans" cxnId="{63958D5A-7762-4B49-B645-A27584F4BE0F}">
      <dgm:prSet/>
      <dgm:spPr/>
      <dgm:t>
        <a:bodyPr/>
        <a:lstStyle/>
        <a:p>
          <a:endParaRPr lang="ru-RU" sz="2000"/>
        </a:p>
      </dgm:t>
    </dgm:pt>
    <dgm:pt modelId="{0F1AA9C8-60D4-455C-AA69-45A6E0E65D84}">
      <dgm:prSet phldrT="[Текст]" custT="1"/>
      <dgm:spPr/>
      <dgm:t>
        <a:bodyPr/>
        <a:lstStyle/>
        <a:p>
          <a:r>
            <a:rPr lang="ru-RU" sz="900" b="1" dirty="0" err="1"/>
            <a:t>Россельхознадзор</a:t>
          </a:r>
          <a:endParaRPr lang="ru-RU" sz="900" dirty="0"/>
        </a:p>
      </dgm:t>
    </dgm:pt>
    <dgm:pt modelId="{88572442-D92D-4F90-A7C0-1ABEE55C1B5D}" type="parTrans" cxnId="{D98E8031-1784-44DD-A971-DFCF42270C1D}">
      <dgm:prSet/>
      <dgm:spPr/>
      <dgm:t>
        <a:bodyPr/>
        <a:lstStyle/>
        <a:p>
          <a:endParaRPr lang="ru-RU" sz="2000"/>
        </a:p>
      </dgm:t>
    </dgm:pt>
    <dgm:pt modelId="{79E73C5D-1DBA-487D-A804-6B92F51C0B2A}" type="sibTrans" cxnId="{D98E8031-1784-44DD-A971-DFCF42270C1D}">
      <dgm:prSet/>
      <dgm:spPr/>
      <dgm:t>
        <a:bodyPr/>
        <a:lstStyle/>
        <a:p>
          <a:endParaRPr lang="ru-RU" sz="2000"/>
        </a:p>
      </dgm:t>
    </dgm:pt>
    <dgm:pt modelId="{59EFD8C1-35F9-44FD-BB5B-2811554F5379}">
      <dgm:prSet phldrT="[Текст]" custT="1"/>
      <dgm:spPr/>
      <dgm:t>
        <a:bodyPr/>
        <a:lstStyle/>
        <a:p>
          <a:r>
            <a:rPr lang="ru-RU" sz="900" b="1" dirty="0"/>
            <a:t>МЧС</a:t>
          </a:r>
          <a:endParaRPr lang="ru-RU" sz="900" dirty="0"/>
        </a:p>
      </dgm:t>
    </dgm:pt>
    <dgm:pt modelId="{6B2B1493-B644-4446-9D84-6C6D0ADFB08D}" type="parTrans" cxnId="{1DDCC89F-10AC-4F35-B20E-4F02172BC532}">
      <dgm:prSet/>
      <dgm:spPr/>
      <dgm:t>
        <a:bodyPr/>
        <a:lstStyle/>
        <a:p>
          <a:endParaRPr lang="ru-RU" sz="2000"/>
        </a:p>
      </dgm:t>
    </dgm:pt>
    <dgm:pt modelId="{70E041F0-F5E0-4115-BFB2-7798225E0751}" type="sibTrans" cxnId="{1DDCC89F-10AC-4F35-B20E-4F02172BC532}">
      <dgm:prSet/>
      <dgm:spPr/>
      <dgm:t>
        <a:bodyPr/>
        <a:lstStyle/>
        <a:p>
          <a:endParaRPr lang="ru-RU" sz="2000"/>
        </a:p>
      </dgm:t>
    </dgm:pt>
    <dgm:pt modelId="{37A8611C-CDF4-419E-8AE5-E8D91723B0C0}">
      <dgm:prSet phldrT="[Текст]" custT="1"/>
      <dgm:spPr/>
      <dgm:t>
        <a:bodyPr/>
        <a:lstStyle/>
        <a:p>
          <a:r>
            <a:rPr lang="ru-RU" sz="900" b="1" dirty="0"/>
            <a:t>Жилищные инспекции (ЖКХ)</a:t>
          </a:r>
          <a:endParaRPr lang="ru-RU" sz="900" dirty="0"/>
        </a:p>
      </dgm:t>
    </dgm:pt>
    <dgm:pt modelId="{1F3F781A-E2D2-4A61-BC5D-1869416B9067}" type="parTrans" cxnId="{3D0E9037-12EB-4F61-A6B6-ABA9A6636310}">
      <dgm:prSet/>
      <dgm:spPr/>
      <dgm:t>
        <a:bodyPr/>
        <a:lstStyle/>
        <a:p>
          <a:endParaRPr lang="ru-RU" sz="2000"/>
        </a:p>
      </dgm:t>
    </dgm:pt>
    <dgm:pt modelId="{04D7D1D8-43FD-485D-A011-9F0B5C02C068}" type="sibTrans" cxnId="{3D0E9037-12EB-4F61-A6B6-ABA9A6636310}">
      <dgm:prSet/>
      <dgm:spPr/>
      <dgm:t>
        <a:bodyPr/>
        <a:lstStyle/>
        <a:p>
          <a:endParaRPr lang="ru-RU" sz="2000"/>
        </a:p>
      </dgm:t>
    </dgm:pt>
    <dgm:pt modelId="{7822F5C0-9B16-498C-AB15-AB67E0258E0F}">
      <dgm:prSet phldrT="[Текст]" custT="1"/>
      <dgm:spPr/>
      <dgm:t>
        <a:bodyPr/>
        <a:lstStyle/>
        <a:p>
          <a:r>
            <a:rPr lang="ru-RU" sz="900" b="1" dirty="0"/>
            <a:t>Весогабаритные штрафы на перевозки</a:t>
          </a:r>
        </a:p>
      </dgm:t>
    </dgm:pt>
    <dgm:pt modelId="{01EA6E4E-63A8-48C8-B6D1-16ED40997EFA}" type="parTrans" cxnId="{723207D3-FE5F-4217-9CAD-6B097FA3B273}">
      <dgm:prSet/>
      <dgm:spPr/>
      <dgm:t>
        <a:bodyPr/>
        <a:lstStyle/>
        <a:p>
          <a:endParaRPr lang="ru-RU" sz="2000"/>
        </a:p>
      </dgm:t>
    </dgm:pt>
    <dgm:pt modelId="{53E6EE57-CA53-432B-8E33-D2DF298D5FE7}" type="sibTrans" cxnId="{723207D3-FE5F-4217-9CAD-6B097FA3B273}">
      <dgm:prSet/>
      <dgm:spPr/>
      <dgm:t>
        <a:bodyPr/>
        <a:lstStyle/>
        <a:p>
          <a:endParaRPr lang="ru-RU" sz="2000"/>
        </a:p>
      </dgm:t>
    </dgm:pt>
    <dgm:pt modelId="{7981CE1F-77CE-448B-912C-5ABE18D14DBE}" type="pres">
      <dgm:prSet presAssocID="{42D02F5E-E722-49DA-BFDB-A7F794E8F8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43382-8674-44A5-9727-D708C2F65672}" type="pres">
      <dgm:prSet presAssocID="{AFA3ADF5-D9BC-4ED6-A93E-7BFE7861CEA1}" presName="node" presStyleLbl="node1" presStyleIdx="0" presStyleCnt="7" custScaleX="203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71B1E-40B6-46DB-B55B-58DF0A33F954}" type="pres">
      <dgm:prSet presAssocID="{AFA3ADF5-D9BC-4ED6-A93E-7BFE7861CEA1}" presName="spNode" presStyleCnt="0"/>
      <dgm:spPr/>
    </dgm:pt>
    <dgm:pt modelId="{B5F60949-8F0E-4362-850A-C7F647DCCB32}" type="pres">
      <dgm:prSet presAssocID="{379C10EE-D929-474D-B174-34760E090CD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B2632BED-9569-42AF-807A-418531FFF772}" type="pres">
      <dgm:prSet presAssocID="{B0E659DF-78DC-4D55-93A4-1D53A0C13999}" presName="node" presStyleLbl="node1" presStyleIdx="1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2257F-27DA-4A94-A8A5-C097F7D8E575}" type="pres">
      <dgm:prSet presAssocID="{B0E659DF-78DC-4D55-93A4-1D53A0C13999}" presName="spNode" presStyleCnt="0"/>
      <dgm:spPr/>
    </dgm:pt>
    <dgm:pt modelId="{B97A5678-4F8A-42E5-9E22-876CC5494456}" type="pres">
      <dgm:prSet presAssocID="{A2DDE2BB-57D4-4973-A714-90F56F248BAF}" presName="sibTrans" presStyleLbl="sibTrans1D1" presStyleIdx="1" presStyleCnt="7"/>
      <dgm:spPr/>
      <dgm:t>
        <a:bodyPr/>
        <a:lstStyle/>
        <a:p>
          <a:endParaRPr lang="ru-RU"/>
        </a:p>
      </dgm:t>
    </dgm:pt>
    <dgm:pt modelId="{10504B2C-FAEA-4D27-83DB-FCA7984A7115}" type="pres">
      <dgm:prSet presAssocID="{DF88769C-7428-410A-BE60-262B098164F2}" presName="node" presStyleLbl="node1" presStyleIdx="2" presStyleCnt="7" custScaleX="198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DEC4D-9448-4290-8B5D-E508D2578236}" type="pres">
      <dgm:prSet presAssocID="{DF88769C-7428-410A-BE60-262B098164F2}" presName="spNode" presStyleCnt="0"/>
      <dgm:spPr/>
    </dgm:pt>
    <dgm:pt modelId="{50D4B883-637F-4105-9FAD-AAE3A573ED50}" type="pres">
      <dgm:prSet presAssocID="{2B88CCFD-66ED-488D-98E1-1A03B26F37B0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9D0A912-663E-4DC6-959E-734DD1227315}" type="pres">
      <dgm:prSet presAssocID="{0F1AA9C8-60D4-455C-AA69-45A6E0E65D84}" presName="node" presStyleLbl="node1" presStyleIdx="3" presStyleCnt="7" custScaleX="206424" custRadScaleRad="102047" custRadScaleInc="-3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73AFB-6A64-42C5-AB56-D098A4CDD3C3}" type="pres">
      <dgm:prSet presAssocID="{0F1AA9C8-60D4-455C-AA69-45A6E0E65D84}" presName="spNode" presStyleCnt="0"/>
      <dgm:spPr/>
    </dgm:pt>
    <dgm:pt modelId="{C6AC3080-651D-4B16-B355-4E077B139BBF}" type="pres">
      <dgm:prSet presAssocID="{79E73C5D-1DBA-487D-A804-6B92F51C0B2A}" presName="sibTrans" presStyleLbl="sibTrans1D1" presStyleIdx="3" presStyleCnt="7"/>
      <dgm:spPr/>
      <dgm:t>
        <a:bodyPr/>
        <a:lstStyle/>
        <a:p>
          <a:endParaRPr lang="ru-RU"/>
        </a:p>
      </dgm:t>
    </dgm:pt>
    <dgm:pt modelId="{78F3BF11-8863-484D-8690-95F95868109C}" type="pres">
      <dgm:prSet presAssocID="{59EFD8C1-35F9-44FD-BB5B-2811554F5379}" presName="node" presStyleLbl="node1" presStyleIdx="4" presStyleCnt="7" custScaleX="161387" custRadScaleRad="102579" custRadScaleInc="33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76C7D-B8E0-4A2C-9364-62B4F28BEC62}" type="pres">
      <dgm:prSet presAssocID="{59EFD8C1-35F9-44FD-BB5B-2811554F5379}" presName="spNode" presStyleCnt="0"/>
      <dgm:spPr/>
    </dgm:pt>
    <dgm:pt modelId="{31776EE2-97A3-446B-8FA5-EF7828CE94FC}" type="pres">
      <dgm:prSet presAssocID="{70E041F0-F5E0-4115-BFB2-7798225E0751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AF1A2C1-3571-48F1-85E7-A7B94B6FB713}" type="pres">
      <dgm:prSet presAssocID="{37A8611C-CDF4-419E-8AE5-E8D91723B0C0}" presName="node" presStyleLbl="node1" presStyleIdx="5" presStyleCnt="7" custScaleX="161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D3B42-285C-47DC-AF2D-51890D6EF1EA}" type="pres">
      <dgm:prSet presAssocID="{37A8611C-CDF4-419E-8AE5-E8D91723B0C0}" presName="spNode" presStyleCnt="0"/>
      <dgm:spPr/>
    </dgm:pt>
    <dgm:pt modelId="{C3485F3F-2979-4233-BAF4-F55B7AA9D5D9}" type="pres">
      <dgm:prSet presAssocID="{04D7D1D8-43FD-485D-A011-9F0B5C02C068}" presName="sibTrans" presStyleLbl="sibTrans1D1" presStyleIdx="5" presStyleCnt="7"/>
      <dgm:spPr/>
      <dgm:t>
        <a:bodyPr/>
        <a:lstStyle/>
        <a:p>
          <a:endParaRPr lang="ru-RU"/>
        </a:p>
      </dgm:t>
    </dgm:pt>
    <dgm:pt modelId="{114196B6-A928-4719-9859-EE7DF81CCB28}" type="pres">
      <dgm:prSet presAssocID="{7822F5C0-9B16-498C-AB15-AB67E0258E0F}" presName="node" presStyleLbl="node1" presStyleIdx="6" presStyleCnt="7" custScaleX="174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EEC99-0FF4-4078-AC7E-11E0F7A7E0F0}" type="pres">
      <dgm:prSet presAssocID="{7822F5C0-9B16-498C-AB15-AB67E0258E0F}" presName="spNode" presStyleCnt="0"/>
      <dgm:spPr/>
    </dgm:pt>
    <dgm:pt modelId="{213B974C-3908-4197-B61E-0A3E162BD956}" type="pres">
      <dgm:prSet presAssocID="{53E6EE57-CA53-432B-8E33-D2DF298D5FE7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32C32C63-8653-47D4-91FC-175AFE50DFA4}" type="presOf" srcId="{DF88769C-7428-410A-BE60-262B098164F2}" destId="{10504B2C-FAEA-4D27-83DB-FCA7984A7115}" srcOrd="0" destOrd="0" presId="urn:microsoft.com/office/officeart/2005/8/layout/cycle6"/>
    <dgm:cxn modelId="{73666FD9-5BFE-47FB-A01C-28FFE0079D52}" type="presOf" srcId="{AFA3ADF5-D9BC-4ED6-A93E-7BFE7861CEA1}" destId="{1BA43382-8674-44A5-9727-D708C2F65672}" srcOrd="0" destOrd="0" presId="urn:microsoft.com/office/officeart/2005/8/layout/cycle6"/>
    <dgm:cxn modelId="{1DDCC89F-10AC-4F35-B20E-4F02172BC532}" srcId="{42D02F5E-E722-49DA-BFDB-A7F794E8F80D}" destId="{59EFD8C1-35F9-44FD-BB5B-2811554F5379}" srcOrd="4" destOrd="0" parTransId="{6B2B1493-B644-4446-9D84-6C6D0ADFB08D}" sibTransId="{70E041F0-F5E0-4115-BFB2-7798225E0751}"/>
    <dgm:cxn modelId="{223E1D55-25BB-4E05-8A90-C93FE2CC2A4F}" type="presOf" srcId="{A2DDE2BB-57D4-4973-A714-90F56F248BAF}" destId="{B97A5678-4F8A-42E5-9E22-876CC5494456}" srcOrd="0" destOrd="0" presId="urn:microsoft.com/office/officeart/2005/8/layout/cycle6"/>
    <dgm:cxn modelId="{A15FD302-D567-4156-86E3-519E956F260E}" type="presOf" srcId="{79E73C5D-1DBA-487D-A804-6B92F51C0B2A}" destId="{C6AC3080-651D-4B16-B355-4E077B139BBF}" srcOrd="0" destOrd="0" presId="urn:microsoft.com/office/officeart/2005/8/layout/cycle6"/>
    <dgm:cxn modelId="{63958D5A-7762-4B49-B645-A27584F4BE0F}" srcId="{42D02F5E-E722-49DA-BFDB-A7F794E8F80D}" destId="{DF88769C-7428-410A-BE60-262B098164F2}" srcOrd="2" destOrd="0" parTransId="{05017398-ECD5-42EA-85FC-68777E65204A}" sibTransId="{2B88CCFD-66ED-488D-98E1-1A03B26F37B0}"/>
    <dgm:cxn modelId="{1163416F-A2E0-4831-8B7F-A6A587241995}" type="presOf" srcId="{70E041F0-F5E0-4115-BFB2-7798225E0751}" destId="{31776EE2-97A3-446B-8FA5-EF7828CE94FC}" srcOrd="0" destOrd="0" presId="urn:microsoft.com/office/officeart/2005/8/layout/cycle6"/>
    <dgm:cxn modelId="{3D0E9037-12EB-4F61-A6B6-ABA9A6636310}" srcId="{42D02F5E-E722-49DA-BFDB-A7F794E8F80D}" destId="{37A8611C-CDF4-419E-8AE5-E8D91723B0C0}" srcOrd="5" destOrd="0" parTransId="{1F3F781A-E2D2-4A61-BC5D-1869416B9067}" sibTransId="{04D7D1D8-43FD-485D-A011-9F0B5C02C068}"/>
    <dgm:cxn modelId="{F3EE9699-F978-44F8-B092-F574A438D85D}" type="presOf" srcId="{42D02F5E-E722-49DA-BFDB-A7F794E8F80D}" destId="{7981CE1F-77CE-448B-912C-5ABE18D14DBE}" srcOrd="0" destOrd="0" presId="urn:microsoft.com/office/officeart/2005/8/layout/cycle6"/>
    <dgm:cxn modelId="{DED9E8C5-02D2-4F66-AE1F-48536BCB1A3F}" type="presOf" srcId="{B0E659DF-78DC-4D55-93A4-1D53A0C13999}" destId="{B2632BED-9569-42AF-807A-418531FFF772}" srcOrd="0" destOrd="0" presId="urn:microsoft.com/office/officeart/2005/8/layout/cycle6"/>
    <dgm:cxn modelId="{60857360-300A-4F66-92C1-AAEFB6B5E977}" type="presOf" srcId="{2B88CCFD-66ED-488D-98E1-1A03B26F37B0}" destId="{50D4B883-637F-4105-9FAD-AAE3A573ED50}" srcOrd="0" destOrd="0" presId="urn:microsoft.com/office/officeart/2005/8/layout/cycle6"/>
    <dgm:cxn modelId="{45FC18C8-E463-4810-A2D5-D58D594B9930}" type="presOf" srcId="{59EFD8C1-35F9-44FD-BB5B-2811554F5379}" destId="{78F3BF11-8863-484D-8690-95F95868109C}" srcOrd="0" destOrd="0" presId="urn:microsoft.com/office/officeart/2005/8/layout/cycle6"/>
    <dgm:cxn modelId="{723207D3-FE5F-4217-9CAD-6B097FA3B273}" srcId="{42D02F5E-E722-49DA-BFDB-A7F794E8F80D}" destId="{7822F5C0-9B16-498C-AB15-AB67E0258E0F}" srcOrd="6" destOrd="0" parTransId="{01EA6E4E-63A8-48C8-B6D1-16ED40997EFA}" sibTransId="{53E6EE57-CA53-432B-8E33-D2DF298D5FE7}"/>
    <dgm:cxn modelId="{868A9599-6609-4454-B6AA-BB76F6E16692}" srcId="{42D02F5E-E722-49DA-BFDB-A7F794E8F80D}" destId="{B0E659DF-78DC-4D55-93A4-1D53A0C13999}" srcOrd="1" destOrd="0" parTransId="{502B790B-10C9-4D61-AF02-A005A2165618}" sibTransId="{A2DDE2BB-57D4-4973-A714-90F56F248BAF}"/>
    <dgm:cxn modelId="{B50D2F54-6165-4636-B38A-3203482BE8E2}" type="presOf" srcId="{04D7D1D8-43FD-485D-A011-9F0B5C02C068}" destId="{C3485F3F-2979-4233-BAF4-F55B7AA9D5D9}" srcOrd="0" destOrd="0" presId="urn:microsoft.com/office/officeart/2005/8/layout/cycle6"/>
    <dgm:cxn modelId="{EFFE196D-2767-4D43-9BDA-44B21EAFCEFE}" type="presOf" srcId="{0F1AA9C8-60D4-455C-AA69-45A6E0E65D84}" destId="{19D0A912-663E-4DC6-959E-734DD1227315}" srcOrd="0" destOrd="0" presId="urn:microsoft.com/office/officeart/2005/8/layout/cycle6"/>
    <dgm:cxn modelId="{8F7FFCF8-1E2A-4ACE-B6C0-22F49E3F4D47}" type="presOf" srcId="{379C10EE-D929-474D-B174-34760E090CD4}" destId="{B5F60949-8F0E-4362-850A-C7F647DCCB32}" srcOrd="0" destOrd="0" presId="urn:microsoft.com/office/officeart/2005/8/layout/cycle6"/>
    <dgm:cxn modelId="{483DA469-C6AD-438C-95D6-74BAE47F7D77}" type="presOf" srcId="{7822F5C0-9B16-498C-AB15-AB67E0258E0F}" destId="{114196B6-A928-4719-9859-EE7DF81CCB28}" srcOrd="0" destOrd="0" presId="urn:microsoft.com/office/officeart/2005/8/layout/cycle6"/>
    <dgm:cxn modelId="{D98E8031-1784-44DD-A971-DFCF42270C1D}" srcId="{42D02F5E-E722-49DA-BFDB-A7F794E8F80D}" destId="{0F1AA9C8-60D4-455C-AA69-45A6E0E65D84}" srcOrd="3" destOrd="0" parTransId="{88572442-D92D-4F90-A7C0-1ABEE55C1B5D}" sibTransId="{79E73C5D-1DBA-487D-A804-6B92F51C0B2A}"/>
    <dgm:cxn modelId="{0BC5CD67-4159-4F08-B391-F08CC4E70F75}" type="presOf" srcId="{37A8611C-CDF4-419E-8AE5-E8D91723B0C0}" destId="{FAF1A2C1-3571-48F1-85E7-A7B94B6FB713}" srcOrd="0" destOrd="0" presId="urn:microsoft.com/office/officeart/2005/8/layout/cycle6"/>
    <dgm:cxn modelId="{0899B984-5097-4F8D-BD52-C516AB4D14D2}" type="presOf" srcId="{53E6EE57-CA53-432B-8E33-D2DF298D5FE7}" destId="{213B974C-3908-4197-B61E-0A3E162BD956}" srcOrd="0" destOrd="0" presId="urn:microsoft.com/office/officeart/2005/8/layout/cycle6"/>
    <dgm:cxn modelId="{3F1778A8-9CCC-4A9B-812F-EB411379AA8D}" srcId="{42D02F5E-E722-49DA-BFDB-A7F794E8F80D}" destId="{AFA3ADF5-D9BC-4ED6-A93E-7BFE7861CEA1}" srcOrd="0" destOrd="0" parTransId="{A0401CD8-793C-428C-8219-FA050FA5B155}" sibTransId="{379C10EE-D929-474D-B174-34760E090CD4}"/>
    <dgm:cxn modelId="{39C01977-1926-4F16-B82E-787623971B3A}" type="presParOf" srcId="{7981CE1F-77CE-448B-912C-5ABE18D14DBE}" destId="{1BA43382-8674-44A5-9727-D708C2F65672}" srcOrd="0" destOrd="0" presId="urn:microsoft.com/office/officeart/2005/8/layout/cycle6"/>
    <dgm:cxn modelId="{B7530652-A85D-4466-B8F8-67D5A4160A22}" type="presParOf" srcId="{7981CE1F-77CE-448B-912C-5ABE18D14DBE}" destId="{CDF71B1E-40B6-46DB-B55B-58DF0A33F954}" srcOrd="1" destOrd="0" presId="urn:microsoft.com/office/officeart/2005/8/layout/cycle6"/>
    <dgm:cxn modelId="{FF16E5B6-575D-44BE-B8BA-C2FA507140B7}" type="presParOf" srcId="{7981CE1F-77CE-448B-912C-5ABE18D14DBE}" destId="{B5F60949-8F0E-4362-850A-C7F647DCCB32}" srcOrd="2" destOrd="0" presId="urn:microsoft.com/office/officeart/2005/8/layout/cycle6"/>
    <dgm:cxn modelId="{BC058B3E-D78B-4039-B743-C6987A38B76B}" type="presParOf" srcId="{7981CE1F-77CE-448B-912C-5ABE18D14DBE}" destId="{B2632BED-9569-42AF-807A-418531FFF772}" srcOrd="3" destOrd="0" presId="urn:microsoft.com/office/officeart/2005/8/layout/cycle6"/>
    <dgm:cxn modelId="{F8E1086C-3203-4D71-8BE9-CA21663D2458}" type="presParOf" srcId="{7981CE1F-77CE-448B-912C-5ABE18D14DBE}" destId="{89E2257F-27DA-4A94-A8A5-C097F7D8E575}" srcOrd="4" destOrd="0" presId="urn:microsoft.com/office/officeart/2005/8/layout/cycle6"/>
    <dgm:cxn modelId="{3497B707-5747-4297-A15E-7633AB490AC2}" type="presParOf" srcId="{7981CE1F-77CE-448B-912C-5ABE18D14DBE}" destId="{B97A5678-4F8A-42E5-9E22-876CC5494456}" srcOrd="5" destOrd="0" presId="urn:microsoft.com/office/officeart/2005/8/layout/cycle6"/>
    <dgm:cxn modelId="{43A3C8B1-6DC2-433D-B61A-0448474637A8}" type="presParOf" srcId="{7981CE1F-77CE-448B-912C-5ABE18D14DBE}" destId="{10504B2C-FAEA-4D27-83DB-FCA7984A7115}" srcOrd="6" destOrd="0" presId="urn:microsoft.com/office/officeart/2005/8/layout/cycle6"/>
    <dgm:cxn modelId="{E8D2EB00-E3EC-409B-AD90-DAE6EDBEC085}" type="presParOf" srcId="{7981CE1F-77CE-448B-912C-5ABE18D14DBE}" destId="{ADBDEC4D-9448-4290-8B5D-E508D2578236}" srcOrd="7" destOrd="0" presId="urn:microsoft.com/office/officeart/2005/8/layout/cycle6"/>
    <dgm:cxn modelId="{E7CFA7B2-02BA-416C-BF95-73AC33EAD70D}" type="presParOf" srcId="{7981CE1F-77CE-448B-912C-5ABE18D14DBE}" destId="{50D4B883-637F-4105-9FAD-AAE3A573ED50}" srcOrd="8" destOrd="0" presId="urn:microsoft.com/office/officeart/2005/8/layout/cycle6"/>
    <dgm:cxn modelId="{80D88803-0C8C-4FAB-8BC2-B8A57BB26B66}" type="presParOf" srcId="{7981CE1F-77CE-448B-912C-5ABE18D14DBE}" destId="{19D0A912-663E-4DC6-959E-734DD1227315}" srcOrd="9" destOrd="0" presId="urn:microsoft.com/office/officeart/2005/8/layout/cycle6"/>
    <dgm:cxn modelId="{4EFD0FC9-A522-4F28-AA99-41EAF0EB81EA}" type="presParOf" srcId="{7981CE1F-77CE-448B-912C-5ABE18D14DBE}" destId="{D3673AFB-6A64-42C5-AB56-D098A4CDD3C3}" srcOrd="10" destOrd="0" presId="urn:microsoft.com/office/officeart/2005/8/layout/cycle6"/>
    <dgm:cxn modelId="{778F431E-FABB-418D-A9A1-045468A18E28}" type="presParOf" srcId="{7981CE1F-77CE-448B-912C-5ABE18D14DBE}" destId="{C6AC3080-651D-4B16-B355-4E077B139BBF}" srcOrd="11" destOrd="0" presId="urn:microsoft.com/office/officeart/2005/8/layout/cycle6"/>
    <dgm:cxn modelId="{5340D73A-D6AC-4D62-8E64-67573F18FBD2}" type="presParOf" srcId="{7981CE1F-77CE-448B-912C-5ABE18D14DBE}" destId="{78F3BF11-8863-484D-8690-95F95868109C}" srcOrd="12" destOrd="0" presId="urn:microsoft.com/office/officeart/2005/8/layout/cycle6"/>
    <dgm:cxn modelId="{15956A80-6AB2-4A1A-8D4C-7446D7090BB0}" type="presParOf" srcId="{7981CE1F-77CE-448B-912C-5ABE18D14DBE}" destId="{6E976C7D-B8E0-4A2C-9364-62B4F28BEC62}" srcOrd="13" destOrd="0" presId="urn:microsoft.com/office/officeart/2005/8/layout/cycle6"/>
    <dgm:cxn modelId="{341CA185-A4CB-438B-87CB-226FAAA27872}" type="presParOf" srcId="{7981CE1F-77CE-448B-912C-5ABE18D14DBE}" destId="{31776EE2-97A3-446B-8FA5-EF7828CE94FC}" srcOrd="14" destOrd="0" presId="urn:microsoft.com/office/officeart/2005/8/layout/cycle6"/>
    <dgm:cxn modelId="{9EBC3C4D-F40B-4979-B894-C34D0263AE92}" type="presParOf" srcId="{7981CE1F-77CE-448B-912C-5ABE18D14DBE}" destId="{FAF1A2C1-3571-48F1-85E7-A7B94B6FB713}" srcOrd="15" destOrd="0" presId="urn:microsoft.com/office/officeart/2005/8/layout/cycle6"/>
    <dgm:cxn modelId="{52A4E082-F34A-41BC-9612-82038568A80E}" type="presParOf" srcId="{7981CE1F-77CE-448B-912C-5ABE18D14DBE}" destId="{D80D3B42-285C-47DC-AF2D-51890D6EF1EA}" srcOrd="16" destOrd="0" presId="urn:microsoft.com/office/officeart/2005/8/layout/cycle6"/>
    <dgm:cxn modelId="{0536FDDE-3C7B-4FD3-8A9B-6371765C41FC}" type="presParOf" srcId="{7981CE1F-77CE-448B-912C-5ABE18D14DBE}" destId="{C3485F3F-2979-4233-BAF4-F55B7AA9D5D9}" srcOrd="17" destOrd="0" presId="urn:microsoft.com/office/officeart/2005/8/layout/cycle6"/>
    <dgm:cxn modelId="{775DBF5F-08A8-4ED9-8D49-C255B0D6E62F}" type="presParOf" srcId="{7981CE1F-77CE-448B-912C-5ABE18D14DBE}" destId="{114196B6-A928-4719-9859-EE7DF81CCB28}" srcOrd="18" destOrd="0" presId="urn:microsoft.com/office/officeart/2005/8/layout/cycle6"/>
    <dgm:cxn modelId="{6490897C-B8F0-49A5-87B8-F1238A4AA773}" type="presParOf" srcId="{7981CE1F-77CE-448B-912C-5ABE18D14DBE}" destId="{035EEC99-0FF4-4078-AC7E-11E0F7A7E0F0}" srcOrd="19" destOrd="0" presId="urn:microsoft.com/office/officeart/2005/8/layout/cycle6"/>
    <dgm:cxn modelId="{8EE32203-5E04-4890-B735-54CA3DC052DC}" type="presParOf" srcId="{7981CE1F-77CE-448B-912C-5ABE18D14DBE}" destId="{213B974C-3908-4197-B61E-0A3E162BD956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E1F3A-7672-4AD9-BA6B-06DD9B9C1E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2D1CD0-8309-4544-B6D4-A642B11694C2}">
      <dgm:prSet phldrT="[Текст]" custT="1"/>
      <dgm:spPr/>
      <dgm:t>
        <a:bodyPr/>
        <a:lstStyle/>
        <a:p>
          <a:r>
            <a:rPr lang="ru-RU" sz="1200" b="0" i="0" u="none" dirty="0"/>
            <a:t>В случае, если вред не причинен, или угроза вреда не существенна, то должно накладываться предупреждение!</a:t>
          </a:r>
          <a:endParaRPr lang="ru-RU" sz="1200" dirty="0"/>
        </a:p>
      </dgm:t>
    </dgm:pt>
    <dgm:pt modelId="{9F21AFFD-1518-4729-B413-AEFA2C64A089}" type="parTrans" cxnId="{BCBF0F12-AB5D-41A0-AD71-30B207651E71}">
      <dgm:prSet/>
      <dgm:spPr/>
      <dgm:t>
        <a:bodyPr/>
        <a:lstStyle/>
        <a:p>
          <a:endParaRPr lang="ru-RU"/>
        </a:p>
      </dgm:t>
    </dgm:pt>
    <dgm:pt modelId="{27F40D50-08AF-4988-B82D-15D51749A6E5}" type="sibTrans" cxnId="{BCBF0F12-AB5D-41A0-AD71-30B207651E71}">
      <dgm:prSet/>
      <dgm:spPr/>
      <dgm:t>
        <a:bodyPr/>
        <a:lstStyle/>
        <a:p>
          <a:endParaRPr lang="ru-RU"/>
        </a:p>
      </dgm:t>
    </dgm:pt>
    <dgm:pt modelId="{C48D5FE1-D012-4185-BE12-C9629ABC7AD6}">
      <dgm:prSet custT="1"/>
      <dgm:spPr/>
      <dgm:t>
        <a:bodyPr/>
        <a:lstStyle/>
        <a:p>
          <a:r>
            <a:rPr lang="ru-RU" sz="1200" b="0" i="0" u="none" dirty="0"/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подконтрольных субъектов). Остальные 85% - в исключительных случаях.</a:t>
          </a:r>
          <a:endParaRPr lang="ru-RU" sz="1200" dirty="0"/>
        </a:p>
      </dgm:t>
    </dgm:pt>
    <dgm:pt modelId="{6B192CC9-6666-4CC4-9159-892D94AEA9EB}" type="parTrans" cxnId="{DF52AB91-CF77-4793-9215-FCE539760858}">
      <dgm:prSet/>
      <dgm:spPr/>
      <dgm:t>
        <a:bodyPr/>
        <a:lstStyle/>
        <a:p>
          <a:endParaRPr lang="ru-RU"/>
        </a:p>
      </dgm:t>
    </dgm:pt>
    <dgm:pt modelId="{6D677728-65E0-4C4F-9E1B-F531178FE6F1}" type="sibTrans" cxnId="{DF52AB91-CF77-4793-9215-FCE539760858}">
      <dgm:prSet/>
      <dgm:spPr/>
      <dgm:t>
        <a:bodyPr/>
        <a:lstStyle/>
        <a:p>
          <a:endParaRPr lang="ru-RU"/>
        </a:p>
      </dgm:t>
    </dgm:pt>
    <dgm:pt modelId="{0873D6DE-28A9-4D63-B013-F394AE98CB62}">
      <dgm:prSet custT="1"/>
      <dgm:spPr/>
      <dgm:t>
        <a:bodyPr/>
        <a:lstStyle/>
        <a:p>
          <a:r>
            <a:rPr lang="ru-RU" sz="1200" b="0" i="0" u="none" dirty="0"/>
            <a:t>В случае, если поступает жалоба или информация о нарушениях со стороны хозяйствующего субъекта, должна проводиться проверка (с согласования прокуратуры), а не возбуждаться дело по КоАП!</a:t>
          </a:r>
          <a:endParaRPr lang="ru-RU" sz="1200" dirty="0"/>
        </a:p>
      </dgm:t>
    </dgm:pt>
    <dgm:pt modelId="{E1C5A46A-BABF-4B5C-91FD-28BE89B23145}" type="parTrans" cxnId="{386893C5-B1BF-438B-82FA-8AECA8A52712}">
      <dgm:prSet/>
      <dgm:spPr/>
      <dgm:t>
        <a:bodyPr/>
        <a:lstStyle/>
        <a:p>
          <a:endParaRPr lang="ru-RU"/>
        </a:p>
      </dgm:t>
    </dgm:pt>
    <dgm:pt modelId="{BC040E3B-D345-40D2-9E96-6048C88E9A8C}" type="sibTrans" cxnId="{386893C5-B1BF-438B-82FA-8AECA8A52712}">
      <dgm:prSet/>
      <dgm:spPr/>
      <dgm:t>
        <a:bodyPr/>
        <a:lstStyle/>
        <a:p>
          <a:endParaRPr lang="ru-RU"/>
        </a:p>
      </dgm:t>
    </dgm:pt>
    <dgm:pt modelId="{325382FB-62E3-45F1-B9E6-1749C9E65560}">
      <dgm:prSet custT="1"/>
      <dgm:spPr/>
      <dgm:t>
        <a:bodyPr/>
        <a:lstStyle/>
        <a:p>
          <a:r>
            <a:rPr lang="ru-RU" sz="1200" b="0" i="0" u="none" dirty="0"/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200" dirty="0"/>
        </a:p>
      </dgm:t>
    </dgm:pt>
    <dgm:pt modelId="{EC2B3D6D-A485-4C0F-97DD-021E31DB812E}" type="parTrans" cxnId="{588C2B87-4CDD-4C2C-B5B5-209839E235F9}">
      <dgm:prSet/>
      <dgm:spPr/>
      <dgm:t>
        <a:bodyPr/>
        <a:lstStyle/>
        <a:p>
          <a:endParaRPr lang="ru-RU"/>
        </a:p>
      </dgm:t>
    </dgm:pt>
    <dgm:pt modelId="{39658180-8A64-4368-AE95-1F9E8C0993C4}" type="sibTrans" cxnId="{588C2B87-4CDD-4C2C-B5B5-209839E235F9}">
      <dgm:prSet/>
      <dgm:spPr/>
      <dgm:t>
        <a:bodyPr/>
        <a:lstStyle/>
        <a:p>
          <a:endParaRPr lang="ru-RU"/>
        </a:p>
      </dgm:t>
    </dgm:pt>
    <dgm:pt modelId="{5E5700D7-5B92-4182-8037-CFF245E8650A}" type="pres">
      <dgm:prSet presAssocID="{035E1F3A-7672-4AD9-BA6B-06DD9B9C1E0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4CDAD85-0FF7-40FE-9133-A86707743863}" type="pres">
      <dgm:prSet presAssocID="{035E1F3A-7672-4AD9-BA6B-06DD9B9C1E06}" presName="Name1" presStyleCnt="0"/>
      <dgm:spPr/>
    </dgm:pt>
    <dgm:pt modelId="{94E3B06C-9092-49A5-9DC5-88961A651851}" type="pres">
      <dgm:prSet presAssocID="{035E1F3A-7672-4AD9-BA6B-06DD9B9C1E06}" presName="cycle" presStyleCnt="0"/>
      <dgm:spPr/>
    </dgm:pt>
    <dgm:pt modelId="{7B459DB7-9734-4DA9-9AA7-D03CF3F3D92C}" type="pres">
      <dgm:prSet presAssocID="{035E1F3A-7672-4AD9-BA6B-06DD9B9C1E06}" presName="srcNode" presStyleLbl="node1" presStyleIdx="0" presStyleCnt="4"/>
      <dgm:spPr/>
    </dgm:pt>
    <dgm:pt modelId="{3058A9D9-7E5E-4CF9-980E-7DD93811709F}" type="pres">
      <dgm:prSet presAssocID="{035E1F3A-7672-4AD9-BA6B-06DD9B9C1E06}" presName="conn" presStyleLbl="parChTrans1D2" presStyleIdx="0" presStyleCnt="1"/>
      <dgm:spPr/>
      <dgm:t>
        <a:bodyPr/>
        <a:lstStyle/>
        <a:p>
          <a:endParaRPr lang="ru-RU"/>
        </a:p>
      </dgm:t>
    </dgm:pt>
    <dgm:pt modelId="{45A8706D-E2DD-4B84-905A-0709ED128564}" type="pres">
      <dgm:prSet presAssocID="{035E1F3A-7672-4AD9-BA6B-06DD9B9C1E06}" presName="extraNode" presStyleLbl="node1" presStyleIdx="0" presStyleCnt="4"/>
      <dgm:spPr/>
    </dgm:pt>
    <dgm:pt modelId="{7237261A-03E8-4414-AC01-AE41A1CAEE4D}" type="pres">
      <dgm:prSet presAssocID="{035E1F3A-7672-4AD9-BA6B-06DD9B9C1E06}" presName="dstNode" presStyleLbl="node1" presStyleIdx="0" presStyleCnt="4"/>
      <dgm:spPr/>
    </dgm:pt>
    <dgm:pt modelId="{9DF9A3C6-E129-443E-BC4C-0EAD7C7EF20A}" type="pres">
      <dgm:prSet presAssocID="{662D1CD0-8309-4544-B6D4-A642B11694C2}" presName="text_1" presStyleLbl="node1" presStyleIdx="0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EFE51-0016-430A-8C3E-BCDED4273A1A}" type="pres">
      <dgm:prSet presAssocID="{662D1CD0-8309-4544-B6D4-A642B11694C2}" presName="accent_1" presStyleCnt="0"/>
      <dgm:spPr/>
    </dgm:pt>
    <dgm:pt modelId="{3ABF536D-6E86-4BBC-B8D0-43A423FAC00A}" type="pres">
      <dgm:prSet presAssocID="{662D1CD0-8309-4544-B6D4-A642B11694C2}" presName="accentRepeatNode" presStyleLbl="solidFgAcc1" presStyleIdx="0" presStyleCnt="4" custLinFactNeighborX="-3006" custLinFactNeighborY="4689"/>
      <dgm:spPr/>
    </dgm:pt>
    <dgm:pt modelId="{AA6BEB84-7C61-4FF0-B99C-1B9A7BE0E1E5}" type="pres">
      <dgm:prSet presAssocID="{C48D5FE1-D012-4185-BE12-C9629ABC7AD6}" presName="text_2" presStyleLbl="node1" presStyleIdx="1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38C32-706F-4743-8113-BD033D66F233}" type="pres">
      <dgm:prSet presAssocID="{C48D5FE1-D012-4185-BE12-C9629ABC7AD6}" presName="accent_2" presStyleCnt="0"/>
      <dgm:spPr/>
    </dgm:pt>
    <dgm:pt modelId="{2BDA6875-281D-4689-871D-8D01EDA3CD29}" type="pres">
      <dgm:prSet presAssocID="{C48D5FE1-D012-4185-BE12-C9629ABC7AD6}" presName="accentRepeatNode" presStyleLbl="solidFgAcc1" presStyleIdx="1" presStyleCnt="4"/>
      <dgm:spPr/>
    </dgm:pt>
    <dgm:pt modelId="{66FFEA97-4698-4AF8-9150-A6F0E017E16B}" type="pres">
      <dgm:prSet presAssocID="{0873D6DE-28A9-4D63-B013-F394AE98CB62}" presName="text_3" presStyleLbl="node1" presStyleIdx="2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8A35A-5CDC-4347-B7D4-CEE9F3AB8704}" type="pres">
      <dgm:prSet presAssocID="{0873D6DE-28A9-4D63-B013-F394AE98CB62}" presName="accent_3" presStyleCnt="0"/>
      <dgm:spPr/>
    </dgm:pt>
    <dgm:pt modelId="{D886E14B-581F-4923-9BB0-0BF69FA9508F}" type="pres">
      <dgm:prSet presAssocID="{0873D6DE-28A9-4D63-B013-F394AE98CB62}" presName="accentRepeatNode" presStyleLbl="solidFgAcc1" presStyleIdx="2" presStyleCnt="4"/>
      <dgm:spPr/>
    </dgm:pt>
    <dgm:pt modelId="{1FB5FB32-6AF0-4473-AC65-E64256D83A43}" type="pres">
      <dgm:prSet presAssocID="{325382FB-62E3-45F1-B9E6-1749C9E65560}" presName="text_4" presStyleLbl="node1" presStyleIdx="3" presStyleCnt="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7C340-9F4C-4B16-9018-375891B0CEA8}" type="pres">
      <dgm:prSet presAssocID="{325382FB-62E3-45F1-B9E6-1749C9E65560}" presName="accent_4" presStyleCnt="0"/>
      <dgm:spPr/>
    </dgm:pt>
    <dgm:pt modelId="{7EF0C51C-2074-416A-ADC3-2DBC0EEA2E51}" type="pres">
      <dgm:prSet presAssocID="{325382FB-62E3-45F1-B9E6-1749C9E65560}" presName="accentRepeatNode" presStyleLbl="solidFgAcc1" presStyleIdx="3" presStyleCnt="4"/>
      <dgm:spPr/>
    </dgm:pt>
  </dgm:ptLst>
  <dgm:cxnLst>
    <dgm:cxn modelId="{386893C5-B1BF-438B-82FA-8AECA8A52712}" srcId="{035E1F3A-7672-4AD9-BA6B-06DD9B9C1E06}" destId="{0873D6DE-28A9-4D63-B013-F394AE98CB62}" srcOrd="2" destOrd="0" parTransId="{E1C5A46A-BABF-4B5C-91FD-28BE89B23145}" sibTransId="{BC040E3B-D345-40D2-9E96-6048C88E9A8C}"/>
    <dgm:cxn modelId="{41CD5E6D-8D1D-4780-97BB-2A76A93D403F}" type="presOf" srcId="{0873D6DE-28A9-4D63-B013-F394AE98CB62}" destId="{66FFEA97-4698-4AF8-9150-A6F0E017E16B}" srcOrd="0" destOrd="0" presId="urn:microsoft.com/office/officeart/2008/layout/VerticalCurvedList"/>
    <dgm:cxn modelId="{D0393455-17D6-4A4C-8D15-BF566336FB79}" type="presOf" srcId="{C48D5FE1-D012-4185-BE12-C9629ABC7AD6}" destId="{AA6BEB84-7C61-4FF0-B99C-1B9A7BE0E1E5}" srcOrd="0" destOrd="0" presId="urn:microsoft.com/office/officeart/2008/layout/VerticalCurvedList"/>
    <dgm:cxn modelId="{2B862C81-B08B-43C3-BF46-0CF88A924A71}" type="presOf" srcId="{662D1CD0-8309-4544-B6D4-A642B11694C2}" destId="{9DF9A3C6-E129-443E-BC4C-0EAD7C7EF20A}" srcOrd="0" destOrd="0" presId="urn:microsoft.com/office/officeart/2008/layout/VerticalCurvedList"/>
    <dgm:cxn modelId="{BCBF0F12-AB5D-41A0-AD71-30B207651E71}" srcId="{035E1F3A-7672-4AD9-BA6B-06DD9B9C1E06}" destId="{662D1CD0-8309-4544-B6D4-A642B11694C2}" srcOrd="0" destOrd="0" parTransId="{9F21AFFD-1518-4729-B413-AEFA2C64A089}" sibTransId="{27F40D50-08AF-4988-B82D-15D51749A6E5}"/>
    <dgm:cxn modelId="{DF52AB91-CF77-4793-9215-FCE539760858}" srcId="{035E1F3A-7672-4AD9-BA6B-06DD9B9C1E06}" destId="{C48D5FE1-D012-4185-BE12-C9629ABC7AD6}" srcOrd="1" destOrd="0" parTransId="{6B192CC9-6666-4CC4-9159-892D94AEA9EB}" sibTransId="{6D677728-65E0-4C4F-9E1B-F531178FE6F1}"/>
    <dgm:cxn modelId="{930969AC-04FD-4132-AC5B-4CA0F9D46496}" type="presOf" srcId="{035E1F3A-7672-4AD9-BA6B-06DD9B9C1E06}" destId="{5E5700D7-5B92-4182-8037-CFF245E8650A}" srcOrd="0" destOrd="0" presId="urn:microsoft.com/office/officeart/2008/layout/VerticalCurvedList"/>
    <dgm:cxn modelId="{1D72461D-09A4-4500-8308-B3F442CBBAEC}" type="presOf" srcId="{325382FB-62E3-45F1-B9E6-1749C9E65560}" destId="{1FB5FB32-6AF0-4473-AC65-E64256D83A43}" srcOrd="0" destOrd="0" presId="urn:microsoft.com/office/officeart/2008/layout/VerticalCurvedList"/>
    <dgm:cxn modelId="{588C2B87-4CDD-4C2C-B5B5-209839E235F9}" srcId="{035E1F3A-7672-4AD9-BA6B-06DD9B9C1E06}" destId="{325382FB-62E3-45F1-B9E6-1749C9E65560}" srcOrd="3" destOrd="0" parTransId="{EC2B3D6D-A485-4C0F-97DD-021E31DB812E}" sibTransId="{39658180-8A64-4368-AE95-1F9E8C0993C4}"/>
    <dgm:cxn modelId="{C1A6BC06-2535-449C-9A0E-2A2C16924533}" type="presOf" srcId="{27F40D50-08AF-4988-B82D-15D51749A6E5}" destId="{3058A9D9-7E5E-4CF9-980E-7DD93811709F}" srcOrd="0" destOrd="0" presId="urn:microsoft.com/office/officeart/2008/layout/VerticalCurvedList"/>
    <dgm:cxn modelId="{0E122050-3E94-4C45-ADB0-CD755FA7DFD2}" type="presParOf" srcId="{5E5700D7-5B92-4182-8037-CFF245E8650A}" destId="{34CDAD85-0FF7-40FE-9133-A86707743863}" srcOrd="0" destOrd="0" presId="urn:microsoft.com/office/officeart/2008/layout/VerticalCurvedList"/>
    <dgm:cxn modelId="{68F08EAE-9BEB-464B-A83E-38FC895D7D0F}" type="presParOf" srcId="{34CDAD85-0FF7-40FE-9133-A86707743863}" destId="{94E3B06C-9092-49A5-9DC5-88961A651851}" srcOrd="0" destOrd="0" presId="urn:microsoft.com/office/officeart/2008/layout/VerticalCurvedList"/>
    <dgm:cxn modelId="{216AAD6F-914D-49F3-8207-7F80E809C6F1}" type="presParOf" srcId="{94E3B06C-9092-49A5-9DC5-88961A651851}" destId="{7B459DB7-9734-4DA9-9AA7-D03CF3F3D92C}" srcOrd="0" destOrd="0" presId="urn:microsoft.com/office/officeart/2008/layout/VerticalCurvedList"/>
    <dgm:cxn modelId="{9FDE5EA1-85F8-43FA-9B07-CF3D432E8F08}" type="presParOf" srcId="{94E3B06C-9092-49A5-9DC5-88961A651851}" destId="{3058A9D9-7E5E-4CF9-980E-7DD93811709F}" srcOrd="1" destOrd="0" presId="urn:microsoft.com/office/officeart/2008/layout/VerticalCurvedList"/>
    <dgm:cxn modelId="{462E5B19-BD01-4693-84AD-6E5B203E7E3A}" type="presParOf" srcId="{94E3B06C-9092-49A5-9DC5-88961A651851}" destId="{45A8706D-E2DD-4B84-905A-0709ED128564}" srcOrd="2" destOrd="0" presId="urn:microsoft.com/office/officeart/2008/layout/VerticalCurvedList"/>
    <dgm:cxn modelId="{BA9D9385-0ADB-4BE7-BD57-BC1D7BA943A8}" type="presParOf" srcId="{94E3B06C-9092-49A5-9DC5-88961A651851}" destId="{7237261A-03E8-4414-AC01-AE41A1CAEE4D}" srcOrd="3" destOrd="0" presId="urn:microsoft.com/office/officeart/2008/layout/VerticalCurvedList"/>
    <dgm:cxn modelId="{854C9AE4-1B1B-4DC1-AD27-426D379CCCA6}" type="presParOf" srcId="{34CDAD85-0FF7-40FE-9133-A86707743863}" destId="{9DF9A3C6-E129-443E-BC4C-0EAD7C7EF20A}" srcOrd="1" destOrd="0" presId="urn:microsoft.com/office/officeart/2008/layout/VerticalCurvedList"/>
    <dgm:cxn modelId="{0F7E8817-C241-481D-8F7E-816CE14AF1EB}" type="presParOf" srcId="{34CDAD85-0FF7-40FE-9133-A86707743863}" destId="{F81EFE51-0016-430A-8C3E-BCDED4273A1A}" srcOrd="2" destOrd="0" presId="urn:microsoft.com/office/officeart/2008/layout/VerticalCurvedList"/>
    <dgm:cxn modelId="{C13A8ADF-62A6-4573-AAF0-BE9B8EE639B8}" type="presParOf" srcId="{F81EFE51-0016-430A-8C3E-BCDED4273A1A}" destId="{3ABF536D-6E86-4BBC-B8D0-43A423FAC00A}" srcOrd="0" destOrd="0" presId="urn:microsoft.com/office/officeart/2008/layout/VerticalCurvedList"/>
    <dgm:cxn modelId="{8227D17D-7C2E-480F-B329-CE1E1EF2DD7A}" type="presParOf" srcId="{34CDAD85-0FF7-40FE-9133-A86707743863}" destId="{AA6BEB84-7C61-4FF0-B99C-1B9A7BE0E1E5}" srcOrd="3" destOrd="0" presId="urn:microsoft.com/office/officeart/2008/layout/VerticalCurvedList"/>
    <dgm:cxn modelId="{9EDD7BD4-8E06-4979-B888-5204F7ACF206}" type="presParOf" srcId="{34CDAD85-0FF7-40FE-9133-A86707743863}" destId="{7D438C32-706F-4743-8113-BD033D66F233}" srcOrd="4" destOrd="0" presId="urn:microsoft.com/office/officeart/2008/layout/VerticalCurvedList"/>
    <dgm:cxn modelId="{7E987D72-BF48-41CD-8917-BE2E06FEA016}" type="presParOf" srcId="{7D438C32-706F-4743-8113-BD033D66F233}" destId="{2BDA6875-281D-4689-871D-8D01EDA3CD29}" srcOrd="0" destOrd="0" presId="urn:microsoft.com/office/officeart/2008/layout/VerticalCurvedList"/>
    <dgm:cxn modelId="{60E3A8C0-9128-4FE3-A0ED-D0C132FB5FB9}" type="presParOf" srcId="{34CDAD85-0FF7-40FE-9133-A86707743863}" destId="{66FFEA97-4698-4AF8-9150-A6F0E017E16B}" srcOrd="5" destOrd="0" presId="urn:microsoft.com/office/officeart/2008/layout/VerticalCurvedList"/>
    <dgm:cxn modelId="{A7A27792-88B3-4D47-882B-BA8F9B65C442}" type="presParOf" srcId="{34CDAD85-0FF7-40FE-9133-A86707743863}" destId="{5C88A35A-5CDC-4347-B7D4-CEE9F3AB8704}" srcOrd="6" destOrd="0" presId="urn:microsoft.com/office/officeart/2008/layout/VerticalCurvedList"/>
    <dgm:cxn modelId="{C2864649-1ADC-4452-81AD-2474E7148FF5}" type="presParOf" srcId="{5C88A35A-5CDC-4347-B7D4-CEE9F3AB8704}" destId="{D886E14B-581F-4923-9BB0-0BF69FA9508F}" srcOrd="0" destOrd="0" presId="urn:microsoft.com/office/officeart/2008/layout/VerticalCurvedList"/>
    <dgm:cxn modelId="{181E75C5-7BDD-4CC4-9189-B0ACFD5CC67A}" type="presParOf" srcId="{34CDAD85-0FF7-40FE-9133-A86707743863}" destId="{1FB5FB32-6AF0-4473-AC65-E64256D83A43}" srcOrd="7" destOrd="0" presId="urn:microsoft.com/office/officeart/2008/layout/VerticalCurvedList"/>
    <dgm:cxn modelId="{65826FE0-F0C5-47A5-87F9-FE2064BCE629}" type="presParOf" srcId="{34CDAD85-0FF7-40FE-9133-A86707743863}" destId="{7257C340-9F4C-4B16-9018-375891B0CEA8}" srcOrd="8" destOrd="0" presId="urn:microsoft.com/office/officeart/2008/layout/VerticalCurvedList"/>
    <dgm:cxn modelId="{265D9DB5-D97B-4533-B937-9066C1044583}" type="presParOf" srcId="{7257C340-9F4C-4B16-9018-375891B0CEA8}" destId="{7EF0C51C-2074-416A-ADC3-2DBC0EEA2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43382-8674-44A5-9727-D708C2F65672}">
      <dsp:nvSpPr>
        <dsp:cNvPr id="0" name=""/>
        <dsp:cNvSpPr/>
      </dsp:nvSpPr>
      <dsp:spPr>
        <a:xfrm>
          <a:off x="1374037" y="945"/>
          <a:ext cx="147016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Роспотребнадзор</a:t>
          </a:r>
          <a:endParaRPr lang="ru-RU" sz="900" kern="1200" dirty="0"/>
        </a:p>
      </dsp:txBody>
      <dsp:txXfrm>
        <a:off x="1396954" y="23862"/>
        <a:ext cx="1424327" cy="423626"/>
      </dsp:txXfrm>
    </dsp:sp>
    <dsp:sp modelId="{B5F60949-8F0E-4362-850A-C7F647DCCB32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075501" y="220154"/>
              </a:moveTo>
              <a:arcTo wR="1339694" hR="1339694" stAng="18198873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32BED-9569-42AF-807A-418531FFF772}">
      <dsp:nvSpPr>
        <dsp:cNvPr id="0" name=""/>
        <dsp:cNvSpPr/>
      </dsp:nvSpPr>
      <dsp:spPr>
        <a:xfrm>
          <a:off x="2573727" y="505353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Ростехнадзор</a:t>
          </a:r>
          <a:endParaRPr lang="ru-RU" sz="900" kern="1200" dirty="0"/>
        </a:p>
      </dsp:txBody>
      <dsp:txXfrm>
        <a:off x="2596644" y="528270"/>
        <a:ext cx="1119777" cy="423626"/>
      </dsp:txXfrm>
    </dsp:sp>
    <dsp:sp modelId="{B97A5678-4F8A-42E5-9E22-876CC54944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40266" y="745213"/>
              </a:moveTo>
              <a:arcTo wR="1339694" hR="1339694" stAng="20019419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04B2C-FAEA-4D27-83DB-FCA7984A7115}">
      <dsp:nvSpPr>
        <dsp:cNvPr id="0" name=""/>
        <dsp:cNvSpPr/>
      </dsp:nvSpPr>
      <dsp:spPr>
        <a:xfrm>
          <a:off x="2700181" y="1638749"/>
          <a:ext cx="1430084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Росприроднадзор</a:t>
          </a:r>
          <a:endParaRPr lang="ru-RU" sz="900" kern="1200" dirty="0"/>
        </a:p>
      </dsp:txBody>
      <dsp:txXfrm>
        <a:off x="2723098" y="1661666"/>
        <a:ext cx="1384250" cy="423626"/>
      </dsp:txXfrm>
    </dsp:sp>
    <dsp:sp modelId="{50D4B883-637F-4105-9FAD-AAE3A573ED50}">
      <dsp:nvSpPr>
        <dsp:cNvPr id="0" name=""/>
        <dsp:cNvSpPr/>
      </dsp:nvSpPr>
      <dsp:spPr>
        <a:xfrm>
          <a:off x="739714" y="310257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596969" y="1802340"/>
              </a:moveTo>
              <a:arcTo wR="1339694" hR="1339694" stAng="1212141" swAng="118114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0A912-663E-4DC6-959E-734DD1227315}">
      <dsp:nvSpPr>
        <dsp:cNvPr id="0" name=""/>
        <dsp:cNvSpPr/>
      </dsp:nvSpPr>
      <dsp:spPr>
        <a:xfrm>
          <a:off x="2067499" y="2512663"/>
          <a:ext cx="1490890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err="1"/>
            <a:t>Россельхознадзор</a:t>
          </a:r>
          <a:endParaRPr lang="ru-RU" sz="900" kern="1200" dirty="0"/>
        </a:p>
      </dsp:txBody>
      <dsp:txXfrm>
        <a:off x="2090416" y="2535580"/>
        <a:ext cx="1445056" cy="423626"/>
      </dsp:txXfrm>
    </dsp:sp>
    <dsp:sp modelId="{C6AC3080-651D-4B16-B355-4E077B139BBF}">
      <dsp:nvSpPr>
        <dsp:cNvPr id="0" name=""/>
        <dsp:cNvSpPr/>
      </dsp:nvSpPr>
      <dsp:spPr>
        <a:xfrm>
          <a:off x="664885" y="263943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401682" y="2677954"/>
              </a:moveTo>
              <a:arcTo wR="1339694" hR="1339694" stAng="5240877" swAng="23429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3BF11-8863-484D-8690-95F95868109C}">
      <dsp:nvSpPr>
        <dsp:cNvPr id="0" name=""/>
        <dsp:cNvSpPr/>
      </dsp:nvSpPr>
      <dsp:spPr>
        <a:xfrm>
          <a:off x="808744" y="2512666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МЧС</a:t>
          </a:r>
          <a:endParaRPr lang="ru-RU" sz="900" kern="1200" dirty="0"/>
        </a:p>
      </dsp:txBody>
      <dsp:txXfrm>
        <a:off x="831661" y="2535583"/>
        <a:ext cx="1119777" cy="423626"/>
      </dsp:txXfrm>
    </dsp:sp>
    <dsp:sp modelId="{31776EE2-97A3-446B-8FA5-EF7828CE94FC}">
      <dsp:nvSpPr>
        <dsp:cNvPr id="0" name=""/>
        <dsp:cNvSpPr/>
      </dsp:nvSpPr>
      <dsp:spPr>
        <a:xfrm>
          <a:off x="806506" y="331041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294712" y="2178022"/>
              </a:moveTo>
              <a:arcTo wR="1339694" hR="1339694" stAng="8475718" swAng="1168855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1A2C1-3571-48F1-85E7-A7B94B6FB713}">
      <dsp:nvSpPr>
        <dsp:cNvPr id="0" name=""/>
        <dsp:cNvSpPr/>
      </dsp:nvSpPr>
      <dsp:spPr>
        <a:xfrm>
          <a:off x="220206" y="1638749"/>
          <a:ext cx="116561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Жилищные инспекции (ЖКХ)</a:t>
          </a:r>
          <a:endParaRPr lang="ru-RU" sz="900" kern="1200" dirty="0"/>
        </a:p>
      </dsp:txBody>
      <dsp:txXfrm>
        <a:off x="243123" y="1661666"/>
        <a:ext cx="1119777" cy="423626"/>
      </dsp:txXfrm>
    </dsp:sp>
    <dsp:sp modelId="{C3485F3F-2979-4233-BAF4-F55B7AA9D5D9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1196" y="1396294"/>
              </a:moveTo>
              <a:arcTo wR="1339694" hR="1339694" stAng="10654717" swAng="172586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196B6-A928-4719-9859-EE7DF81CCB28}">
      <dsp:nvSpPr>
        <dsp:cNvPr id="0" name=""/>
        <dsp:cNvSpPr/>
      </dsp:nvSpPr>
      <dsp:spPr>
        <a:xfrm>
          <a:off x="431337" y="505353"/>
          <a:ext cx="1260731" cy="4694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Весогабаритные штрафы на перевозки</a:t>
          </a:r>
        </a:p>
      </dsp:txBody>
      <dsp:txXfrm>
        <a:off x="454254" y="528270"/>
        <a:ext cx="1214897" cy="423626"/>
      </dsp:txXfrm>
    </dsp:sp>
    <dsp:sp modelId="{213B974C-3908-4197-B61E-0A3E162BD956}">
      <dsp:nvSpPr>
        <dsp:cNvPr id="0" name=""/>
        <dsp:cNvSpPr/>
      </dsp:nvSpPr>
      <dsp:spPr>
        <a:xfrm>
          <a:off x="769423" y="235675"/>
          <a:ext cx="2679388" cy="2679388"/>
        </a:xfrm>
        <a:custGeom>
          <a:avLst/>
          <a:gdLst/>
          <a:ahLst/>
          <a:cxnLst/>
          <a:rect l="0" t="0" r="0" b="0"/>
          <a:pathLst>
            <a:path>
              <a:moveTo>
                <a:pt x="534257" y="269155"/>
              </a:moveTo>
              <a:arcTo wR="1339694" hR="1339694" stAng="13982606" swAng="218521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8A9D9-7E5E-4CF9-980E-7DD93811709F}">
      <dsp:nvSpPr>
        <dsp:cNvPr id="0" name=""/>
        <dsp:cNvSpPr/>
      </dsp:nvSpPr>
      <dsp:spPr>
        <a:xfrm>
          <a:off x="-4884512" y="-748522"/>
          <a:ext cx="5817525" cy="5817525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9A3C6-E129-443E-BC4C-0EAD7C7EF20A}">
      <dsp:nvSpPr>
        <dsp:cNvPr id="0" name=""/>
        <dsp:cNvSpPr/>
      </dsp:nvSpPr>
      <dsp:spPr>
        <a:xfrm>
          <a:off x="488599" y="281590"/>
          <a:ext cx="7877099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В случае, если вред не причинен, или угроза вреда не существенна, то должно накладываться предупреждение!</a:t>
          </a:r>
          <a:endParaRPr lang="ru-RU" sz="1200" kern="1200" dirty="0"/>
        </a:p>
      </dsp:txBody>
      <dsp:txXfrm>
        <a:off x="488599" y="281590"/>
        <a:ext cx="7877099" cy="765797"/>
      </dsp:txXfrm>
    </dsp:sp>
    <dsp:sp modelId="{3ABF536D-6E86-4BBC-B8D0-43A423FAC00A}">
      <dsp:nvSpPr>
        <dsp:cNvPr id="0" name=""/>
        <dsp:cNvSpPr/>
      </dsp:nvSpPr>
      <dsp:spPr>
        <a:xfrm>
          <a:off x="48210" y="288033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BEB84-7C61-4FF0-B99C-1B9A7BE0E1E5}">
      <dsp:nvSpPr>
        <dsp:cNvPr id="0" name=""/>
        <dsp:cNvSpPr/>
      </dsp:nvSpPr>
      <dsp:spPr>
        <a:xfrm>
          <a:off x="869665" y="1278757"/>
          <a:ext cx="7496032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подконтрольных субъектов). Остальные 85% - в исключительных случаях.</a:t>
          </a:r>
          <a:endParaRPr lang="ru-RU" sz="1200" kern="1200" dirty="0"/>
        </a:p>
      </dsp:txBody>
      <dsp:txXfrm>
        <a:off x="869665" y="1278757"/>
        <a:ext cx="7496032" cy="765797"/>
      </dsp:txXfrm>
    </dsp:sp>
    <dsp:sp modelId="{2BDA6875-281D-4689-871D-8D01EDA3CD29}">
      <dsp:nvSpPr>
        <dsp:cNvPr id="0" name=""/>
        <dsp:cNvSpPr/>
      </dsp:nvSpPr>
      <dsp:spPr>
        <a:xfrm>
          <a:off x="454251" y="1246242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FEA97-4698-4AF8-9150-A6F0E017E16B}">
      <dsp:nvSpPr>
        <dsp:cNvPr id="0" name=""/>
        <dsp:cNvSpPr/>
      </dsp:nvSpPr>
      <dsp:spPr>
        <a:xfrm>
          <a:off x="869665" y="2275924"/>
          <a:ext cx="7496032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В случае, если поступает жалоба или информация о нарушениях со стороны хозяйствующего субъекта, должна проводиться проверка (с согласования прокуратуры), а не возбуждаться дело по КоАП!</a:t>
          </a:r>
          <a:endParaRPr lang="ru-RU" sz="1200" kern="1200" dirty="0"/>
        </a:p>
      </dsp:txBody>
      <dsp:txXfrm>
        <a:off x="869665" y="2275924"/>
        <a:ext cx="7496032" cy="765797"/>
      </dsp:txXfrm>
    </dsp:sp>
    <dsp:sp modelId="{D886E14B-581F-4923-9BB0-0BF69FA9508F}">
      <dsp:nvSpPr>
        <dsp:cNvPr id="0" name=""/>
        <dsp:cNvSpPr/>
      </dsp:nvSpPr>
      <dsp:spPr>
        <a:xfrm>
          <a:off x="454251" y="2243409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5FB32-6AF0-4473-AC65-E64256D83A43}">
      <dsp:nvSpPr>
        <dsp:cNvPr id="0" name=""/>
        <dsp:cNvSpPr/>
      </dsp:nvSpPr>
      <dsp:spPr>
        <a:xfrm>
          <a:off x="488599" y="3273091"/>
          <a:ext cx="7877099" cy="765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76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/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200" kern="1200" dirty="0"/>
        </a:p>
      </dsp:txBody>
      <dsp:txXfrm>
        <a:off x="488599" y="3273091"/>
        <a:ext cx="7877099" cy="765797"/>
      </dsp:txXfrm>
    </dsp:sp>
    <dsp:sp modelId="{7EF0C51C-2074-416A-ADC3-2DBC0EEA2E51}">
      <dsp:nvSpPr>
        <dsp:cNvPr id="0" name=""/>
        <dsp:cNvSpPr/>
      </dsp:nvSpPr>
      <dsp:spPr>
        <a:xfrm>
          <a:off x="73185" y="3240576"/>
          <a:ext cx="830828" cy="830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1F34D-8296-4CEC-9D5D-CB866DBEC296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80F5-2A60-4283-84AD-6790A65AD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3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180B-16DA-4605-86B5-36A9AF12198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215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1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1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1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1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1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31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28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5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2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2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9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9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97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08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2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9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78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7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7930"/>
            <a:ext cx="9144119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795230"/>
            <a:ext cx="3859306" cy="23876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7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 userDrawn="1"/>
        </p:nvSpPr>
        <p:spPr>
          <a:xfrm>
            <a:off x="-1" y="188640"/>
            <a:ext cx="8642943" cy="43204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999" rtlCol="0" anchor="ctr"/>
          <a:lstStyle/>
          <a:p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3" hasCustomPrompt="1"/>
          </p:nvPr>
        </p:nvSpPr>
        <p:spPr>
          <a:xfrm>
            <a:off x="405130" y="269473"/>
            <a:ext cx="7886699" cy="242992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1400" b="1" kern="1200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2pPr>
            <a:lvl3pPr marL="9144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3pPr>
            <a:lvl4pPr marL="13716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4pPr>
            <a:lvl5pPr marL="18288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23512-3D98-4B86-A22F-074DEC6D4A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0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5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7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5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5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6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9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9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45DE-55DC-47B3-87A2-3B1C57EC0484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8DF3-0DA3-472A-8E25-F81E1DCED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0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52736"/>
            <a:ext cx="5616624" cy="288032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500" b="1" kern="0" spc="5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УПОЛНОМОЧЕННЫЙ ПО ЗАЩИТЕ ПРАВ ПРЕДПРИНИМАТЕЛЕЙ В ЯРОСЛАВСКОЙ ОБЛАСТИ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500" b="1" kern="0" spc="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ИНДЕКС</a:t>
            </a:r>
            <a:endParaRPr lang="ru-RU" sz="1500" b="1" kern="0" spc="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«АДМИНИСТРАТИВНОЕ ДАВЛЕНИЕ – 2019»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kern="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КЛЮЧЕВЫЕ ПРОБЛЕМЫ РЕФОРМЫ И ПРЕДЛОЖЕНИЯ В СФЕРЕ КОНТРОЛЯ И </a:t>
            </a:r>
            <a:r>
              <a:rPr lang="ru-RU" sz="1500" b="1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НАДЗОРА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u="sng" kern="0" spc="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«ЯРОСЛАВСКАЯ ОБЛАСТЬ»</a:t>
            </a:r>
            <a:endParaRPr lang="ru-RU" sz="1500" b="1" u="sng" kern="0" spc="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592185"/>
            <a:ext cx="2063546" cy="24452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июля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 г.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0736"/>
            <a:ext cx="816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53" y="440728"/>
            <a:ext cx="158731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2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ЯРОСЛАВСКАЯ ОБЛАСТЬ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0633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ЯО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069751"/>
              </p:ext>
            </p:extLst>
          </p:nvPr>
        </p:nvGraphicFramePr>
        <p:xfrm>
          <a:off x="179512" y="404664"/>
          <a:ext cx="8712969" cy="6343293"/>
        </p:xfrm>
        <a:graphic>
          <a:graphicData uri="http://schemas.openxmlformats.org/drawingml/2006/table">
            <a:tbl>
              <a:tblPr/>
              <a:tblGrid>
                <a:gridCol w="4117568"/>
                <a:gridCol w="1433504"/>
                <a:gridCol w="1171376"/>
                <a:gridCol w="1990521"/>
              </a:tblGrid>
              <a:tr h="3830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8547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-5,38%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-15,86%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0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-14,73%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0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-14,98%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-21,68%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7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-1,56%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342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-3,07%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225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-4,76%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1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11902,54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11995,2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6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98,31%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4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67"/>
            <a:ext cx="8229600" cy="49006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Межрегиональное Управление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ЯО и КО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16987"/>
              </p:ext>
            </p:extLst>
          </p:nvPr>
        </p:nvGraphicFramePr>
        <p:xfrm>
          <a:off x="107504" y="404663"/>
          <a:ext cx="8856985" cy="6430527"/>
        </p:xfrm>
        <a:graphic>
          <a:graphicData uri="http://schemas.openxmlformats.org/drawingml/2006/table">
            <a:tbl>
              <a:tblPr/>
              <a:tblGrid>
                <a:gridCol w="4185626"/>
                <a:gridCol w="1457198"/>
                <a:gridCol w="1190738"/>
                <a:gridCol w="2023423"/>
              </a:tblGrid>
              <a:tr h="401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6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-0,36%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82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6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-40,20%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6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-51,80%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73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-11,40%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5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-11,40%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16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-37,90%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47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6976700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3523000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-49,60%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327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67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Ярославской 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9826"/>
              </p:ext>
            </p:extLst>
          </p:nvPr>
        </p:nvGraphicFramePr>
        <p:xfrm>
          <a:off x="107505" y="404663"/>
          <a:ext cx="8928992" cy="6472668"/>
        </p:xfrm>
        <a:graphic>
          <a:graphicData uri="http://schemas.openxmlformats.org/drawingml/2006/table">
            <a:tbl>
              <a:tblPr/>
              <a:tblGrid>
                <a:gridCol w="4219656"/>
                <a:gridCol w="1469045"/>
                <a:gridCol w="1200418"/>
                <a:gridCol w="2039873"/>
              </a:tblGrid>
              <a:tr h="4038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-42,19%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29,94%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35,21%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-4,29%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79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652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8,89%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-3,88%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-13,01%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0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3181,6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129,68%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71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306"/>
            <a:ext cx="8229600" cy="34605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Ярославской области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706586"/>
              </p:ext>
            </p:extLst>
          </p:nvPr>
        </p:nvGraphicFramePr>
        <p:xfrm>
          <a:off x="107506" y="404663"/>
          <a:ext cx="8928989" cy="6475394"/>
        </p:xfrm>
        <a:graphic>
          <a:graphicData uri="http://schemas.openxmlformats.org/drawingml/2006/table">
            <a:tbl>
              <a:tblPr/>
              <a:tblGrid>
                <a:gridCol w="4219655"/>
                <a:gridCol w="1469044"/>
                <a:gridCol w="1200418"/>
                <a:gridCol w="2039872"/>
              </a:tblGrid>
              <a:tr h="4038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7657" marR="7657" marT="76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7657" marR="7657" marT="765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5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23821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23821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-17%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372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7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0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327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493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79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0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12898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23258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7657" marR="7657" marT="765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4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0633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МЧС России по Ярославской области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995845"/>
              </p:ext>
            </p:extLst>
          </p:nvPr>
        </p:nvGraphicFramePr>
        <p:xfrm>
          <a:off x="107504" y="404664"/>
          <a:ext cx="8928992" cy="6475565"/>
        </p:xfrm>
        <a:graphic>
          <a:graphicData uri="http://schemas.openxmlformats.org/drawingml/2006/table">
            <a:tbl>
              <a:tblPr/>
              <a:tblGrid>
                <a:gridCol w="4219655"/>
                <a:gridCol w="1469045"/>
                <a:gridCol w="1200418"/>
                <a:gridCol w="2039874"/>
              </a:tblGrid>
              <a:tr h="4038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7744" marR="7744" marT="77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7744" marR="7744" marT="774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856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29111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29195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1041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1692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95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796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1033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582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1060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74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0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1689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79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582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1060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537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1373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703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00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7433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8502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14,40%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859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670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285%</a:t>
                      </a:r>
                    </a:p>
                  </a:txBody>
                  <a:tcPr marL="7744" marR="7744" marT="77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41805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ТОТКГАДН по Ярославской области Восточного МУГАДН ЦФО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539723"/>
              </p:ext>
            </p:extLst>
          </p:nvPr>
        </p:nvGraphicFramePr>
        <p:xfrm>
          <a:off x="107505" y="476674"/>
          <a:ext cx="8928992" cy="6294523"/>
        </p:xfrm>
        <a:graphic>
          <a:graphicData uri="http://schemas.openxmlformats.org/drawingml/2006/table">
            <a:tbl>
              <a:tblPr/>
              <a:tblGrid>
                <a:gridCol w="4219656"/>
                <a:gridCol w="1469045"/>
                <a:gridCol w="1200418"/>
                <a:gridCol w="2039873"/>
              </a:tblGrid>
              <a:tr h="392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2017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2018 год</a:t>
                      </a:r>
                    </a:p>
                  </a:txBody>
                  <a:tcPr marL="6295" marR="6295" marT="629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Процентное соотношение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(%, +/-)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Контрольно-надзорные мероприятия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Федерации,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которых подлежит государственному контролю (надзору) со стороны контролирующего органа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11,14%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5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-60,63%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42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-76,10%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742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внеплановых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-60,13%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5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выданных предписаний об устранении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выявленных нарушений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обязательных требований по результатам проверок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-65,33%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Производство по делам об административных правонарушениях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6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дел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административных правонарушениях возбужденных контролирующим органом в отношении юридических лиц и индивидуальных предпринимателей 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387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-30,75%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38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юридических лиц и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индивидуальных предпринимателей, осуществляющих деятельность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субъекта Российской Федерации в отношении которых контролирующим органом были вынесены постановления о назначении административного наказания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-36,95%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140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-31,60%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5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366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-28,96%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9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Общий размер административных штрафов наложенных контролирующим органом, тыс. руб.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6675,5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4087,5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-38,77%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4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-80%</a:t>
                      </a:r>
                    </a:p>
                  </a:txBody>
                  <a:tcPr marL="6295" marR="6295" marT="62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572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17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</a:t>
            </a:r>
            <a:r>
              <a:rPr lang="ru-RU" sz="1800" dirty="0" smtClean="0"/>
              <a:t>«ЯРОСЛАВСКАЯ ОБЛАСТЬ</a:t>
            </a:r>
            <a:r>
              <a:rPr lang="ru-RU" sz="1800" dirty="0"/>
              <a:t>» - </a:t>
            </a:r>
            <a:r>
              <a:rPr lang="ru-RU" sz="1800" dirty="0" smtClean="0"/>
              <a:t>40 </a:t>
            </a:r>
            <a:r>
              <a:rPr lang="ru-RU" sz="1800" dirty="0"/>
              <a:t>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</a:t>
            </a:r>
            <a:r>
              <a:rPr lang="ru-RU" sz="700" dirty="0" smtClean="0"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4510861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Ярославской области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наложил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2228 штрафов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16 990 700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7 626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10163808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6018970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086925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Ярославской области наложил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558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штрафа, 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28 858 500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51 718 рубля).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5662989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Ярославской области наложил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1144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штрафов, 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13 678 400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11 957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121091117"/>
              </p:ext>
            </p:extLst>
          </p:nvPr>
        </p:nvGraphicFramePr>
        <p:xfrm>
          <a:off x="4168552" y="1137990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846635382"/>
              </p:ext>
            </p:extLst>
          </p:nvPr>
        </p:nvGraphicFramePr>
        <p:xfrm>
          <a:off x="7092280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245" y="630932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КоАП РФ наложено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25 штрафов,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355 000 рублей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327841"/>
              </p:ext>
            </p:extLst>
          </p:nvPr>
        </p:nvGraphicFramePr>
        <p:xfrm>
          <a:off x="4572000" y="4293969"/>
          <a:ext cx="4320482" cy="1979668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ЯРОСЛАВСКАЯ ОБЛАСТЬ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6,73%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13,22%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ЯРОСЛАВСКАЯ ОБЛАСТЬ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2,3%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64,5%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ЯРОСЛАВСКАЯ ОБЛАСТЬ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48,0%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96944" cy="2429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 smtClean="0"/>
              <a:t>Расчет показателей контрольно-надзорных органов</a:t>
            </a:r>
          </a:p>
          <a:p>
            <a:pPr algn="just"/>
            <a:r>
              <a:rPr lang="ru-RU" sz="1350" dirty="0" smtClean="0"/>
              <a:t>на </a:t>
            </a:r>
            <a:r>
              <a:rPr lang="ru-RU" sz="1350" dirty="0"/>
              <a:t>примере ТУ Роспотребнадзора</a:t>
            </a:r>
            <a:r>
              <a:rPr lang="en-US" sz="1350" dirty="0"/>
              <a:t> </a:t>
            </a:r>
            <a:r>
              <a:rPr lang="ru-RU" sz="1350" dirty="0"/>
              <a:t>по Ярославской области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18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43234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6,73%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1427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508249"/>
              </p:ext>
            </p:extLst>
          </p:nvPr>
        </p:nvGraphicFramePr>
        <p:xfrm>
          <a:off x="6047895" y="1061466"/>
          <a:ext cx="2709788" cy="16153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Вологодская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Карелия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Приморский край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Орловская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Сахалинская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г. Москва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Чеченская Республика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Тыва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</a:t>
                      </a:r>
                      <a:r>
                        <a:rPr lang="ru-RU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Карачаево-Черкесия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Курская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8144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11,96%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69001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1130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ХОЗЯЙСТВУЮЩИХ СУБЪЕКТОВ,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ПОДВЕРГНУТЫХ КОНТРОЛЮ И НАДЗОРУ (P2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13,22%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8547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39830"/>
              </p:ext>
            </p:extLst>
          </p:nvPr>
        </p:nvGraphicFramePr>
        <p:xfrm>
          <a:off x="323527" y="4941168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1330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41,2%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2228**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9200"/>
              </p:ext>
            </p:extLst>
          </p:nvPr>
        </p:nvGraphicFramePr>
        <p:xfrm>
          <a:off x="6164824" y="3394102"/>
          <a:ext cx="2709788" cy="11150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Амурская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Брянская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52120" y="299695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подвергнутых контролю и надзору 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17,76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013523"/>
              </p:ext>
            </p:extLst>
          </p:nvPr>
        </p:nvGraphicFramePr>
        <p:xfrm>
          <a:off x="6161568" y="5262432"/>
          <a:ext cx="2709788" cy="11075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Удмуртская Республика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Северная Осетия-Алания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24128" y="4830317"/>
            <a:ext cx="34198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20,7%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540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*Данные «1-контроль» по </a:t>
            </a:r>
            <a:r>
              <a:rPr lang="ru-RU" sz="1100" dirty="0" err="1" smtClean="0"/>
              <a:t>Роспотребнадзору</a:t>
            </a:r>
            <a:r>
              <a:rPr lang="ru-RU" sz="1100" dirty="0" smtClean="0"/>
              <a:t> предоставлены </a:t>
            </a:r>
            <a:r>
              <a:rPr lang="ru-RU" sz="1100" dirty="0" err="1" smtClean="0"/>
              <a:t>Роспотребнадзором</a:t>
            </a:r>
            <a:r>
              <a:rPr lang="ru-RU" sz="1100" dirty="0" smtClean="0"/>
              <a:t> централизованно 01.04.2019.</a:t>
            </a:r>
          </a:p>
          <a:p>
            <a:pPr algn="just"/>
            <a:r>
              <a:rPr lang="ru-RU" sz="1100" dirty="0"/>
              <a:t>*</a:t>
            </a:r>
            <a:r>
              <a:rPr lang="ru-RU" sz="1100" dirty="0" smtClean="0"/>
              <a:t>* еще 223 дела передано в «иные органы», в том числе суды.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18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496944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</a:t>
            </a:r>
            <a:r>
              <a:rPr lang="ru-RU" sz="1350" dirty="0" smtClean="0"/>
              <a:t>органов на примере</a:t>
            </a:r>
          </a:p>
          <a:p>
            <a:pPr algn="just"/>
            <a:r>
              <a:rPr lang="ru-RU" sz="1350" dirty="0" smtClean="0"/>
              <a:t>Центрального управления </a:t>
            </a:r>
            <a:r>
              <a:rPr lang="ru-RU" sz="1350" dirty="0" err="1" smtClean="0"/>
              <a:t>Ростехнадзора</a:t>
            </a:r>
            <a:r>
              <a:rPr lang="ru-RU" sz="1350" dirty="0" smtClean="0"/>
              <a:t> (по </a:t>
            </a:r>
            <a:r>
              <a:rPr lang="ru-RU" sz="1350" dirty="0"/>
              <a:t>Ярославской </a:t>
            </a:r>
            <a:r>
              <a:rPr lang="ru-RU" sz="1350" dirty="0" smtClean="0"/>
              <a:t>области)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19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43231"/>
              </p:ext>
            </p:extLst>
          </p:nvPr>
        </p:nvGraphicFramePr>
        <p:xfrm>
          <a:off x="323528" y="980728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62665"/>
              </p:ext>
            </p:extLst>
          </p:nvPr>
        </p:nvGraphicFramePr>
        <p:xfrm>
          <a:off x="323527" y="2644894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538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ХОЗЯЙСТВУЮЩИХ СУБЪЕКТОВ,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ПОДВЕРГНУТЫХ КОНТРОЛЮ И НАДЗОРУ (P2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23821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22063"/>
              </p:ext>
            </p:extLst>
          </p:nvPr>
        </p:nvGraphicFramePr>
        <p:xfrm>
          <a:off x="323527" y="4599245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64,5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1АЭ*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558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30709"/>
              </p:ext>
            </p:extLst>
          </p:nvPr>
        </p:nvGraphicFramePr>
        <p:xfrm>
          <a:off x="6061422" y="1114074"/>
          <a:ext cx="2709788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Томская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2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Мордовия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Ярославская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Владимирская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Амурская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52120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6,26%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51339"/>
              </p:ext>
            </p:extLst>
          </p:nvPr>
        </p:nvGraphicFramePr>
        <p:xfrm>
          <a:off x="6092816" y="3322095"/>
          <a:ext cx="2709788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Костромская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Крым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80112" y="29249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подвергнутых контролю и надзору 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30,26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38709"/>
              </p:ext>
            </p:extLst>
          </p:nvPr>
        </p:nvGraphicFramePr>
        <p:xfrm>
          <a:off x="6164824" y="5244984"/>
          <a:ext cx="2709788" cy="9923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Пензенская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Московская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68144" y="4725144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Ростехнадзора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8,6%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5683314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Ещё 198 дело об административных правонарушениях направлены по данным Росстата России в «иные органы» (в том числе в суд). В 1-АЭ входят и штрафы, наложенные по итогам лицензионного контроля </a:t>
            </a:r>
            <a:r>
              <a:rPr lang="ru-RU" sz="1000" dirty="0" err="1" smtClean="0"/>
              <a:t>Ростехнадзора</a:t>
            </a:r>
            <a:r>
              <a:rPr lang="ru-RU" sz="1000" dirty="0" smtClean="0"/>
              <a:t>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23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О ПРОЕКТЕ ИНДЕКСА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70" y="692695"/>
            <a:ext cx="7952778" cy="6091168"/>
          </a:xfrm>
          <a:custGeom>
            <a:avLst/>
            <a:gdLst>
              <a:gd name="connsiteX0" fmla="*/ 0 w 7920880"/>
              <a:gd name="connsiteY0" fmla="*/ 0 h 6463308"/>
              <a:gd name="connsiteX1" fmla="*/ 7920880 w 7920880"/>
              <a:gd name="connsiteY1" fmla="*/ 0 h 6463308"/>
              <a:gd name="connsiteX2" fmla="*/ 7920880 w 7920880"/>
              <a:gd name="connsiteY2" fmla="*/ 6463308 h 6463308"/>
              <a:gd name="connsiteX3" fmla="*/ 0 w 7920880"/>
              <a:gd name="connsiteY3" fmla="*/ 6463308 h 6463308"/>
              <a:gd name="connsiteX4" fmla="*/ 0 w 7920880"/>
              <a:gd name="connsiteY4" fmla="*/ 0 h 6463308"/>
              <a:gd name="connsiteX0" fmla="*/ 0 w 7920880"/>
              <a:gd name="connsiteY0" fmla="*/ 0 h 6463308"/>
              <a:gd name="connsiteX1" fmla="*/ 7920880 w 7920880"/>
              <a:gd name="connsiteY1" fmla="*/ 0 h 6463308"/>
              <a:gd name="connsiteX2" fmla="*/ 7920880 w 7920880"/>
              <a:gd name="connsiteY2" fmla="*/ 6069903 h 6463308"/>
              <a:gd name="connsiteX3" fmla="*/ 0 w 7920880"/>
              <a:gd name="connsiteY3" fmla="*/ 6463308 h 6463308"/>
              <a:gd name="connsiteX4" fmla="*/ 0 w 7920880"/>
              <a:gd name="connsiteY4" fmla="*/ 0 h 6463308"/>
              <a:gd name="connsiteX0" fmla="*/ 31898 w 7952778"/>
              <a:gd name="connsiteY0" fmla="*/ 0 h 6144331"/>
              <a:gd name="connsiteX1" fmla="*/ 7952778 w 7952778"/>
              <a:gd name="connsiteY1" fmla="*/ 0 h 6144331"/>
              <a:gd name="connsiteX2" fmla="*/ 7952778 w 7952778"/>
              <a:gd name="connsiteY2" fmla="*/ 6069903 h 6144331"/>
              <a:gd name="connsiteX3" fmla="*/ 0 w 7952778"/>
              <a:gd name="connsiteY3" fmla="*/ 6144331 h 6144331"/>
              <a:gd name="connsiteX4" fmla="*/ 31898 w 7952778"/>
              <a:gd name="connsiteY4" fmla="*/ 0 h 6144331"/>
              <a:gd name="connsiteX0" fmla="*/ 31898 w 7952778"/>
              <a:gd name="connsiteY0" fmla="*/ 0 h 6091168"/>
              <a:gd name="connsiteX1" fmla="*/ 7952778 w 7952778"/>
              <a:gd name="connsiteY1" fmla="*/ 0 h 6091168"/>
              <a:gd name="connsiteX2" fmla="*/ 7952778 w 7952778"/>
              <a:gd name="connsiteY2" fmla="*/ 6069903 h 6091168"/>
              <a:gd name="connsiteX3" fmla="*/ 0 w 7952778"/>
              <a:gd name="connsiteY3" fmla="*/ 6091168 h 6091168"/>
              <a:gd name="connsiteX4" fmla="*/ 31898 w 7952778"/>
              <a:gd name="connsiteY4" fmla="*/ 0 h 609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2778" h="6091168">
                <a:moveTo>
                  <a:pt x="31898" y="0"/>
                </a:moveTo>
                <a:lnTo>
                  <a:pt x="7952778" y="0"/>
                </a:lnTo>
                <a:lnTo>
                  <a:pt x="7952778" y="6069903"/>
                </a:lnTo>
                <a:lnTo>
                  <a:pt x="0" y="6091168"/>
                </a:lnTo>
                <a:lnTo>
                  <a:pt x="31898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indent="5381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Индекс подготовлен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81 субъекта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основан на данных всех уполномоченных по защите прав предпринимателей, территориальных органов федеральных органов власти,  Минэкономразвития России, Росстата России, данных судебной статистики Российской Федерации.</a:t>
            </a:r>
          </a:p>
          <a:p>
            <a:pPr indent="538163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федеральные органы власти включенные в индекс (Роспотребнадзор,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Росприроднадзор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МЧС, жилищные инспекции) приходится 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контрольных и надзорных мероприятий на территории России.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индекс включены следующие показатели:</a:t>
            </a:r>
          </a:p>
          <a:p>
            <a:pPr lvl="1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репрессивности контрольно-надзорной деятельности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(P1)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Эффективность внедрения риск-ориентированного подхода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Обход проверок: доля штрафов, назначенных без проведения проверок в рамках административных расследований, рейдов, контрольных закупок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(P3)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Фискальная  ориентированность контрольно-надзорной деятельности- объем наложенных штрафов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(P4,P5)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538163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Индекс – это не просто  аналитический инструмент, но инструмент для субъектов Российской Федерации для того, что бы корректировать поведение деятельности контрольных и надзорных органов на территории субъекта Российской Федерации.</a:t>
            </a:r>
          </a:p>
          <a:p>
            <a:pPr indent="53816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96944" cy="2429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органов</a:t>
            </a:r>
          </a:p>
          <a:p>
            <a:pPr algn="just"/>
            <a:r>
              <a:rPr lang="ru-RU" sz="1350" dirty="0"/>
              <a:t>на примере </a:t>
            </a:r>
            <a:r>
              <a:rPr lang="ru-RU" sz="1350" dirty="0" smtClean="0"/>
              <a:t>Управления </a:t>
            </a:r>
            <a:r>
              <a:rPr lang="ru-RU" sz="1350" dirty="0" err="1" smtClean="0"/>
              <a:t>Россельхознадзора</a:t>
            </a:r>
            <a:r>
              <a:rPr lang="en-US" sz="1350" dirty="0" smtClean="0"/>
              <a:t> </a:t>
            </a:r>
            <a:r>
              <a:rPr lang="ru-RU" sz="1350" dirty="0"/>
              <a:t>по Ярославской области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20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87519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147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743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87429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571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ХОЗЯЙСТВУЮЩИХ СУБЪЕКТОВ,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ПОДВЕРГНУТЫХ КОНТРОЛЮ И НАДЗОРУ (P2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7118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74398"/>
              </p:ext>
            </p:extLst>
          </p:nvPr>
        </p:nvGraphicFramePr>
        <p:xfrm>
          <a:off x="323527" y="4941168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595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48,0%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67926"/>
              </p:ext>
            </p:extLst>
          </p:nvPr>
        </p:nvGraphicFramePr>
        <p:xfrm>
          <a:off x="6038676" y="1052736"/>
          <a:ext cx="2709788" cy="17358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Курганская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Ульяновская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Воронежская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Башкортостан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г. Москва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Кабардино-Балкарская Республика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08104" y="692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16,57%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43618"/>
              </p:ext>
            </p:extLst>
          </p:nvPr>
        </p:nvGraphicFramePr>
        <p:xfrm>
          <a:off x="6020808" y="3355261"/>
          <a:ext cx="2709788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08104" y="295811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подвергнутых контролю и надзору (вся Россия) –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6,3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72182"/>
              </p:ext>
            </p:extLst>
          </p:nvPr>
        </p:nvGraphicFramePr>
        <p:xfrm>
          <a:off x="6092816" y="5050287"/>
          <a:ext cx="2709788" cy="12030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52120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Россельхознадзора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45,5%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528" y="6093296"/>
            <a:ext cx="54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/>
              <a:t>* 635 привлеченных к административной ответственности </a:t>
            </a:r>
            <a:r>
              <a:rPr lang="ru-RU" sz="1000" dirty="0"/>
              <a:t>– организации и должностные лица, еще </a:t>
            </a:r>
            <a:r>
              <a:rPr lang="ru-RU" sz="1000" dirty="0" smtClean="0"/>
              <a:t>659 – </a:t>
            </a:r>
            <a:r>
              <a:rPr lang="ru-RU" sz="1000" dirty="0"/>
              <a:t>физические лица (среди них, преобладают ЛПХ, фермеры, перевозчики с/х продукции – по статьям 10.2, 10.3, 10.8, 10.12 КоАП РФ)</a:t>
            </a:r>
          </a:p>
        </p:txBody>
      </p:sp>
    </p:spTree>
    <p:extLst>
      <p:ext uri="{BB962C8B-B14F-4D97-AF65-F5344CB8AC3E}">
        <p14:creationId xmlns:p14="http://schemas.microsoft.com/office/powerpoint/2010/main" val="2323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-9755" y="116632"/>
            <a:ext cx="8375597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100" dirty="0"/>
              <a:t>Расчет показателей контрольно-надзорных </a:t>
            </a:r>
            <a:r>
              <a:rPr lang="ru-RU" sz="1100" dirty="0" smtClean="0"/>
              <a:t>органов на </a:t>
            </a:r>
            <a:r>
              <a:rPr lang="ru-RU" sz="1100" dirty="0"/>
              <a:t>примере </a:t>
            </a:r>
            <a:r>
              <a:rPr lang="ru-RU" sz="1100" dirty="0" smtClean="0"/>
              <a:t>Межрегионального управления </a:t>
            </a:r>
            <a:r>
              <a:rPr lang="ru-RU" sz="1100" dirty="0" err="1"/>
              <a:t>Росприроднадзора</a:t>
            </a:r>
            <a:r>
              <a:rPr lang="ru-RU" sz="1100" dirty="0"/>
              <a:t> по Ярославской и Костромской </a:t>
            </a:r>
            <a:r>
              <a:rPr lang="ru-RU" sz="1100" dirty="0" smtClean="0"/>
              <a:t>областям</a:t>
            </a:r>
            <a:r>
              <a:rPr lang="en-US" sz="1100" dirty="0" smtClean="0"/>
              <a:t> (</a:t>
            </a:r>
            <a:r>
              <a:rPr lang="ru-RU" sz="1100" dirty="0" smtClean="0"/>
              <a:t>по Ярославской области) </a:t>
            </a:r>
            <a:endParaRPr lang="ru-RU" sz="110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21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92870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41927"/>
              </p:ext>
            </p:extLst>
          </p:nvPr>
        </p:nvGraphicFramePr>
        <p:xfrm>
          <a:off x="323527" y="2644894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ХОЗЯЙСТВУЮЩИХ СУБЪЕКТОВ,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ПОДВЕРГНУТЫХ КОНТРОЛЮ И НАДЗОРУ (P2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47013"/>
              </p:ext>
            </p:extLst>
          </p:nvPr>
        </p:nvGraphicFramePr>
        <p:xfrm>
          <a:off x="323528" y="4365104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н/д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194**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23677"/>
              </p:ext>
            </p:extLst>
          </p:nvPr>
        </p:nvGraphicFramePr>
        <p:xfrm>
          <a:off x="6061422" y="1114074"/>
          <a:ext cx="2709788" cy="12763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КБР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52120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25,6%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25668"/>
              </p:ext>
            </p:extLst>
          </p:nvPr>
        </p:nvGraphicFramePr>
        <p:xfrm>
          <a:off x="6092816" y="2962055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Севастополь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80112" y="25649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подвергнутых контролю и надзору (вся Россия) –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24,5%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09840"/>
              </p:ext>
            </p:extLst>
          </p:nvPr>
        </p:nvGraphicFramePr>
        <p:xfrm>
          <a:off x="6164824" y="4812936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68144" y="4293096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44,5% 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19" y="5519971"/>
            <a:ext cx="5616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/>
              <a:t>*В связи с особенностями учета дел об административных </a:t>
            </a:r>
            <a:r>
              <a:rPr lang="ru-RU" sz="1000" dirty="0"/>
              <a:t>правонарушениях </a:t>
            </a:r>
            <a:r>
              <a:rPr lang="ru-RU" sz="1000" dirty="0" err="1"/>
              <a:t>Росприроднадзора</a:t>
            </a:r>
            <a:r>
              <a:rPr lang="ru-RU" sz="1000" dirty="0"/>
              <a:t> по Ярославской и Костромской </a:t>
            </a:r>
            <a:r>
              <a:rPr lang="ru-RU" sz="1000" dirty="0" smtClean="0"/>
              <a:t>областям, по показателю </a:t>
            </a:r>
            <a:r>
              <a:rPr lang="en-US" sz="1000" dirty="0" smtClean="0"/>
              <a:t>P3 </a:t>
            </a:r>
            <a:r>
              <a:rPr lang="ru-RU" sz="1000" dirty="0" smtClean="0"/>
              <a:t>представлены объединенные данные Ярославской и Костромской областей (из них: по итогам проверок -  156 штрафов по Ярославской области, 53 по Костромской области).</a:t>
            </a:r>
          </a:p>
          <a:p>
            <a:pPr algn="just"/>
            <a:r>
              <a:rPr lang="ru-RU" sz="1000" dirty="0" smtClean="0"/>
              <a:t>** по данным, предоставленным в Росстат, МУ </a:t>
            </a:r>
            <a:r>
              <a:rPr lang="ru-RU" sz="1000" dirty="0" err="1" smtClean="0"/>
              <a:t>Росприроднадзора</a:t>
            </a:r>
            <a:r>
              <a:rPr lang="ru-RU" sz="1000" dirty="0" smtClean="0"/>
              <a:t> по ЯО и КО в «иные» органы, в том числе суды передано 1 дело, что значительно ниже данных СД ВС РФ (только лингвистический поиск по ГАС Правосудие дает порядка 20 решений). Данные уточняются у Росстата России, показатель </a:t>
            </a:r>
            <a:r>
              <a:rPr lang="en-US" sz="1000" dirty="0" smtClean="0"/>
              <a:t>P3 </a:t>
            </a:r>
            <a:r>
              <a:rPr lang="ru-RU" sz="1000" dirty="0" smtClean="0"/>
              <a:t>в расчете Индекса не использовался.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23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496944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/>
              <a:t>Расчет показателей контрольно-надзорных органов</a:t>
            </a:r>
          </a:p>
          <a:p>
            <a:pPr algn="just"/>
            <a:r>
              <a:rPr lang="ru-RU" sz="1350" dirty="0"/>
              <a:t>на примере </a:t>
            </a:r>
            <a:r>
              <a:rPr lang="ru-RU" sz="1350" dirty="0" smtClean="0"/>
              <a:t>ГУ МЧС</a:t>
            </a:r>
            <a:r>
              <a:rPr lang="en-US" sz="1350" dirty="0" smtClean="0"/>
              <a:t> </a:t>
            </a:r>
            <a:r>
              <a:rPr lang="ru-RU" sz="1350" dirty="0" smtClean="0"/>
              <a:t>России по </a:t>
            </a:r>
            <a:r>
              <a:rPr lang="ru-RU" sz="1350" dirty="0"/>
              <a:t>Ярославской области 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22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0969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670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48,8%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1373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68893"/>
              </p:ext>
            </p:extLst>
          </p:nvPr>
        </p:nvGraphicFramePr>
        <p:xfrm>
          <a:off x="323527" y="2996951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1692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ХОЗЯЙСТВУЮЩИХ СУБЪЕКТОВ,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ПОДВЕРГНУТЫХ КОНТРОЛЮ И НАДЗОРУ (P2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29195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31526"/>
              </p:ext>
            </p:extLst>
          </p:nvPr>
        </p:nvGraphicFramePr>
        <p:xfrm>
          <a:off x="6012160" y="1133474"/>
          <a:ext cx="2736304" cy="14310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08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Омская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Калининградская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Бурятия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Крым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Дагестан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Липецкая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96136" y="692696"/>
            <a:ext cx="304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67,67%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68468"/>
              </p:ext>
            </p:extLst>
          </p:nvPr>
        </p:nvGraphicFramePr>
        <p:xfrm>
          <a:off x="5940153" y="3360767"/>
          <a:ext cx="2900574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32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3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41366" y="2780928"/>
            <a:ext cx="27791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подвергнутых контролю и надзору 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7,9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016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углом 5"/>
          <p:cNvSpPr/>
          <p:nvPr/>
        </p:nvSpPr>
        <p:spPr>
          <a:xfrm rot="10800000">
            <a:off x="4355976" y="1227222"/>
            <a:ext cx="1584176" cy="977643"/>
          </a:xfrm>
          <a:prstGeom prst="ben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496944" cy="2429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1350" dirty="0" smtClean="0"/>
              <a:t>Жилищные инспекции – проверка управляющих организаций</a:t>
            </a:r>
            <a:endParaRPr lang="ru-RU" sz="1350" dirty="0"/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453336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23</a:t>
            </a:fld>
            <a:endParaRPr lang="ru-RU" sz="1000" dirty="0"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5400000">
            <a:off x="3453304" y="-1467543"/>
            <a:ext cx="504056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74528" y="832067"/>
            <a:ext cx="407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213 УПРАВЛЯЮЩИХ ОРГАНИЗАЦИЙ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2033931" y="-123121"/>
            <a:ext cx="436694" cy="41455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9512" y="1798659"/>
            <a:ext cx="414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7259 ПРОВЕРОК </a:t>
            </a:r>
            <a:r>
              <a:rPr lang="ru-RU" dirty="0" smtClean="0"/>
              <a:t>(137 ОРГАНИЗАЦИЙ)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806824" y="2040088"/>
            <a:ext cx="1049632" cy="1296144"/>
          </a:xfrm>
          <a:prstGeom prst="bent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4076847" y="683794"/>
            <a:ext cx="349877" cy="4544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59363" y="2780930"/>
            <a:ext cx="454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724 ПОСТАНОВЛЕНИЯ </a:t>
            </a:r>
            <a:r>
              <a:rPr lang="ru-RU" dirty="0" smtClean="0"/>
              <a:t>(72 ОРГАНИЗАЦИИ)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1016733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Нарушения выявлены в работе каждой </a:t>
            </a:r>
            <a:r>
              <a:rPr lang="ru-RU" sz="1400" b="1" dirty="0" smtClean="0"/>
              <a:t>3-ей </a:t>
            </a:r>
            <a:r>
              <a:rPr lang="ru-RU" sz="1400" b="1" dirty="0"/>
              <a:t>управляющей </a:t>
            </a:r>
            <a:r>
              <a:rPr lang="ru-RU" sz="1400" b="1" dirty="0" smtClean="0"/>
              <a:t>организации.</a:t>
            </a:r>
            <a:endParaRPr lang="ru-RU" sz="1400" b="1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6444208" y="692697"/>
            <a:ext cx="504056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804248" y="2102079"/>
            <a:ext cx="216024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Проверено </a:t>
            </a:r>
            <a:r>
              <a:rPr lang="ru-RU" sz="1400" b="1" dirty="0" smtClean="0">
                <a:solidFill>
                  <a:srgbClr val="FF0000"/>
                </a:solidFill>
              </a:rPr>
              <a:t>64% </a:t>
            </a:r>
            <a:r>
              <a:rPr lang="ru-RU" sz="1400" b="1" dirty="0" smtClean="0"/>
              <a:t>организаций, в среднем в России – </a:t>
            </a:r>
            <a:r>
              <a:rPr lang="ru-RU" sz="1400" b="1" dirty="0" smtClean="0">
                <a:solidFill>
                  <a:srgbClr val="00B050"/>
                </a:solidFill>
              </a:rPr>
              <a:t>57,6%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3849291" y="3429000"/>
            <a:ext cx="504056" cy="23839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338989"/>
            <a:ext cx="453650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FF0000"/>
                </a:solidFill>
              </a:rPr>
              <a:t>7,32% </a:t>
            </a:r>
            <a:r>
              <a:rPr lang="ru-RU" sz="1400" b="1" dirty="0">
                <a:solidFill>
                  <a:prstClr val="black"/>
                </a:solidFill>
              </a:rPr>
              <a:t>- предупреждения (в среднем по России – </a:t>
            </a:r>
            <a:r>
              <a:rPr lang="ru-RU" sz="1400" b="1" dirty="0">
                <a:solidFill>
                  <a:srgbClr val="00B050"/>
                </a:solidFill>
              </a:rPr>
              <a:t>22,8%</a:t>
            </a:r>
            <a:r>
              <a:rPr lang="ru-RU" sz="1400" b="1" dirty="0">
                <a:solidFill>
                  <a:prstClr val="black"/>
                </a:solidFill>
              </a:rPr>
              <a:t>)</a:t>
            </a: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92,68% </a:t>
            </a:r>
            <a:r>
              <a:rPr lang="ru-RU" sz="1400" b="1" dirty="0">
                <a:solidFill>
                  <a:prstClr val="black"/>
                </a:solidFill>
              </a:rPr>
              <a:t>- штрафы, на общую сумму – </a:t>
            </a:r>
            <a:r>
              <a:rPr lang="ru-RU" sz="1400" b="1" dirty="0" smtClean="0">
                <a:solidFill>
                  <a:prstClr val="black"/>
                </a:solidFill>
              </a:rPr>
              <a:t>61,2 </a:t>
            </a:r>
            <a:r>
              <a:rPr lang="ru-RU" sz="1400" b="1" dirty="0">
                <a:solidFill>
                  <a:prstClr val="black"/>
                </a:solidFill>
              </a:rPr>
              <a:t>млн рублей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34012384"/>
              </p:ext>
            </p:extLst>
          </p:nvPr>
        </p:nvGraphicFramePr>
        <p:xfrm>
          <a:off x="314913" y="3536766"/>
          <a:ext cx="3534378" cy="216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325043" y="4005064"/>
            <a:ext cx="4711453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222222"/>
                </a:solidFill>
                <a:latin typeface="Arial"/>
              </a:rPr>
              <a:t>Ярославская область (top5, 2018)</a:t>
            </a:r>
            <a:endParaRPr lang="ru-RU" sz="1100" dirty="0">
              <a:solidFill>
                <a:srgbClr val="222222"/>
              </a:solidFill>
              <a:latin typeface="Arial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rgbClr val="222222"/>
                </a:solidFill>
                <a:latin typeface="Arial"/>
              </a:rPr>
              <a:t>ОАО "УПРАВЛЯЮЩАЯ КОМПАНИЯ"- 96 штрафов на 8 млн рублей, 6 предупреждений  </a:t>
            </a:r>
            <a:r>
              <a:rPr lang="ru-RU" sz="1050" dirty="0">
                <a:solidFill>
                  <a:srgbClr val="FF0000"/>
                </a:solidFill>
                <a:latin typeface="Arial"/>
              </a:rPr>
              <a:t>(частная компания, в процессе банкротства) </a:t>
            </a:r>
            <a:r>
              <a:rPr lang="ru-RU" sz="1050" dirty="0">
                <a:solidFill>
                  <a:srgbClr val="222222"/>
                </a:solidFill>
                <a:latin typeface="Arial"/>
              </a:rPr>
              <a:t>(ГИС ЖКХ: всего наложенные штрафы составили 13,7млн рублей)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rgbClr val="222222"/>
                </a:solidFill>
                <a:latin typeface="Arial"/>
              </a:rPr>
              <a:t>ООО "ТЕПЛЫЙ ДОМ" -  60 штрафов на 8 млн рублей, 2 предупреждение предупреждений </a:t>
            </a:r>
            <a:r>
              <a:rPr lang="ru-RU" sz="1050" dirty="0">
                <a:solidFill>
                  <a:srgbClr val="FF0000"/>
                </a:solidFill>
                <a:latin typeface="Arial"/>
              </a:rPr>
              <a:t> (частная компания, в процессе банкротства)  </a:t>
            </a:r>
            <a:r>
              <a:rPr lang="ru-RU" sz="1050" dirty="0">
                <a:solidFill>
                  <a:srgbClr val="222222"/>
                </a:solidFill>
                <a:latin typeface="Arial"/>
              </a:rPr>
              <a:t>(ГИС ЖКХ: всего наложенные штрафы составили 10,2 млн рублей)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rgbClr val="222222"/>
                </a:solidFill>
                <a:latin typeface="Arial"/>
              </a:rPr>
              <a:t>НАО "УПРАВДОМ ФРУНЗЕНСКОГО РАЙОНА"-  72 штрафа на 7,3 млн рублей, 1  предупреждение   (ГИС ЖКХ: всего наложенные штрафы составили 11,8 млн рублей)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rgbClr val="222222"/>
                </a:solidFill>
                <a:latin typeface="Arial"/>
              </a:rPr>
              <a:t>ООО "УФР" -  74 штрафов на 6,6  млн рублей, 0  предупреждений  (ГИС ЖКХ: всего наложенные штрафы составили 10,7  млн рублей)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50" dirty="0">
                <a:solidFill>
                  <a:srgbClr val="222222"/>
                </a:solidFill>
                <a:latin typeface="Arial"/>
              </a:rPr>
              <a:t>ОАО "УПРАВДОМ ЛЕНИНСКОГО РАЙОНА " - 79 штрафов на 6,3 млн рублей, 2 предупреждения (ГИС ЖКХ: всего наложенные штрафы составили 19,1 млн рублей)</a:t>
            </a:r>
            <a:endParaRPr lang="ru-RU" sz="1050" b="0" i="0" dirty="0">
              <a:solidFill>
                <a:srgbClr val="222222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9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9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2331" y="233680"/>
            <a:ext cx="7886699" cy="315000"/>
          </a:xfrm>
        </p:spPr>
        <p:txBody>
          <a:bodyPr/>
          <a:lstStyle/>
          <a:p>
            <a:r>
              <a:rPr lang="ru-RU" sz="1300" dirty="0" smtClean="0">
                <a:solidFill>
                  <a:schemeClr val="bg1"/>
                </a:solidFill>
              </a:rPr>
              <a:t>Цели и ориентиры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25</a:t>
            </a:fld>
            <a:endParaRPr lang="ru-RU" sz="1000" dirty="0">
              <a:latin typeface="+mn-lt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377543879"/>
              </p:ext>
            </p:extLst>
          </p:nvPr>
        </p:nvGraphicFramePr>
        <p:xfrm>
          <a:off x="323528" y="1484784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805264"/>
            <a:ext cx="8208912" cy="933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00" b="1" dirty="0">
                <a:latin typeface="Times New Roman"/>
                <a:ea typeface="Calibri"/>
                <a:cs typeface="Times New Roman"/>
              </a:rPr>
              <a:t>ПОКАЗАТЕЛИ ИНДЕКСА:</a:t>
            </a:r>
            <a:endParaRPr lang="ru-RU" sz="700" b="1" dirty="0">
              <a:effectLst/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; (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СНИЖЕНИЕ РЕПРЕССИВНОСТИ КОНТРОЛЬНО-НАДЗОРНОЙ ДЕЯТЕЛЬНОСТИ )</a:t>
            </a:r>
            <a:endParaRPr lang="ru-RU" sz="7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ДОЛЯ ХОЗЯЙСТВУЮЩИХ СУБЪЕКТОВ, ПОДВЕРГНУТЫХ КОНТРОЛЮ И НАДЗОРУ ОТ ОБЩЕГО ЧИСЛА ПОДКОНТРОЛЬНЫХ; 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(ЭФФЕКТИВНОСТЬ ВНЕДРЕНИЯ РИСК-ОРИЕНТИРОВАННОГО ПОДХОДА)</a:t>
            </a:r>
            <a:endParaRPr lang="ru-RU" sz="7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7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7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ХОЗЯЙСТВУЮЩЕГО СУБЪЕКТА</a:t>
            </a:r>
            <a:endParaRPr lang="ru-RU" sz="7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– АДМИНИСТРАТИВНЫЙ «НАЛОГ» (</a:t>
            </a:r>
            <a:r>
              <a:rPr lang="ru-RU" sz="700" i="1" dirty="0">
                <a:latin typeface="Times New Roman"/>
                <a:ea typeface="Calibri"/>
                <a:cs typeface="Times New Roman"/>
              </a:rPr>
              <a:t>ФИСКАЛЬНАЯ  ОРИЕНТИРОВАННОСТЬ КОНТРОЛЬНО-НАДЗОРНОЙ ДЕЯТЕЛЬНОСТИ)</a:t>
            </a:r>
            <a:endParaRPr lang="ru-RU" sz="700" i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124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46338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338" y="39957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3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416" y="4860449"/>
            <a:ext cx="711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4,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P5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На базе показателей Индекса как на федеральном, так и на региональном уровне необходимо последовательно реализовывать следующие «постулаты» и отслеживать эффективность принятых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750997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Основные решения по совершенствованию системы КНД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271" y="98072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 Обеспечить эффективную реализацию «регуляторной гильотины». Для того, чтобы отечественное производство</a:t>
            </a:r>
          </a:p>
          <a:p>
            <a:r>
              <a:rPr lang="ru-RU" b="1" dirty="0"/>
              <a:t>и сфера услуг были конкурентоспособными, регулирование предпринимательской деятельности, обязательные требования</a:t>
            </a:r>
          </a:p>
          <a:p>
            <a:r>
              <a:rPr lang="ru-RU" b="1" dirty="0"/>
              <a:t>к деятельности и продукции, методы государственного контроля и надзора должны соответствовать лучшим международным</a:t>
            </a:r>
          </a:p>
          <a:p>
            <a:r>
              <a:rPr lang="ru-RU" b="1" dirty="0"/>
              <a:t>образцам.</a:t>
            </a:r>
          </a:p>
          <a:p>
            <a:r>
              <a:rPr lang="ru-RU" b="1" dirty="0"/>
              <a:t>1.1. </a:t>
            </a:r>
            <a:r>
              <a:rPr lang="ru-RU" dirty="0"/>
              <a:t>Определить объектом пересмотра обязательных требований не виды контроля и надзора, а «сферы предпринимательской</a:t>
            </a:r>
          </a:p>
          <a:p>
            <a:r>
              <a:rPr lang="ru-RU" dirty="0"/>
              <a:t>деятельности». Первые сферы для апробирования: общественное питание, производство некоторых видов молочной продукции (молоко,</a:t>
            </a:r>
          </a:p>
          <a:p>
            <a:r>
              <a:rPr lang="ru-RU" dirty="0"/>
              <a:t>сыр, творог), медицинское оборудование, растениеводство, производство вина.</a:t>
            </a:r>
          </a:p>
          <a:p>
            <a:r>
              <a:rPr lang="ru-RU" dirty="0"/>
              <a:t>Пересмотр и реинжиниринг регулирования в сферах должны проводиться с учетом международного опыта, пересмотра обязательных</a:t>
            </a:r>
          </a:p>
          <a:p>
            <a:r>
              <a:rPr lang="ru-RU" dirty="0"/>
              <a:t>требований на предмет их обоснованности (вероятность причинения вреда на предотвращение которого направлены, затраты на соблюдение),</a:t>
            </a:r>
          </a:p>
          <a:p>
            <a:r>
              <a:rPr lang="ru-RU" dirty="0"/>
              <a:t>современности, дублирования с другими сферами.</a:t>
            </a:r>
          </a:p>
          <a:p>
            <a:r>
              <a:rPr lang="ru-RU" b="1" dirty="0"/>
              <a:t>1.2. </a:t>
            </a:r>
            <a:r>
              <a:rPr lang="ru-RU" dirty="0"/>
              <a:t>Создать руководства («</a:t>
            </a:r>
            <a:r>
              <a:rPr lang="ru-RU" dirty="0" err="1"/>
              <a:t>гайдлайны</a:t>
            </a:r>
            <a:r>
              <a:rPr lang="ru-RU" dirty="0"/>
              <a:t>») по открытию и ведению наиболее массовых видов предпринимательской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281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Основные решения по совершенствованию системы КНД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758" y="908720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Усовершенствовать систему статистики и учета в сфере контроля и надзора, создать инструменты объективной оценки</a:t>
            </a:r>
          </a:p>
          <a:p>
            <a:r>
              <a:rPr lang="ru-RU" b="1" dirty="0"/>
              <a:t>ситуации в сферах контроля и надзора:</a:t>
            </a:r>
          </a:p>
          <a:p>
            <a:r>
              <a:rPr lang="ru-RU" b="1" dirty="0"/>
              <a:t>2.1. </a:t>
            </a:r>
            <a:r>
              <a:rPr lang="ru-RU" dirty="0"/>
              <a:t>Доработка и расширение единого реестра проверок. Предусмотреть недействительность проверок, не включенных в Единый реестр</a:t>
            </a:r>
          </a:p>
          <a:p>
            <a:r>
              <a:rPr lang="ru-RU" dirty="0"/>
              <a:t>проверок.</a:t>
            </a:r>
          </a:p>
          <a:p>
            <a:r>
              <a:rPr lang="ru-RU" b="1" dirty="0"/>
              <a:t>2.2. </a:t>
            </a:r>
            <a:r>
              <a:rPr lang="ru-RU" dirty="0"/>
              <a:t>Обеспечение статистического учета числа возбужденных дел об административных правонарушениях, в том числе по обстоятельствам</a:t>
            </a:r>
          </a:p>
          <a:p>
            <a:r>
              <a:rPr lang="ru-RU" dirty="0"/>
              <a:t>их возбуждения (рейды, проверки, выявление «по КоАП»), примененным наказаниям и др.</a:t>
            </a:r>
          </a:p>
          <a:p>
            <a:r>
              <a:rPr lang="ru-RU" b="1" dirty="0"/>
              <a:t>2.3. </a:t>
            </a:r>
            <a:r>
              <a:rPr lang="ru-RU" dirty="0"/>
              <a:t>Расчет «Уровня административной нагрузки на организации и граждан, осуществляющих предпринимательскую деятельность» (инструмент</a:t>
            </a:r>
          </a:p>
          <a:p>
            <a:r>
              <a:rPr lang="ru-RU" dirty="0"/>
              <a:t>мониторинга и оценки ситуации в сфере контроля и надзора; инструмент точной настройки государственного регулирования в отдельных</a:t>
            </a:r>
          </a:p>
          <a:p>
            <a:r>
              <a:rPr lang="ru-RU" dirty="0"/>
              <a:t>сферах, повышения конкурентоспособности предпринимательства и снижения рисков причинения вреда, жизни и здоровью; инструмент</a:t>
            </a:r>
          </a:p>
          <a:p>
            <a:r>
              <a:rPr lang="ru-RU" dirty="0"/>
              <a:t>измерения стоимости исполнения обязательного требования для предприятия и отрасли в целом).</a:t>
            </a:r>
          </a:p>
        </p:txBody>
      </p:sp>
    </p:spTree>
    <p:extLst>
      <p:ext uri="{BB962C8B-B14F-4D97-AF65-F5344CB8AC3E}">
        <p14:creationId xmlns:p14="http://schemas.microsoft.com/office/powerpoint/2010/main" val="288171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Основные решения по совершенствованию системы КНД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682" y="548680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3. Снижение избыточной нагрузки и исключение необоснованной ответственности. Цель государственного контроля</a:t>
            </a:r>
          </a:p>
          <a:p>
            <a:r>
              <a:rPr lang="ru-RU" sz="1600" b="1" dirty="0"/>
              <a:t>и надзора — не выявить нарушения и наказать, а не допустить причинение вреда! Любое выявленное при проверке</a:t>
            </a:r>
          </a:p>
          <a:p>
            <a:r>
              <a:rPr lang="ru-RU" sz="1600" b="1" dirty="0"/>
              <a:t>нарушение — провал государственного контроля и надзора.</a:t>
            </a:r>
          </a:p>
          <a:p>
            <a:r>
              <a:rPr lang="ru-RU" sz="1600" b="1" dirty="0"/>
              <a:t>3.1. </a:t>
            </a:r>
            <a:r>
              <a:rPr lang="ru-RU" sz="1600" dirty="0"/>
              <a:t>Сократить размер административных штрафов для субъектов МСП в 2 раза (по статьям, не связанным с причиненным вредом жизни</a:t>
            </a:r>
          </a:p>
          <a:p>
            <a:r>
              <a:rPr lang="ru-RU" sz="1600" dirty="0"/>
              <a:t>и здоровью).</a:t>
            </a:r>
          </a:p>
          <a:p>
            <a:r>
              <a:rPr lang="ru-RU" sz="1600" b="1" dirty="0"/>
              <a:t>3.2. </a:t>
            </a:r>
            <a:r>
              <a:rPr lang="ru-RU" sz="1600" dirty="0"/>
              <a:t>Расширить практику «предупреждения» как первой меры наказания вместо штрафов по всем нарушениям, кроме уже повлекших</a:t>
            </a:r>
          </a:p>
          <a:p>
            <a:r>
              <a:rPr lang="ru-RU" sz="1600" dirty="0"/>
              <a:t>причинение вреда жизни и здоровью граждан.</a:t>
            </a:r>
          </a:p>
          <a:p>
            <a:r>
              <a:rPr lang="ru-RU" sz="1600" b="1" dirty="0"/>
              <a:t>3.3. </a:t>
            </a:r>
            <a:r>
              <a:rPr lang="ru-RU" sz="1600" dirty="0"/>
              <a:t>Ограничить число плановых проверок — не более 2 проверок в год одного субъекта предпринимательской деятельности и не более</a:t>
            </a:r>
          </a:p>
          <a:p>
            <a:r>
              <a:rPr lang="ru-RU" sz="1600" dirty="0"/>
              <a:t>одного раза в три года одним органом КНД.</a:t>
            </a:r>
          </a:p>
          <a:p>
            <a:r>
              <a:rPr lang="ru-RU" sz="1600" b="1" dirty="0"/>
              <a:t>3.3. </a:t>
            </a:r>
            <a:r>
              <a:rPr lang="ru-RU" sz="1600" dirty="0"/>
              <a:t>Исключить фискальный характер ответственности — в случае, если вред не причинен, или может быть исправлен в разумный срок,</a:t>
            </a:r>
          </a:p>
          <a:p>
            <a:r>
              <a:rPr lang="ru-RU" sz="1600" dirty="0"/>
              <a:t>то вместо штрафа должно применяться предупреждение (с выдачей предписания). Вариант: сумму штрафа зачислять на </a:t>
            </a:r>
            <a:r>
              <a:rPr lang="ru-RU" sz="1600" dirty="0" err="1"/>
              <a:t>эскроу</a:t>
            </a:r>
            <a:r>
              <a:rPr lang="ru-RU" sz="1600" dirty="0"/>
              <a:t> счет</a:t>
            </a:r>
          </a:p>
          <a:p>
            <a:r>
              <a:rPr lang="ru-RU" sz="1600" dirty="0"/>
              <a:t>и взыскивать его только в случае неисполнения предписания.</a:t>
            </a:r>
          </a:p>
          <a:p>
            <a:r>
              <a:rPr lang="ru-RU" sz="1600" b="1" dirty="0"/>
              <a:t>4. Реализовать пилоты по реинжинирингу моделей регулирования и КНД для ряда сфер, где ситуация «критическая»:</a:t>
            </a:r>
          </a:p>
          <a:p>
            <a:r>
              <a:rPr lang="ru-RU" sz="1600" b="1" dirty="0"/>
              <a:t>сфера экологии, сфера строительства, сфера ветеринарного и фитосанитарного надзора, сфера промышленной</a:t>
            </a:r>
          </a:p>
          <a:p>
            <a:r>
              <a:rPr lang="ru-RU" sz="1600" b="1" dirty="0"/>
              <a:t>безопасности, сфера трудовой безопасности, ловля рыбы, производство и реализация рыбопродуктов.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282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9144000" cy="2088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051" y="2060849"/>
            <a:ext cx="8171214" cy="1470025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</a:t>
            </a:r>
            <a:b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«АДМИНИСТРАТИВНОЕ ДАВЛЕНИЕ»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1224-2030-48F5-B06D-C89CD75317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4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800" dirty="0">
                <a:latin typeface="+mn-lt"/>
                <a:cs typeface="Times New Roman" pitchFamily="18" charset="0"/>
              </a:rPr>
              <a:t>МЕТОДОЛОГИЯ «ИНДЕКСА» АДМИНИСТРАТИВНОГО ДАВЛЕНИЯ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698964"/>
            <a:ext cx="4680520" cy="3392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50" b="1" dirty="0">
                <a:latin typeface="Times New Roman"/>
                <a:ea typeface="Calibri"/>
                <a:cs typeface="Times New Roman"/>
              </a:rPr>
              <a:t>ПОКАЗАТЕЛИ ИНДЕКСА:</a:t>
            </a:r>
            <a:endParaRPr lang="ru-RU" sz="1100" b="1" dirty="0">
              <a:effectLst/>
              <a:latin typeface="Times New Roman"/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ДОЛЯ ПРЕДУПРЕЖДЕНИЙ ОТ ОБЩЕГО ЧИСЛА НАКАЗАНИЙ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;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СНИЖЕНИЕ РЕПРЕССИВНОСТИ КОНТРОЛЬНО-НАДЗОРНОЙ ДЕЯТЕЛЬНОСТИ 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2)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-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ПОДКОНТРОЛЬНЫХ; 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(ЭФФЕКТИВНОСТЬ ВНЕДРЕНИЯ РИСК-ОРИЕНТИРОВАННОГО ПОДХОДА)</a:t>
            </a:r>
            <a:endParaRPr lang="ru-RU" sz="1100" i="1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1100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31849B"/>
                </a:solidFill>
                <a:effectLst/>
                <a:latin typeface="Times New Roman"/>
                <a:ea typeface="Calibri"/>
                <a:cs typeface="Times New Roman"/>
              </a:rPr>
              <a:t>4) </a:t>
            </a:r>
            <a:r>
              <a:rPr lang="ru-RU" sz="1100" b="1" dirty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1100" dirty="0">
                <a:effectLst/>
                <a:latin typeface="Times New Roman"/>
                <a:ea typeface="Calibri"/>
                <a:cs typeface="Times New Roman"/>
              </a:rPr>
              <a:t>СРЕДНИЙ ШТРАФ НА 1 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ХОЗЯЙСТВУЮЩЕГО СУБЪЕКТА</a:t>
            </a:r>
            <a:endParaRPr lang="ru-RU" sz="1100" dirty="0">
              <a:ea typeface="Calibri"/>
              <a:cs typeface="Times New Roman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en-US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100" b="1" dirty="0">
                <a:solidFill>
                  <a:srgbClr val="E36C0A"/>
                </a:solidFill>
                <a:effectLst/>
                <a:latin typeface="Times New Roman"/>
                <a:ea typeface="Calibri"/>
                <a:cs typeface="Times New Roman"/>
              </a:rPr>
              <a:t>5)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 – АДМИНИСТРАТИВНЫЙ «НАЛОГ» (</a:t>
            </a:r>
            <a:r>
              <a:rPr lang="ru-RU" sz="1100" i="1" dirty="0">
                <a:latin typeface="Times New Roman"/>
                <a:ea typeface="Calibri"/>
                <a:cs typeface="Times New Roman"/>
              </a:rPr>
              <a:t>ФИСКАЛЬНАЯ  ОРИЕНТИРОВАННОСТЬ КОНТРОЛЬНО-НАДЗОРНОЙ ДЕЯТЕЛЬНОСТИ)</a:t>
            </a:r>
            <a:endParaRPr lang="ru-RU" sz="1100" i="1" dirty="0">
              <a:ea typeface="Calibri"/>
              <a:cs typeface="Times New Roman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9989"/>
              </p:ext>
            </p:extLst>
          </p:nvPr>
        </p:nvGraphicFramePr>
        <p:xfrm>
          <a:off x="333954" y="4704739"/>
          <a:ext cx="8558525" cy="1418212"/>
        </p:xfrm>
        <a:graphic>
          <a:graphicData uri="http://schemas.openxmlformats.org/drawingml/2006/table">
            <a:tbl>
              <a:tblPr firstRow="1" firstCol="1" bandRow="1"/>
              <a:tblGrid>
                <a:gridCol w="355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53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3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7281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МЧС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ВЕСОГАБАРИТНЫЕ ШТРАФЫ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ПЕРЕВОЗКИ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22,8%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&lt;1%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13,66%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&lt;2%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1849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11 556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10 144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1 902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11 819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3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0,89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млрд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43651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ПОКАЗАТЕЛИ, РАСЧИТАННЫЕ ДЛЯ РОССИЙСКОЙ ФЕДЕРАЦИИ, 2018</a:t>
            </a: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917180370"/>
              </p:ext>
            </p:extLst>
          </p:nvPr>
        </p:nvGraphicFramePr>
        <p:xfrm>
          <a:off x="221526" y="698964"/>
          <a:ext cx="4350473" cy="3018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80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5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>
                <a:latin typeface="+mn-lt"/>
                <a:cs typeface="Times New Roman" pitchFamily="18" charset="0"/>
              </a:rPr>
              <a:t>ИСТОЧНИКИ ДАННЫХ ИНДЕКСА «АДМИНИСТРАТИВНОЕ ДАВЛЕНИЕ»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7281" y="1186155"/>
            <a:ext cx="8312886" cy="501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ffectLst/>
                <a:ea typeface="Calibri"/>
                <a:cs typeface="Times New Roman" pitchFamily="18" charset="0"/>
              </a:rPr>
              <a:t>1. Форма </a:t>
            </a:r>
            <a:r>
              <a:rPr lang="ru-RU" b="1" dirty="0">
                <a:ea typeface="Calibri"/>
                <a:cs typeface="Times New Roman" pitchFamily="18" charset="0"/>
              </a:rPr>
              <a:t>№</a:t>
            </a:r>
            <a:r>
              <a:rPr lang="ru-RU" b="1" dirty="0">
                <a:effectLst/>
                <a:ea typeface="Calibri"/>
                <a:cs typeface="Times New Roman" pitchFamily="18" charset="0"/>
              </a:rPr>
              <a:t>1-контроль «Сведения об осуществлении государственного контроля (надзора) и муниципального </a:t>
            </a:r>
            <a:r>
              <a:rPr lang="ru-RU" b="1" dirty="0" smtClean="0">
                <a:effectLst/>
                <a:ea typeface="Calibri"/>
                <a:cs typeface="Times New Roman" pitchFamily="18" charset="0"/>
              </a:rPr>
              <a:t>контроля»; </a:t>
            </a:r>
            <a:r>
              <a:rPr lang="ru-RU" i="1" dirty="0" smtClean="0">
                <a:effectLst/>
                <a:ea typeface="Calibri"/>
                <a:cs typeface="Times New Roman" pitchFamily="18" charset="0"/>
              </a:rPr>
              <a:t>(для упрощения расчетов, в состав Индекса не включены лицензионные проверки, информация о которых консолидируется на федеральном уровне «по видам контроля»).</a:t>
            </a:r>
            <a:endParaRPr lang="ru-RU" i="1" dirty="0">
              <a:effectLst/>
              <a:ea typeface="Calibri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ffectLst/>
                <a:ea typeface="Calibri"/>
                <a:cs typeface="Times New Roman" pitchFamily="18" charset="0"/>
              </a:rPr>
              <a:t>2. Форма 1-АЭ «Сведения об административных правонарушениях в сфере экономики»;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a typeface="Calibri"/>
                <a:cs typeface="Times New Roman" pitchFamily="18" charset="0"/>
              </a:rPr>
              <a:t>3. Судебная статистика по форме  1-АП «Отчет о работе судов общей юрисдикции по рассмотрению дел об административных правонарушениях» (Судебный департамент Верховного суда Российской Федерации),  ГАС «Правосудие»;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a typeface="Calibri"/>
                <a:cs typeface="Times New Roman" pitchFamily="18" charset="0"/>
              </a:rPr>
              <a:t>4. Данные ГИС ЖКХ.</a:t>
            </a:r>
            <a:r>
              <a:rPr lang="en-US" b="1" dirty="0"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ea typeface="Calibri"/>
                <a:cs typeface="Times New Roman" pitchFamily="18" charset="0"/>
              </a:rPr>
              <a:t>(За исключением городов федерального значения Москвы, Санкт-Петербурга, Севастополя, обязанность по размещению информации в ГИС ЖКХ наступает с 1 июля 2019 года).</a:t>
            </a:r>
          </a:p>
        </p:txBody>
      </p:sp>
    </p:spTree>
    <p:extLst>
      <p:ext uri="{BB962C8B-B14F-4D97-AF65-F5344CB8AC3E}">
        <p14:creationId xmlns:p14="http://schemas.microsoft.com/office/powerpoint/2010/main" val="14935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СВОДНЫЙ ИНДЕКС 2018-1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52192DA-14FB-4883-9E79-6906D9E78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98868"/>
              </p:ext>
            </p:extLst>
          </p:nvPr>
        </p:nvGraphicFramePr>
        <p:xfrm>
          <a:off x="107504" y="764704"/>
          <a:ext cx="8532441" cy="56929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8395">
                  <a:extLst>
                    <a:ext uri="{9D8B030D-6E8A-4147-A177-3AD203B41FA5}">
                      <a16:colId xmlns:a16="http://schemas.microsoft.com/office/drawing/2014/main" xmlns="" val="3200884623"/>
                    </a:ext>
                  </a:extLst>
                </a:gridCol>
                <a:gridCol w="1477829">
                  <a:extLst>
                    <a:ext uri="{9D8B030D-6E8A-4147-A177-3AD203B41FA5}">
                      <a16:colId xmlns:a16="http://schemas.microsoft.com/office/drawing/2014/main" xmlns="" val="410387843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333712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20123369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29312108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195665884"/>
                    </a:ext>
                  </a:extLst>
                </a:gridCol>
                <a:gridCol w="897162">
                  <a:extLst>
                    <a:ext uri="{9D8B030D-6E8A-4147-A177-3AD203B41FA5}">
                      <a16:colId xmlns:a16="http://schemas.microsoft.com/office/drawing/2014/main" xmlns="" val="3939451527"/>
                    </a:ext>
                  </a:extLst>
                </a:gridCol>
                <a:gridCol w="902373">
                  <a:extLst>
                    <a:ext uri="{9D8B030D-6E8A-4147-A177-3AD203B41FA5}">
                      <a16:colId xmlns:a16="http://schemas.microsoft.com/office/drawing/2014/main" xmlns="" val="1299082847"/>
                    </a:ext>
                  </a:extLst>
                </a:gridCol>
                <a:gridCol w="823857">
                  <a:extLst>
                    <a:ext uri="{9D8B030D-6E8A-4147-A177-3AD203B41FA5}">
                      <a16:colId xmlns:a16="http://schemas.microsoft.com/office/drawing/2014/main" xmlns="" val="3514241578"/>
                    </a:ext>
                  </a:extLst>
                </a:gridCol>
                <a:gridCol w="580457">
                  <a:extLst>
                    <a:ext uri="{9D8B030D-6E8A-4147-A177-3AD203B41FA5}">
                      <a16:colId xmlns:a16="http://schemas.microsoft.com/office/drawing/2014/main" xmlns="" val="876150195"/>
                    </a:ext>
                  </a:extLst>
                </a:gridCol>
              </a:tblGrid>
              <a:tr h="459022"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 Федерации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МЧС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Россельхознадзор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Роспотребнадзор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Ростехнадзор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Росприроднадзор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Весогабаритный контроль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Жилищные инспекции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86492476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Удмуртская Республика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278152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Хакасия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53565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Марий Эл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83240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582841008"/>
                  </a:ext>
                </a:extLst>
              </a:tr>
              <a:tr h="102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230531385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Карелия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866167332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Камчатский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139771451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Алтай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60362097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940182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Магаданская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025342983"/>
                  </a:ext>
                </a:extLst>
              </a:tr>
              <a:tr h="125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30833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Саха (Якутия)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1247432690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Вологодская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416659785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Ненецкий автономный округ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82265750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Сахалинская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06808459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46342003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Псковская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127173076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0629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Приморский край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9203264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69349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Адыгея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560712286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КБР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837318653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Чукотский АО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3009067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Рязанская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810163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Калининградская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3191571759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490941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5482934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Курганская область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026707897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Санкт-Петербург</a:t>
                      </a:r>
                      <a:endParaRPr lang="ru-RU" sz="10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4062648208"/>
                  </a:ext>
                </a:extLst>
              </a:tr>
              <a:tr h="135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 край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:a16="http://schemas.microsoft.com/office/drawing/2014/main" xmlns="" val="237830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8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СВОДНЫЙ ИНДЕКС 2018-2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BE3E587-772F-4A41-8640-022BF63B9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791"/>
              </p:ext>
            </p:extLst>
          </p:nvPr>
        </p:nvGraphicFramePr>
        <p:xfrm>
          <a:off x="179511" y="761384"/>
          <a:ext cx="8784975" cy="56717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6407">
                  <a:extLst>
                    <a:ext uri="{9D8B030D-6E8A-4147-A177-3AD203B41FA5}">
                      <a16:colId xmlns:a16="http://schemas.microsoft.com/office/drawing/2014/main" xmlns="" val="4015345447"/>
                    </a:ext>
                  </a:extLst>
                </a:gridCol>
                <a:gridCol w="1524794">
                  <a:extLst>
                    <a:ext uri="{9D8B030D-6E8A-4147-A177-3AD203B41FA5}">
                      <a16:colId xmlns:a16="http://schemas.microsoft.com/office/drawing/2014/main" xmlns="" val="2536439763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xmlns="" val="7802117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91669583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86832648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4334207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6403393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32547117"/>
                    </a:ext>
                  </a:extLst>
                </a:gridCol>
                <a:gridCol w="782933">
                  <a:extLst>
                    <a:ext uri="{9D8B030D-6E8A-4147-A177-3AD203B41FA5}">
                      <a16:colId xmlns:a16="http://schemas.microsoft.com/office/drawing/2014/main" xmlns="" val="4052921686"/>
                    </a:ext>
                  </a:extLst>
                </a:gridCol>
                <a:gridCol w="729233">
                  <a:extLst>
                    <a:ext uri="{9D8B030D-6E8A-4147-A177-3AD203B41FA5}">
                      <a16:colId xmlns:a16="http://schemas.microsoft.com/office/drawing/2014/main" xmlns="" val="4168167854"/>
                    </a:ext>
                  </a:extLst>
                </a:gridCol>
              </a:tblGrid>
              <a:tr h="511816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СУБЪЕКТ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ИНДЕКС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МЧС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РОССЕЛЬХОЗНАДЗОР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РОСПОТРЕБНАДЗОР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РОСТЕХНАДЗОР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РОСПРИРОДНАДЗОР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ВЕСОГАБАРИТНЫЙ КОНТРОЛЬ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ЖИЛИЩНЫЕ ИНСПЕКЦИИ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ctr"/>
                </a:tc>
                <a:extLst>
                  <a:ext uri="{0D108BD9-81ED-4DB2-BD59-A6C34878D82A}">
                    <a16:rowId xmlns:a16="http://schemas.microsoft.com/office/drawing/2014/main" xmlns="" val="146115377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Кировская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85276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Челябинская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95550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Чувашская Республика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7120035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Воронежская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078897"/>
                  </a:ext>
                </a:extLst>
              </a:tr>
              <a:tr h="398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Мордовия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947070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Липецкая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6605297"/>
                  </a:ext>
                </a:extLst>
              </a:tr>
              <a:tr h="296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Северная Осетия-Алания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935871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Башкортостан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483954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Республика Татарстан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1141711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Ярославская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0,6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554617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ХМАО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383795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Ульяновская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940609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Архангельская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0832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Свердловская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906039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ЕАО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14136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Астраханская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2765878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Алтайский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1313424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Красноярский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3,9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116042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Костромская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46203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effectLst/>
                        </a:rPr>
                        <a:t>Пензенская область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5758679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Коми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4614605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Краснодарский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4560223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Калужская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917747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Волгоградская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94087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Пермский край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effectLst/>
                        </a:rPr>
                        <a:t>4,1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182736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3878710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Амурская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69244682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Республика Бурятия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314574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Ленинградская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6,4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3696196"/>
                  </a:ext>
                </a:extLst>
              </a:tr>
              <a:tr h="157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effectLst/>
                        </a:rPr>
                        <a:t>Томская область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4,2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3,9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44" marR="6644" marT="66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717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0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8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-669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</a:t>
            </a:r>
            <a:r>
              <a:rPr lang="ru-RU" sz="1800" dirty="0">
                <a:cs typeface="Times New Roman" pitchFamily="18" charset="0"/>
              </a:rPr>
              <a:t>УДМУРТСКАЯ РЕСПУБЛИКА</a:t>
            </a:r>
            <a:r>
              <a:rPr lang="ru-RU" sz="1800" dirty="0"/>
              <a:t>» - 1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</a:t>
            </a:r>
            <a:r>
              <a:rPr lang="ru-RU" sz="700" dirty="0" smtClean="0"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702188"/>
              </p:ext>
            </p:extLst>
          </p:nvPr>
        </p:nvGraphicFramePr>
        <p:xfrm>
          <a:off x="4572000" y="4371336"/>
          <a:ext cx="4320482" cy="1979668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</a:t>
                      </a: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5811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Удмуртии наложил 2378 штрафов, на общую сумму 24 516 000 рублей (средний штраф – 10 309 рублей).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109230"/>
              </p:ext>
            </p:extLst>
          </p:nvPr>
        </p:nvGraphicFramePr>
        <p:xfrm>
          <a:off x="-768424" y="692696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37375977"/>
              </p:ext>
            </p:extLst>
          </p:nvPr>
        </p:nvGraphicFramePr>
        <p:xfrm>
          <a:off x="5581841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227459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Удмуртии наложил 596 штрафов, на общую сумму 10 785 800 рублей (средний штраф – 18 097 рублей).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890441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Удмуртии наложил 603 штрафа, на общую сумму 10 739 600 рублей (средний штраф – 17 810 рублей).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545083555"/>
              </p:ext>
            </p:extLst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509371472"/>
              </p:ext>
            </p:extLst>
          </p:nvPr>
        </p:nvGraphicFramePr>
        <p:xfrm>
          <a:off x="6930008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7842738" y="6356347"/>
            <a:ext cx="798026" cy="501650"/>
          </a:xfrm>
        </p:spPr>
        <p:txBody>
          <a:bodyPr/>
          <a:lstStyle/>
          <a:p>
            <a:fld id="{72B23512-3D98-4B86-A22F-074DEC6D4A99}" type="slidenum">
              <a:rPr lang="ru-RU" sz="1000" smtClean="0">
                <a:latin typeface="+mn-lt"/>
              </a:rPr>
              <a:pPr/>
              <a:t>9</a:t>
            </a:fld>
            <a:endParaRPr lang="ru-RU" sz="1000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-36512" y="161672"/>
            <a:ext cx="8820472" cy="459016"/>
          </a:xfrm>
        </p:spPr>
        <p:txBody>
          <a:bodyPr/>
          <a:lstStyle/>
          <a:p>
            <a:r>
              <a:rPr lang="ru-RU" sz="1800" dirty="0"/>
              <a:t>ПРОФИЛЬ «САРАТОВСКАЯ ОБЛАСТЬ» - 81 место из 81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458356"/>
            <a:ext cx="44279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</a:t>
            </a:r>
            <a:r>
              <a:rPr lang="ru-RU" sz="700" dirty="0" smtClean="0">
                <a:latin typeface="Times New Roman"/>
                <a:ea typeface="Calibri"/>
                <a:cs typeface="Times New Roman"/>
              </a:rPr>
              <a:t>ДОЛЯ ХОЗЯЙСТВУЮЩИХ СУБЪЕКТОВ,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ПОДВЕРГНУТЫХ КОНТРОЛЮ И НАДЗОРУ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572000" y="4371336"/>
          <a:ext cx="4320482" cy="1979668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3651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Роспотребнадзор Саратовской области наложил 8532 штрафа, на общую сумму 54 593 800 рублей (средний штраф – 6 399 рублей). </a:t>
            </a:r>
          </a:p>
        </p:txBody>
      </p:sp>
      <p:graphicFrame>
        <p:nvGraphicFramePr>
          <p:cNvPr id="4" name="Диаграмма 3"/>
          <p:cNvGraphicFramePr/>
          <p:nvPr>
            <p:extLst/>
          </p:nvPr>
        </p:nvGraphicFramePr>
        <p:xfrm>
          <a:off x="-768424" y="620688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/>
          </p:nvPr>
        </p:nvGraphicFramePr>
        <p:xfrm>
          <a:off x="5581841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4941168"/>
            <a:ext cx="3917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Ростехнадзор Саратовской области наложил 818 штрафов, на общую сумму 29 761 800 рублей (средний штраф – 36 384 рубля).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5517232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Россельхознадзор Саратовской области наложил 951 штраф, на общую сумму 6 389 400 рублей (средний штраф – 6 719 рублей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4124482" y="1124744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/>
          </p:nvPr>
        </p:nvGraphicFramePr>
        <p:xfrm>
          <a:off x="6960804" y="1128069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Выгнутая вверх стрелка 16"/>
          <p:cNvSpPr/>
          <p:nvPr/>
        </p:nvSpPr>
        <p:spPr>
          <a:xfrm rot="21180651">
            <a:off x="2634244" y="763883"/>
            <a:ext cx="3819657" cy="39305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163563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КоАП РФ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наложено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1724 штрафа, на общую сумму 80 700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  <p:extLst>
      <p:ext uri="{BB962C8B-B14F-4D97-AF65-F5344CB8AC3E}">
        <p14:creationId xmlns:p14="http://schemas.microsoft.com/office/powerpoint/2010/main" val="27845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5262</Words>
  <Application>Microsoft Office PowerPoint</Application>
  <PresentationFormat>Экран (4:3)</PresentationFormat>
  <Paragraphs>1655</Paragraphs>
  <Slides>28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ИНДЕКС «АДМИНИСТРАТИВНОЕ ДАВЛЕНИЕ»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ЯРОСЛАВСКАЯ ОБЛАСТЬ</vt:lpstr>
      <vt:lpstr>Управление Роспотребнадзора по ЯО</vt:lpstr>
      <vt:lpstr>Межрегиональное Управление Росприроднадзора по ЯО и КО</vt:lpstr>
      <vt:lpstr>Управление Россельхознадзора по Ярославской области</vt:lpstr>
      <vt:lpstr>Управление Ростехнадзора по Ярославской области</vt:lpstr>
      <vt:lpstr>ГУ МЧС России по Ярославской области</vt:lpstr>
      <vt:lpstr>ТОТКГАДН по Ярославской области Восточного МУГАДН ЦФО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Лобанова Алена Юрьевна</cp:lastModifiedBy>
  <cp:revision>168</cp:revision>
  <cp:lastPrinted>2019-07-16T09:01:21Z</cp:lastPrinted>
  <dcterms:created xsi:type="dcterms:W3CDTF">2019-05-11T13:12:17Z</dcterms:created>
  <dcterms:modified xsi:type="dcterms:W3CDTF">2019-07-16T12:07:25Z</dcterms:modified>
</cp:coreProperties>
</file>