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0" r:id="rId5"/>
    <p:sldId id="275" r:id="rId6"/>
    <p:sldId id="271" r:id="rId7"/>
    <p:sldId id="259" r:id="rId8"/>
    <p:sldId id="260" r:id="rId9"/>
    <p:sldId id="266" r:id="rId10"/>
    <p:sldId id="263" r:id="rId11"/>
    <p:sldId id="267" r:id="rId12"/>
    <p:sldId id="268" r:id="rId13"/>
    <p:sldId id="276" r:id="rId14"/>
    <p:sldId id="277" r:id="rId15"/>
    <p:sldId id="278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2" autoAdjust="0"/>
  </p:normalViewPr>
  <p:slideViewPr>
    <p:cSldViewPr>
      <p:cViewPr>
        <p:scale>
          <a:sx n="70" d="100"/>
          <a:sy n="70" d="100"/>
        </p:scale>
        <p:origin x="-13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5D4EF-EFBD-44AC-BDC2-2B1E123FF546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D3B1E-9CFB-43F0-A865-DD9C42173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11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D3B1E-9CFB-43F0-A865-DD9C421732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6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D3B1E-9CFB-43F0-A865-DD9C421732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6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D3B1E-9CFB-43F0-A865-DD9C421732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6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D3B1E-9CFB-43F0-A865-DD9C421732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63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D3B1E-9CFB-43F0-A865-DD9C421732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6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4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9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3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0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9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6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1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0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6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8BE7-324E-4EDA-857F-9AB4624587C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8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28BE7-324E-4EDA-857F-9AB4624587C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38AE7-26AF-4BA3-8F53-201F6C4E5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06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1619" y="1844824"/>
            <a:ext cx="82089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Об итогах </a:t>
            </a:r>
            <a:r>
              <a:rPr lang="en-US" sz="4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VII </a:t>
            </a:r>
            <a:r>
              <a:rPr lang="ru-RU" sz="4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Межрегионального совещания уполномоченных по защите прав предпринимателей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(27-28 июня 2019 г., г. Ярославль)</a:t>
            </a:r>
            <a:endParaRPr lang="ru-RU" sz="28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875" y="520206"/>
            <a:ext cx="48831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23" y="4869160"/>
            <a:ext cx="370046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3848" y="629611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</a:rPr>
              <a:t>г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Севастополь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2019 год </a:t>
            </a:r>
            <a:endParaRPr lang="ru-RU" sz="2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3" y="321768"/>
            <a:ext cx="9636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4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712" y="116023"/>
            <a:ext cx="84969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Онлайн-кассы</a:t>
            </a:r>
            <a:endParaRPr lang="ru-RU" sz="4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9512" y="2594992"/>
            <a:ext cx="4007749" cy="3195464"/>
            <a:chOff x="672" y="1344"/>
            <a:chExt cx="2130" cy="1968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>
              <a:off x="672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304" y="1344"/>
              <a:ext cx="498" cy="1245"/>
              <a:chOff x="2304" y="1344"/>
              <a:chExt cx="498" cy="124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4601184" y="2594992"/>
            <a:ext cx="4407594" cy="3195464"/>
            <a:chOff x="2880" y="1360"/>
            <a:chExt cx="2126" cy="1952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2880" y="1360"/>
              <a:ext cx="425" cy="1229"/>
              <a:chOff x="2880" y="1360"/>
              <a:chExt cx="425" cy="1229"/>
            </a:xfrm>
          </p:grpSpPr>
          <p:sp>
            <p:nvSpPr>
              <p:cNvPr id="12" name="Freeform 13"/>
              <p:cNvSpPr>
                <a:spLocks/>
              </p:cNvSpPr>
              <p:nvPr/>
            </p:nvSpPr>
            <p:spPr bwMode="gray">
              <a:xfrm>
                <a:off x="2970" y="1360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gray">
              <a:xfrm>
                <a:off x="2880" y="1631"/>
                <a:ext cx="425" cy="958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52712" y="3598922"/>
            <a:ext cx="31251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Нецелесообразность введения  онлайн-касс для ряда субъектов МСП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70823" y="3525824"/>
            <a:ext cx="373795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Практически повсеместное применение ККТ, проблемы с ТО, высокая стоимость и т.д.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1412776"/>
            <a:ext cx="3533198" cy="936104"/>
          </a:xfrm>
          <a:prstGeom prst="rect">
            <a:avLst/>
          </a:prstGeom>
          <a:solidFill>
            <a:schemeClr val="bg1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72689" y="1412776"/>
            <a:ext cx="3533198" cy="936104"/>
          </a:xfrm>
          <a:prstGeom prst="rect">
            <a:avLst/>
          </a:prstGeom>
          <a:solidFill>
            <a:schemeClr val="bg1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44544" y="1559429"/>
            <a:ext cx="30351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Мы говорили:</a:t>
            </a:r>
            <a:endParaRPr lang="ru-RU" sz="35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3102" y="1528651"/>
            <a:ext cx="334668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Факт:</a:t>
            </a:r>
            <a:endParaRPr lang="ru-RU" sz="37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86" y="188640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Реализация компетенций РУП</a:t>
            </a:r>
            <a:endParaRPr lang="ru-RU" sz="4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9512" y="2594992"/>
            <a:ext cx="4007749" cy="3195464"/>
            <a:chOff x="672" y="1344"/>
            <a:chExt cx="2130" cy="1968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>
              <a:off x="672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304" y="1344"/>
              <a:ext cx="498" cy="1245"/>
              <a:chOff x="2304" y="1344"/>
              <a:chExt cx="498" cy="124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4601184" y="2594992"/>
            <a:ext cx="4407594" cy="3195464"/>
            <a:chOff x="2880" y="1360"/>
            <a:chExt cx="2126" cy="1952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2880" y="1360"/>
              <a:ext cx="425" cy="1229"/>
              <a:chOff x="2880" y="1360"/>
              <a:chExt cx="425" cy="1229"/>
            </a:xfrm>
          </p:grpSpPr>
          <p:sp>
            <p:nvSpPr>
              <p:cNvPr id="12" name="Freeform 13"/>
              <p:cNvSpPr>
                <a:spLocks/>
              </p:cNvSpPr>
              <p:nvPr/>
            </p:nvSpPr>
            <p:spPr bwMode="gray">
              <a:xfrm>
                <a:off x="2970" y="1360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gray">
              <a:xfrm>
                <a:off x="2880" y="1631"/>
                <a:ext cx="425" cy="958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1988" y="3452312"/>
            <a:ext cx="31251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Пробелы в законодательстве мешают </a:t>
            </a:r>
            <a:r>
              <a:rPr lang="ru-RU" sz="2500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РУПам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использовать весь потенциал для защиты бизнеса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35767" y="3791282"/>
            <a:ext cx="37379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Ни одно предложение </a:t>
            </a:r>
            <a:r>
              <a:rPr lang="ru-RU" sz="2500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РУПов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по расширению их инициатив не реализовано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1412776"/>
            <a:ext cx="3533198" cy="936104"/>
          </a:xfrm>
          <a:prstGeom prst="rect">
            <a:avLst/>
          </a:prstGeom>
          <a:solidFill>
            <a:schemeClr val="bg1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72689" y="1412776"/>
            <a:ext cx="3533198" cy="936104"/>
          </a:xfrm>
          <a:prstGeom prst="rect">
            <a:avLst/>
          </a:prstGeom>
          <a:solidFill>
            <a:schemeClr val="bg1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44544" y="1559429"/>
            <a:ext cx="30351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Мы говорили:</a:t>
            </a:r>
            <a:endParaRPr lang="ru-RU" sz="35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3102" y="1528651"/>
            <a:ext cx="334668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Факт:</a:t>
            </a:r>
            <a:endParaRPr lang="ru-RU" sz="37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86" y="188640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Рекомендации</a:t>
            </a:r>
            <a:r>
              <a:rPr lang="ru-RU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резолюции заседания</a:t>
            </a:r>
            <a:endParaRPr lang="ru-RU" sz="4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221264"/>
            <a:ext cx="2592288" cy="552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165" y="1221264"/>
            <a:ext cx="2570460" cy="552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4851" y="1233951"/>
            <a:ext cx="2381250" cy="563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40"/>
          <a:stretch/>
        </p:blipFill>
        <p:spPr bwMode="auto">
          <a:xfrm>
            <a:off x="414836" y="1188720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2" b="35938"/>
          <a:stretch/>
        </p:blipFill>
        <p:spPr bwMode="auto">
          <a:xfrm>
            <a:off x="3344567" y="1221264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" t="65792" r="504" b="1248"/>
          <a:stretch/>
        </p:blipFill>
        <p:spPr bwMode="auto">
          <a:xfrm>
            <a:off x="6429308" y="1233951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29249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20" y="3196486"/>
            <a:ext cx="2325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Рекомендации </a:t>
            </a:r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Правительству Российской Федерации</a:t>
            </a:r>
            <a:endParaRPr lang="ru-RU" sz="24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2794" y="3118644"/>
            <a:ext cx="2315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Рекомендации </a:t>
            </a:r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Минэкономразвития Российской Федерации</a:t>
            </a:r>
            <a:endParaRPr lang="ru-RU" sz="24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8553" y="3135704"/>
            <a:ext cx="2306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Рекомендации государственной Думе Российской Федерации</a:t>
            </a:r>
            <a:endParaRPr lang="ru-RU" sz="24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2696" y="1980711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rPr>
              <a:t>ШАГ</a:t>
            </a:r>
            <a:endParaRPr lang="ru-RU" sz="33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38" y="2022754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rPr>
              <a:t>ШАГ</a:t>
            </a:r>
            <a:endParaRPr lang="ru-RU" sz="33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9372" y="1941231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rPr>
              <a:t>ШАГ</a:t>
            </a:r>
            <a:endParaRPr lang="ru-RU" sz="33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86" y="188640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Рекомендации Правительству РФ</a:t>
            </a:r>
            <a:endParaRPr lang="ru-RU" sz="4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091" y="2996952"/>
            <a:ext cx="828092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рассмотреть вопрос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о снижении налоговой нагрузки на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предпринимателей;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500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выступить с законодательной инициативой об отмене транспортного налога для бизнеса, работающего в сфере пассажирских и грузоперевозок, а также об отмене налога на имущество организаций в отношении налогоплательщиков, применяющих упрощенную систему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налогообложения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2051" name="Picture 3" descr="C:\Users\lobanovaayu\Desktop\Правительство_РФ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40" y="874465"/>
            <a:ext cx="2675096" cy="202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9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886" y="188640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Рекомендации </a:t>
            </a:r>
            <a:r>
              <a:rPr lang="ru-RU" sz="4000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Минэку</a:t>
            </a:r>
            <a:r>
              <a:rPr lang="ru-RU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РФ</a:t>
            </a:r>
            <a:endParaRPr lang="ru-RU" sz="4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886" y="1353050"/>
            <a:ext cx="871369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разработать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методологию оценки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показателей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федерального проекта по снижению административной нагрузки на бизнес на основе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Индекса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административного давления,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разработанного Б.Ю. Титовым;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р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азработать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комплекс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мероприятий для снижения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административной нагрузки на все категории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субъектов МСП,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синхронизируя с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планом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мероприятий «Трансформация делового климата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»;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предусмотреть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возможность получения господдержки всеми субъектами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МСП;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учесть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при проработке мер государственной политики по стимулированию предпринимательской активности системные затруднения бизнеса, обозначенные в ходе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пленарного заседания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076" name="Picture 4" descr="C:\Users\lobanovaayu\Desktop\104.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160928"/>
            <a:ext cx="2629398" cy="119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86" y="188640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Рекомендации Государственной Думе </a:t>
            </a:r>
            <a:endParaRPr lang="ru-RU" sz="4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862" y="3356992"/>
            <a:ext cx="86416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рассмотреть </a:t>
            </a:r>
            <a:r>
              <a:rPr lang="ru-RU" sz="2500" dirty="0">
                <a:solidFill>
                  <a:srgbClr val="002060"/>
                </a:solidFill>
                <a:latin typeface="Impact" panose="020B0806030902050204" pitchFamily="34" charset="0"/>
              </a:rPr>
              <a:t>в трех чтениях законопроект «О внесении изменений в ФЗ «Об основах государственного регулирования торговой деятельности в РФ» и ст. 28 ФЗ «Об общих принципах местного самоуправления в РФ» в части совершенствования правового регулирования организации нестационарной и развозной торговли</a:t>
            </a:r>
          </a:p>
        </p:txBody>
      </p:sp>
      <p:pic>
        <p:nvPicPr>
          <p:cNvPr id="4099" name="Picture 3" descr="C:\Users\lobanovaayu\Desktop\gosdu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91902"/>
            <a:ext cx="2609612" cy="19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86" y="188640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Что дальше?</a:t>
            </a:r>
            <a:endParaRPr lang="ru-RU" sz="4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6147" name="Picture 3" descr="C:\Users\lobanovaayu\Pictures\professional-contract-document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602" y="1019448"/>
            <a:ext cx="2454749" cy="245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6084168" y="1860360"/>
            <a:ext cx="1296144" cy="64807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3604748">
            <a:off x="5104099" y="3830913"/>
            <a:ext cx="1296144" cy="64807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7359">
            <a:off x="3247958" y="3447530"/>
            <a:ext cx="847725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4246">
            <a:off x="2359850" y="1597252"/>
            <a:ext cx="847725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5688" y="4638286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Аналитический центр при Правительстве РФ</a:t>
            </a:r>
            <a:endParaRPr lang="ru-RU" sz="28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209" y="4612746"/>
            <a:ext cx="4376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Уполномоченный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при Президенте РФ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Б.Ю. Титов</a:t>
            </a:r>
            <a:endParaRPr lang="ru-RU" sz="28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9904" y="192278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РУП</a:t>
            </a:r>
            <a:endParaRPr lang="ru-RU" sz="28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840" y="1985212"/>
            <a:ext cx="1907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Минэк</a:t>
            </a:r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РФ</a:t>
            </a:r>
            <a:endParaRPr lang="ru-RU" sz="28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3691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Спасибо за внимание!</a:t>
            </a:r>
            <a:endParaRPr lang="ru-RU" sz="6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623731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Impact" panose="020B0806030902050204" pitchFamily="34" charset="0"/>
              </a:rPr>
              <a:t>www.ombudsmanyar.ru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653136"/>
            <a:ext cx="4518248" cy="1636152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7504" y="172841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Межрегиональное совещание уполномоченных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по защите прав предпринимателей-2019</a:t>
            </a:r>
            <a:endParaRPr lang="ru-RU" sz="3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7648" y="4886436"/>
            <a:ext cx="49685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42 региона РФ </a:t>
            </a:r>
          </a:p>
          <a:p>
            <a:pPr algn="ctr"/>
            <a:r>
              <a:rPr lang="ru-RU" sz="3500" dirty="0">
                <a:solidFill>
                  <a:srgbClr val="002060"/>
                </a:solidFill>
                <a:latin typeface="Impact" panose="020B0806030902050204" pitchFamily="34" charset="0"/>
              </a:rPr>
              <a:t>б</a:t>
            </a:r>
            <a:r>
              <a:rPr lang="ru-RU" sz="3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олее </a:t>
            </a:r>
            <a:r>
              <a:rPr lang="ru-RU" sz="3500" dirty="0">
                <a:solidFill>
                  <a:srgbClr val="002060"/>
                </a:solidFill>
                <a:latin typeface="Impact" panose="020B0806030902050204" pitchFamily="34" charset="0"/>
              </a:rPr>
              <a:t>2</a:t>
            </a:r>
            <a:r>
              <a:rPr lang="ru-RU" sz="3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00 участников</a:t>
            </a:r>
            <a:endParaRPr lang="ru-RU" sz="3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23" y="1334205"/>
            <a:ext cx="4291139" cy="214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Пользователь\Desktop\oporarossi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89" y="1399322"/>
            <a:ext cx="1440160" cy="9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delovaya-rossiya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04512"/>
            <a:ext cx="2295090" cy="100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ользователь\Desktop\Лого-бол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726" y="1607488"/>
            <a:ext cx="1594048" cy="15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obanovaayu\Documents\ФОТОАРХИВ-2019\СОВЕЩАНИЕ УПОЛНОМОЧЕННЫХ ИЮНЬ 2019\Фото от Юли Мартыновой\DSC_157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4" y="1334205"/>
            <a:ext cx="4485868" cy="2983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lobanovaayu\Documents\ФОТОАРХИВ-2019\СОВЕЩАНИЕ УПОЛНОМОЧЕННЫХ ИЮНЬ 2019\DSC_060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52" y="3798924"/>
            <a:ext cx="4405062" cy="2942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67675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Межрегиональное совещание уполномоченных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по защите прав предпринимателей-2019</a:t>
            </a:r>
            <a:endParaRPr lang="ru-RU" sz="3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99" y="1394675"/>
            <a:ext cx="4291139" cy="229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" y="4221088"/>
            <a:ext cx="443499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5960" y="1825402"/>
            <a:ext cx="42938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Impact" panose="020B0806030902050204" pitchFamily="34" charset="0"/>
              </a:rPr>
              <a:t>п</a:t>
            </a:r>
            <a:r>
              <a:rPr lang="ru-RU" sz="29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ленарное заседание 27.06.2019 года </a:t>
            </a:r>
            <a:endParaRPr lang="ru-RU" sz="29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983" y="4221088"/>
            <a:ext cx="429742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Impact" panose="020B0806030902050204" pitchFamily="34" charset="0"/>
              </a:rPr>
              <a:t>Федеральный проект «Улучшение условий ведения предпринимательской деятельности»</a:t>
            </a:r>
          </a:p>
        </p:txBody>
      </p:sp>
      <p:pic>
        <p:nvPicPr>
          <p:cNvPr id="7" name="Picture 2" descr="C:\Users\lobanovaayu\Documents\ФОТОАРХИВ-2019\СОВЕЩАНИЕ УПОЛНОМОЧЕННЫХ ИЮНЬ 2019\Фото от Юли Мартыновой\DSC_15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" y="1244893"/>
            <a:ext cx="4366615" cy="2903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obanovaayu\Documents\ФОТОАРХИВ-2019\СОВЕЩАНИЕ УПОЛНОМОЧЕННЫХ ИЮНЬ 2019\Фото от Юли Мартыновой\DSC_15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37" y="3910639"/>
            <a:ext cx="4269212" cy="2839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268" y="11663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srgbClr val="002060"/>
                </a:solidFill>
                <a:latin typeface="Impact" panose="020B0806030902050204" pitchFamily="34" charset="0"/>
              </a:rPr>
              <a:t>Федеральный проект «Улучшение условий ведения предпринимательской деятельности»</a:t>
            </a:r>
          </a:p>
        </p:txBody>
      </p:sp>
      <p:pic>
        <p:nvPicPr>
          <p:cNvPr id="3075" name="Picture 3" descr="C:\Users\lobanovaayu\Desktop\target-1024x7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" y="1648723"/>
            <a:ext cx="1813410" cy="132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obanovaayu\Pictures\image_image_35873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0" y="4581128"/>
            <a:ext cx="1576350" cy="13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5522" y="1467315"/>
            <a:ext cx="745231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снижение</a:t>
            </a:r>
            <a:r>
              <a:rPr lang="ru-RU" sz="2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административной нагрузки на </a:t>
            </a:r>
            <a:r>
              <a:rPr lang="ru-RU" sz="2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МСП;</a:t>
            </a:r>
            <a:endParaRPr lang="ru-RU" sz="2700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расширение</a:t>
            </a:r>
            <a:r>
              <a:rPr lang="ru-RU" sz="2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Impact" panose="020B0806030902050204" pitchFamily="34" charset="0"/>
              </a:rPr>
              <a:t>их имущественной </a:t>
            </a:r>
            <a:r>
              <a:rPr lang="ru-RU" sz="2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поддержки;</a:t>
            </a:r>
            <a:endParaRPr lang="ru-RU" sz="2700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создание</a:t>
            </a:r>
            <a:r>
              <a:rPr lang="ru-RU" sz="2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Impact" panose="020B0806030902050204" pitchFamily="34" charset="0"/>
              </a:rPr>
              <a:t>благоприятных условий для деятельности </a:t>
            </a:r>
            <a:r>
              <a:rPr lang="ru-RU" sz="2700" dirty="0" err="1">
                <a:solidFill>
                  <a:srgbClr val="002060"/>
                </a:solidFill>
                <a:latin typeface="Impact" panose="020B0806030902050204" pitchFamily="34" charset="0"/>
              </a:rPr>
              <a:t>самозанятых</a:t>
            </a:r>
            <a:r>
              <a:rPr lang="ru-RU" sz="27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граждан.</a:t>
            </a:r>
            <a:endParaRPr lang="ru-RU" sz="2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3410" y="3964900"/>
            <a:ext cx="71075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Impact" panose="020B0806030902050204" pitchFamily="34" charset="0"/>
              </a:rPr>
              <a:t>ч</a:t>
            </a:r>
            <a:r>
              <a:rPr lang="ru-RU" sz="26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исло субъектов МСП, применяющих ККТ и имеющих право не предоставлять налоговую </a:t>
            </a:r>
            <a:r>
              <a:rPr lang="ru-RU" sz="26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отчетность, </a:t>
            </a:r>
            <a:r>
              <a:rPr lang="ru-RU" sz="2600" dirty="0" smtClean="0">
                <a:solidFill>
                  <a:srgbClr val="002060"/>
                </a:solidFill>
                <a:latin typeface="Impact" panose="020B0806030902050204" pitchFamily="34" charset="0"/>
              </a:rPr>
              <a:t>– </a:t>
            </a:r>
            <a:r>
              <a:rPr lang="ru-RU" sz="2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1,2 млн к 2024 </a:t>
            </a:r>
            <a:r>
              <a:rPr lang="ru-RU" sz="2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году;</a:t>
            </a:r>
            <a:endParaRPr lang="ru-RU" sz="2600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Impact" panose="020B0806030902050204" pitchFamily="34" charset="0"/>
              </a:rPr>
              <a:t>ч</a:t>
            </a:r>
            <a:r>
              <a:rPr lang="ru-RU" sz="26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исло </a:t>
            </a:r>
            <a:r>
              <a:rPr lang="ru-RU" sz="2600" dirty="0" err="1">
                <a:solidFill>
                  <a:srgbClr val="002060"/>
                </a:solidFill>
                <a:latin typeface="Impact" panose="020B0806030902050204" pitchFamily="34" charset="0"/>
              </a:rPr>
              <a:t>с</a:t>
            </a:r>
            <a:r>
              <a:rPr lang="ru-RU" sz="2600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амозанятых</a:t>
            </a:r>
            <a:r>
              <a:rPr lang="ru-RU" sz="26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граждан, зафиксировавших свой статус, с учетом введения режима для </a:t>
            </a:r>
            <a:r>
              <a:rPr lang="ru-RU" sz="2600" dirty="0" err="1" smtClean="0">
                <a:solidFill>
                  <a:srgbClr val="002060"/>
                </a:solidFill>
                <a:latin typeface="Impact" panose="020B0806030902050204" pitchFamily="34" charset="0"/>
              </a:rPr>
              <a:t>самозанятых</a:t>
            </a:r>
            <a:r>
              <a:rPr lang="ru-RU" sz="2600" dirty="0" smtClean="0">
                <a:solidFill>
                  <a:srgbClr val="002060"/>
                </a:solidFill>
                <a:latin typeface="Impact" panose="020B0806030902050204" pitchFamily="34" charset="0"/>
              </a:rPr>
              <a:t> - </a:t>
            </a:r>
            <a:r>
              <a:rPr lang="ru-RU" sz="2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2,4 млн к 2024 </a:t>
            </a:r>
            <a:r>
              <a:rPr lang="ru-RU" sz="2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году.</a:t>
            </a:r>
            <a:endParaRPr lang="ru-RU" sz="26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banovaayu\Desktop\logo_s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503562" cy="104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464" y="260648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Анализ реестра субъектов МСП</a:t>
            </a:r>
          </a:p>
          <a:p>
            <a:pPr lvl="0"/>
            <a:r>
              <a:rPr lang="ru-RU" sz="3200" dirty="0">
                <a:solidFill>
                  <a:srgbClr val="002060"/>
                </a:solidFill>
                <a:latin typeface="Impact" panose="020B0806030902050204" pitchFamily="34" charset="0"/>
              </a:rPr>
              <a:t>п</a:t>
            </a:r>
            <a:r>
              <a:rPr lang="ru-RU" sz="3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 итогам первого полугодия 2019</a:t>
            </a:r>
            <a:endParaRPr lang="ru-RU" sz="3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50" y="2996952"/>
            <a:ext cx="15732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1628800"/>
            <a:ext cx="726654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К</a:t>
            </a:r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оличество </a:t>
            </a: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работников малых и средних предприятий </a:t>
            </a:r>
            <a:r>
              <a:rPr lang="ru-RU" sz="2800" dirty="0">
                <a:solidFill>
                  <a:srgbClr val="C00000"/>
                </a:solidFill>
                <a:latin typeface="Impact" panose="020B0806030902050204" pitchFamily="34" charset="0"/>
              </a:rPr>
              <a:t>сократилось на 1,6% год к году (более чем на 257 тыс. работников</a:t>
            </a:r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800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Количество малых и средних предприятий </a:t>
            </a:r>
            <a:r>
              <a:rPr lang="ru-RU" sz="2800" dirty="0">
                <a:solidFill>
                  <a:srgbClr val="C00000"/>
                </a:solidFill>
                <a:latin typeface="Impact" panose="020B0806030902050204" pitchFamily="34" charset="0"/>
              </a:rPr>
              <a:t>сократилось на</a:t>
            </a: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Impact" panose="020B0806030902050204" pitchFamily="34" charset="0"/>
              </a:rPr>
              <a:t>7–8% год к году (на 18,2 тыс. малых предприятий и на 1,5 тыс. средних</a:t>
            </a:r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800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В то же время количество сотрудников на </a:t>
            </a:r>
            <a:r>
              <a:rPr lang="ru-RU" sz="2800" dirty="0" err="1">
                <a:solidFill>
                  <a:srgbClr val="002060"/>
                </a:solidFill>
                <a:latin typeface="Impact" panose="020B0806030902050204" pitchFamily="34" charset="0"/>
              </a:rPr>
              <a:t>микропредприятиях</a:t>
            </a: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Impact" panose="020B0806030902050204" pitchFamily="34" charset="0"/>
              </a:rPr>
              <a:t>выросло на 6,7% (460,5 тыс. человек).</a:t>
            </a:r>
          </a:p>
          <a:p>
            <a:pPr algn="just"/>
            <a:endParaRPr lang="ru-RU" sz="24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obanovaayu\Pictures\1159-612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27" y="1305190"/>
            <a:ext cx="4714850" cy="3852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15719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Отсутствие корреляции </a:t>
            </a:r>
            <a:r>
              <a:rPr lang="ru-RU" sz="3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между задачами федерального проекта и фактическими проблемами предпринимателей</a:t>
            </a:r>
            <a:endParaRPr lang="ru-RU" sz="3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68" y="11663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srgbClr val="002060"/>
                </a:solidFill>
                <a:latin typeface="Impact" panose="020B0806030902050204" pitchFamily="34" charset="0"/>
              </a:rPr>
              <a:t>Федеральный проект «Улучшение условий ведения предпринимательской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40248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Проблемы, озвученные на совещаниях 2017-2018</a:t>
            </a:r>
            <a:endParaRPr lang="ru-RU" sz="32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589983"/>
              </p:ext>
            </p:extLst>
          </p:nvPr>
        </p:nvGraphicFramePr>
        <p:xfrm>
          <a:off x="107504" y="561890"/>
          <a:ext cx="4289677" cy="622428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77509"/>
                <a:gridCol w="1512168"/>
              </a:tblGrid>
              <a:tr h="43758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Impact" panose="020B0806030902050204" pitchFamily="34" charset="0"/>
                        </a:rPr>
                        <a:t>Сфера</a:t>
                      </a:r>
                      <a:endParaRPr lang="ru-RU" b="0" dirty="0">
                        <a:solidFill>
                          <a:srgbClr val="002060"/>
                        </a:solidFill>
                        <a:latin typeface="Impact" panose="020B080603090205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Impact" panose="020B0806030902050204" pitchFamily="34" charset="0"/>
                        </a:rPr>
                        <a:t>Количество проблем</a:t>
                      </a:r>
                      <a:endParaRPr lang="ru-RU" b="0" dirty="0">
                        <a:solidFill>
                          <a:srgbClr val="002060"/>
                        </a:solidFill>
                        <a:latin typeface="Impact" panose="020B0806030902050204" pitchFamily="34" charset="0"/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Налогообложение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Реализация компетенций РУП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Малый и средний бизнес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Гос</a:t>
                      </a:r>
                      <a:r>
                        <a:rPr lang="ru-RU" b="1" baseline="0" dirty="0" err="1" smtClean="0">
                          <a:solidFill>
                            <a:srgbClr val="002060"/>
                          </a:solidFill>
                        </a:rPr>
                        <a:t>закупки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Онлайн-кассы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Кадастровая стоимость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Грузопассажирские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перевозки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4311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Градостроительство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Таможня, ВЭД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КНД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Тарифы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7587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Импортозамещение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079230"/>
              </p:ext>
            </p:extLst>
          </p:nvPr>
        </p:nvGraphicFramePr>
        <p:xfrm>
          <a:off x="4463480" y="552257"/>
          <a:ext cx="4680520" cy="62611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54560"/>
                <a:gridCol w="1925960"/>
              </a:tblGrid>
              <a:tr h="522936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Impact" panose="020B0806030902050204" pitchFamily="34" charset="0"/>
                        </a:rPr>
                        <a:t>Сфера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Impact" panose="020B080603090205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Impact" panose="020B0806030902050204" pitchFamily="34" charset="0"/>
                        </a:rPr>
                        <a:t>Количество проблем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Impact" panose="020B0806030902050204" pitchFamily="34" charset="0"/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Банковская деятельность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Господдержка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Торговля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Водоотведение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Субъекты естественных монополий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Имущество и земля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Уголовное преследование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ОРВ, нормотворчество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Производство и реализация алкоголя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Охрана окружающей среды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Техосмотр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943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Адм.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ответственность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5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712" y="116023"/>
            <a:ext cx="84969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Налоговая сфера</a:t>
            </a:r>
            <a:endParaRPr lang="ru-RU" sz="4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9512" y="2594992"/>
            <a:ext cx="4007749" cy="3195464"/>
            <a:chOff x="672" y="1344"/>
            <a:chExt cx="2130" cy="1968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>
              <a:off x="672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304" y="1344"/>
              <a:ext cx="498" cy="1245"/>
              <a:chOff x="2304" y="1344"/>
              <a:chExt cx="498" cy="124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4601184" y="2594992"/>
            <a:ext cx="4407594" cy="3195464"/>
            <a:chOff x="2880" y="1360"/>
            <a:chExt cx="2126" cy="1952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2880" y="1360"/>
              <a:ext cx="425" cy="1229"/>
              <a:chOff x="2880" y="1360"/>
              <a:chExt cx="425" cy="1229"/>
            </a:xfrm>
          </p:grpSpPr>
          <p:sp>
            <p:nvSpPr>
              <p:cNvPr id="12" name="Freeform 13"/>
              <p:cNvSpPr>
                <a:spLocks/>
              </p:cNvSpPr>
              <p:nvPr/>
            </p:nvSpPr>
            <p:spPr bwMode="gray">
              <a:xfrm>
                <a:off x="2970" y="1360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gray">
              <a:xfrm>
                <a:off x="2880" y="1631"/>
                <a:ext cx="425" cy="958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683568" y="3833884"/>
            <a:ext cx="26419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Единый подход при расчете страховых взносов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5701" y="3805776"/>
            <a:ext cx="3223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Позиция Минфина: невозможно для предпринимателей на УСН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1412776"/>
            <a:ext cx="3533198" cy="936104"/>
          </a:xfrm>
          <a:prstGeom prst="rect">
            <a:avLst/>
          </a:prstGeom>
          <a:solidFill>
            <a:schemeClr val="bg1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72689" y="1412776"/>
            <a:ext cx="3533198" cy="936104"/>
          </a:xfrm>
          <a:prstGeom prst="rect">
            <a:avLst/>
          </a:prstGeom>
          <a:solidFill>
            <a:schemeClr val="bg1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44544" y="1559429"/>
            <a:ext cx="30351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Мы говорили:</a:t>
            </a:r>
            <a:endParaRPr lang="ru-RU" sz="35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3102" y="1528651"/>
            <a:ext cx="334668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Факт:</a:t>
            </a:r>
            <a:endParaRPr lang="ru-RU" sz="37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86" y="188640"/>
            <a:ext cx="882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Контрольно-надзорная деятельность</a:t>
            </a:r>
            <a:endParaRPr lang="ru-RU" sz="4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9512" y="2594992"/>
            <a:ext cx="4007749" cy="3195464"/>
            <a:chOff x="672" y="1344"/>
            <a:chExt cx="2130" cy="1968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>
              <a:off x="672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304" y="1344"/>
              <a:ext cx="498" cy="1245"/>
              <a:chOff x="2304" y="1344"/>
              <a:chExt cx="498" cy="124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4601184" y="2594992"/>
            <a:ext cx="4407594" cy="3195464"/>
            <a:chOff x="2880" y="1360"/>
            <a:chExt cx="2126" cy="1952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2880" y="1360"/>
              <a:ext cx="425" cy="1229"/>
              <a:chOff x="2880" y="1360"/>
              <a:chExt cx="425" cy="1229"/>
            </a:xfrm>
          </p:grpSpPr>
          <p:sp>
            <p:nvSpPr>
              <p:cNvPr id="12" name="Freeform 13"/>
              <p:cNvSpPr>
                <a:spLocks/>
              </p:cNvSpPr>
              <p:nvPr/>
            </p:nvSpPr>
            <p:spPr bwMode="gray">
              <a:xfrm>
                <a:off x="2970" y="1360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gray">
              <a:xfrm>
                <a:off x="2880" y="1631"/>
                <a:ext cx="425" cy="958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1988" y="3791282"/>
            <a:ext cx="35243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Рост фискальной нагрузки, избыточные </a:t>
            </a:r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требования, отсутствие их систематизации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6960" y="3730060"/>
            <a:ext cx="37379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Давление на бизнес не снизилось, к проверкам добавились новые виды надзорных мероприятий</a:t>
            </a:r>
            <a:endParaRPr lang="ru-RU" sz="25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1412776"/>
            <a:ext cx="3533198" cy="936104"/>
          </a:xfrm>
          <a:prstGeom prst="rect">
            <a:avLst/>
          </a:prstGeom>
          <a:solidFill>
            <a:schemeClr val="bg1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72689" y="1412776"/>
            <a:ext cx="3533198" cy="936104"/>
          </a:xfrm>
          <a:prstGeom prst="rect">
            <a:avLst/>
          </a:prstGeom>
          <a:solidFill>
            <a:schemeClr val="bg1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44544" y="1559429"/>
            <a:ext cx="30351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Мы говорили:</a:t>
            </a:r>
            <a:endParaRPr lang="ru-RU" sz="35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3102" y="1528651"/>
            <a:ext cx="334668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Факт:</a:t>
            </a:r>
            <a:endParaRPr lang="ru-RU" sz="37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632</Words>
  <Application>Microsoft Office PowerPoint</Application>
  <PresentationFormat>Экран (4:3)</PresentationFormat>
  <Paragraphs>131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Правительство ЯО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Лобанова Алена Юрьевна</dc:creator>
  <cp:lastModifiedBy>Лобанова Алена Юрьевна</cp:lastModifiedBy>
  <cp:revision>59</cp:revision>
  <dcterms:created xsi:type="dcterms:W3CDTF">2019-02-01T07:14:33Z</dcterms:created>
  <dcterms:modified xsi:type="dcterms:W3CDTF">2019-08-27T10:53:32Z</dcterms:modified>
</cp:coreProperties>
</file>