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70" r:id="rId5"/>
    <p:sldId id="275" r:id="rId6"/>
    <p:sldId id="271" r:id="rId7"/>
    <p:sldId id="259" r:id="rId8"/>
    <p:sldId id="260" r:id="rId9"/>
    <p:sldId id="266" r:id="rId10"/>
    <p:sldId id="263" r:id="rId11"/>
    <p:sldId id="267" r:id="rId12"/>
    <p:sldId id="268" r:id="rId13"/>
    <p:sldId id="285" r:id="rId14"/>
    <p:sldId id="286" r:id="rId15"/>
    <p:sldId id="287" r:id="rId16"/>
    <p:sldId id="272" r:id="rId17"/>
    <p:sldId id="281" r:id="rId18"/>
    <p:sldId id="282" r:id="rId19"/>
    <p:sldId id="279" r:id="rId20"/>
    <p:sldId id="280" r:id="rId21"/>
    <p:sldId id="283" r:id="rId22"/>
    <p:sldId id="284" r:id="rId23"/>
    <p:sldId id="269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6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362" autoAdjust="0"/>
  </p:normalViewPr>
  <p:slideViewPr>
    <p:cSldViewPr>
      <p:cViewPr>
        <p:scale>
          <a:sx n="70" d="100"/>
          <a:sy n="70" d="100"/>
        </p:scale>
        <p:origin x="-2814" y="-9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E5D4EF-EFBD-44AC-BDC2-2B1E123FF546}" type="datetimeFigureOut">
              <a:rPr lang="ru-RU" smtClean="0"/>
              <a:t>16.09.2019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7D3B1E-9CFB-43F0-A865-DD9C421732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71141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7D3B1E-9CFB-43F0-A865-DD9C42173238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77648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7D3B1E-9CFB-43F0-A865-DD9C42173238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46635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7D3B1E-9CFB-43F0-A865-DD9C42173238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46635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7D3B1E-9CFB-43F0-A865-DD9C42173238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46635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7D3B1E-9CFB-43F0-A865-DD9C42173238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46635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28BE7-324E-4EDA-857F-9AB4624587C7}" type="datetimeFigureOut">
              <a:rPr lang="ru-RU" smtClean="0"/>
              <a:t>16.09.2019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38AE7-26AF-4BA3-8F53-201F6C4E53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24464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28BE7-324E-4EDA-857F-9AB4624587C7}" type="datetimeFigureOut">
              <a:rPr lang="ru-RU" smtClean="0"/>
              <a:t>16.09.2019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38AE7-26AF-4BA3-8F53-201F6C4E53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79930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28BE7-324E-4EDA-857F-9AB4624587C7}" type="datetimeFigureOut">
              <a:rPr lang="ru-RU" smtClean="0"/>
              <a:t>16.09.2019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38AE7-26AF-4BA3-8F53-201F6C4E53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8438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28BE7-324E-4EDA-857F-9AB4624587C7}" type="datetimeFigureOut">
              <a:rPr lang="ru-RU" smtClean="0"/>
              <a:t>16.09.2019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38AE7-26AF-4BA3-8F53-201F6C4E53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7900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28BE7-324E-4EDA-857F-9AB4624587C7}" type="datetimeFigureOut">
              <a:rPr lang="ru-RU" smtClean="0"/>
              <a:t>16.09.2019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38AE7-26AF-4BA3-8F53-201F6C4E53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15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28BE7-324E-4EDA-857F-9AB4624587C7}" type="datetimeFigureOut">
              <a:rPr lang="ru-RU" smtClean="0"/>
              <a:t>16.09.2019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38AE7-26AF-4BA3-8F53-201F6C4E53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36977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28BE7-324E-4EDA-857F-9AB4624587C7}" type="datetimeFigureOut">
              <a:rPr lang="ru-RU" smtClean="0"/>
              <a:t>16.09.2019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38AE7-26AF-4BA3-8F53-201F6C4E53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88650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28BE7-324E-4EDA-857F-9AB4624587C7}" type="datetimeFigureOut">
              <a:rPr lang="ru-RU" smtClean="0"/>
              <a:t>16.09.2019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38AE7-26AF-4BA3-8F53-201F6C4E53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33116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28BE7-324E-4EDA-857F-9AB4624587C7}" type="datetimeFigureOut">
              <a:rPr lang="ru-RU" smtClean="0"/>
              <a:t>16.09.2019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38AE7-26AF-4BA3-8F53-201F6C4E53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51042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28BE7-324E-4EDA-857F-9AB4624587C7}" type="datetimeFigureOut">
              <a:rPr lang="ru-RU" smtClean="0"/>
              <a:t>16.09.2019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38AE7-26AF-4BA3-8F53-201F6C4E53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13651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28BE7-324E-4EDA-857F-9AB4624587C7}" type="datetimeFigureOut">
              <a:rPr lang="ru-RU" smtClean="0"/>
              <a:t>16.09.2019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38AE7-26AF-4BA3-8F53-201F6C4E53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35842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0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028BE7-324E-4EDA-857F-9AB4624587C7}" type="datetimeFigureOut">
              <a:rPr lang="ru-RU" smtClean="0"/>
              <a:t>16.09.2019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D38AE7-26AF-4BA3-8F53-201F6C4E53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3060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png"/><Relationship Id="rId4" Type="http://schemas.openxmlformats.org/officeDocument/2006/relationships/image" Target="../media/image27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70000"/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01619" y="1844824"/>
            <a:ext cx="8208912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200" dirty="0" smtClean="0">
                <a:solidFill>
                  <a:srgbClr val="002060"/>
                </a:solidFill>
                <a:latin typeface="Impact" panose="020B0806030902050204" pitchFamily="34" charset="0"/>
              </a:rPr>
              <a:t>Об итогах </a:t>
            </a:r>
            <a:r>
              <a:rPr lang="en-US" sz="4200" dirty="0" smtClean="0">
                <a:solidFill>
                  <a:srgbClr val="002060"/>
                </a:solidFill>
                <a:latin typeface="Impact" panose="020B0806030902050204" pitchFamily="34" charset="0"/>
              </a:rPr>
              <a:t>VII </a:t>
            </a:r>
            <a:r>
              <a:rPr lang="ru-RU" sz="4200" dirty="0" smtClean="0">
                <a:solidFill>
                  <a:srgbClr val="002060"/>
                </a:solidFill>
                <a:latin typeface="Impact" panose="020B0806030902050204" pitchFamily="34" charset="0"/>
              </a:rPr>
              <a:t>Межрегионального совещания уполномоченных по защите прав предпринимателей</a:t>
            </a:r>
          </a:p>
          <a:p>
            <a:pPr algn="ctr"/>
            <a:r>
              <a:rPr lang="ru-RU" sz="2800" dirty="0" smtClean="0">
                <a:solidFill>
                  <a:srgbClr val="002060"/>
                </a:solidFill>
                <a:latin typeface="Impact" panose="020B0806030902050204" pitchFamily="34" charset="0"/>
              </a:rPr>
              <a:t>(27-28 июня 2019 г., г. Ярославль)</a:t>
            </a:r>
            <a:endParaRPr lang="ru-RU" sz="2800" dirty="0">
              <a:solidFill>
                <a:srgbClr val="002060"/>
              </a:solidFill>
              <a:latin typeface="Impact" panose="020B0806030902050204" pitchFamily="34" charset="0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6875" y="520206"/>
            <a:ext cx="4883150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6123" y="4869160"/>
            <a:ext cx="3700463" cy="58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699792" y="6296118"/>
            <a:ext cx="40324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Impact" panose="020B0806030902050204" pitchFamily="34" charset="0"/>
              </a:rPr>
              <a:t>Республика Дагестан, 2019 год </a:t>
            </a:r>
            <a:endParaRPr lang="ru-RU" sz="2000" dirty="0">
              <a:solidFill>
                <a:srgbClr val="002060"/>
              </a:solidFill>
              <a:latin typeface="Impact" panose="020B0806030902050204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673" y="321768"/>
            <a:ext cx="963613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5416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188640"/>
            <a:ext cx="849694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500" dirty="0" smtClean="0">
                <a:solidFill>
                  <a:srgbClr val="860000"/>
                </a:solidFill>
                <a:latin typeface="Impact" panose="020B0806030902050204" pitchFamily="34" charset="0"/>
              </a:rPr>
              <a:t>Онлайн-кассы</a:t>
            </a:r>
            <a:endParaRPr lang="ru-RU" sz="4500" dirty="0">
              <a:solidFill>
                <a:srgbClr val="860000"/>
              </a:solidFill>
              <a:latin typeface="Impact" panose="020B0806030902050204" pitchFamily="34" charset="0"/>
            </a:endParaRPr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179512" y="2594992"/>
            <a:ext cx="4007749" cy="3195464"/>
            <a:chOff x="672" y="1344"/>
            <a:chExt cx="2130" cy="1968"/>
          </a:xfrm>
        </p:grpSpPr>
        <p:sp>
          <p:nvSpPr>
            <p:cNvPr id="4" name="AutoShape 3"/>
            <p:cNvSpPr>
              <a:spLocks noChangeArrowheads="1"/>
            </p:cNvSpPr>
            <p:nvPr/>
          </p:nvSpPr>
          <p:spPr bwMode="gray">
            <a:xfrm>
              <a:off x="672" y="1872"/>
              <a:ext cx="2112" cy="1440"/>
            </a:xfrm>
            <a:prstGeom prst="roundRect">
              <a:avLst>
                <a:gd name="adj" fmla="val 10347"/>
              </a:avLst>
            </a:prstGeom>
            <a:gradFill rotWithShape="1">
              <a:gsLst>
                <a:gs pos="0">
                  <a:srgbClr val="CCECFF"/>
                </a:gs>
                <a:gs pos="100000">
                  <a:srgbClr val="CCECFF">
                    <a:gamma/>
                    <a:tint val="0"/>
                    <a:invGamma/>
                  </a:srgbClr>
                </a:gs>
              </a:gsLst>
              <a:lin ang="18900000" scaled="1"/>
            </a:gradFill>
            <a:ln w="50800">
              <a:solidFill>
                <a:srgbClr val="7099E2"/>
              </a:solidFill>
              <a:round/>
              <a:headEnd/>
              <a:tailEnd/>
            </a:ln>
            <a:effectLst>
              <a:outerShdw dist="107763" dir="2700000" algn="ctr" rotWithShape="0">
                <a:srgbClr val="C0C0C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" name="Group 4"/>
            <p:cNvGrpSpPr>
              <a:grpSpLocks/>
            </p:cNvGrpSpPr>
            <p:nvPr/>
          </p:nvGrpSpPr>
          <p:grpSpPr bwMode="auto">
            <a:xfrm>
              <a:off x="2304" y="1344"/>
              <a:ext cx="498" cy="1245"/>
              <a:chOff x="2304" y="1344"/>
              <a:chExt cx="498" cy="1245"/>
            </a:xfrm>
          </p:grpSpPr>
          <p:sp>
            <p:nvSpPr>
              <p:cNvPr id="6" name="Freeform 5"/>
              <p:cNvSpPr>
                <a:spLocks/>
              </p:cNvSpPr>
              <p:nvPr/>
            </p:nvSpPr>
            <p:spPr bwMode="gray">
              <a:xfrm>
                <a:off x="2425" y="1344"/>
                <a:ext cx="233" cy="254"/>
              </a:xfrm>
              <a:custGeom>
                <a:avLst/>
                <a:gdLst>
                  <a:gd name="T0" fmla="*/ 133 w 267"/>
                  <a:gd name="T1" fmla="*/ 0 h 292"/>
                  <a:gd name="T2" fmla="*/ 161 w 267"/>
                  <a:gd name="T3" fmla="*/ 3 h 292"/>
                  <a:gd name="T4" fmla="*/ 186 w 267"/>
                  <a:gd name="T5" fmla="*/ 12 h 292"/>
                  <a:gd name="T6" fmla="*/ 209 w 267"/>
                  <a:gd name="T7" fmla="*/ 25 h 292"/>
                  <a:gd name="T8" fmla="*/ 228 w 267"/>
                  <a:gd name="T9" fmla="*/ 42 h 292"/>
                  <a:gd name="T10" fmla="*/ 245 w 267"/>
                  <a:gd name="T11" fmla="*/ 64 h 292"/>
                  <a:gd name="T12" fmla="*/ 257 w 267"/>
                  <a:gd name="T13" fmla="*/ 88 h 292"/>
                  <a:gd name="T14" fmla="*/ 265 w 267"/>
                  <a:gd name="T15" fmla="*/ 116 h 292"/>
                  <a:gd name="T16" fmla="*/ 267 w 267"/>
                  <a:gd name="T17" fmla="*/ 146 h 292"/>
                  <a:gd name="T18" fmla="*/ 265 w 267"/>
                  <a:gd name="T19" fmla="*/ 175 h 292"/>
                  <a:gd name="T20" fmla="*/ 257 w 267"/>
                  <a:gd name="T21" fmla="*/ 203 h 292"/>
                  <a:gd name="T22" fmla="*/ 245 w 267"/>
                  <a:gd name="T23" fmla="*/ 227 h 292"/>
                  <a:gd name="T24" fmla="*/ 228 w 267"/>
                  <a:gd name="T25" fmla="*/ 249 h 292"/>
                  <a:gd name="T26" fmla="*/ 209 w 267"/>
                  <a:gd name="T27" fmla="*/ 267 h 292"/>
                  <a:gd name="T28" fmla="*/ 186 w 267"/>
                  <a:gd name="T29" fmla="*/ 281 h 292"/>
                  <a:gd name="T30" fmla="*/ 161 w 267"/>
                  <a:gd name="T31" fmla="*/ 289 h 292"/>
                  <a:gd name="T32" fmla="*/ 133 w 267"/>
                  <a:gd name="T33" fmla="*/ 292 h 292"/>
                  <a:gd name="T34" fmla="*/ 103 w 267"/>
                  <a:gd name="T35" fmla="*/ 288 h 292"/>
                  <a:gd name="T36" fmla="*/ 75 w 267"/>
                  <a:gd name="T37" fmla="*/ 277 h 292"/>
                  <a:gd name="T38" fmla="*/ 51 w 267"/>
                  <a:gd name="T39" fmla="*/ 260 h 292"/>
                  <a:gd name="T40" fmla="*/ 29 w 267"/>
                  <a:gd name="T41" fmla="*/ 237 h 292"/>
                  <a:gd name="T42" fmla="*/ 13 w 267"/>
                  <a:gd name="T43" fmla="*/ 210 h 292"/>
                  <a:gd name="T44" fmla="*/ 4 w 267"/>
                  <a:gd name="T45" fmla="*/ 178 h 292"/>
                  <a:gd name="T46" fmla="*/ 0 w 267"/>
                  <a:gd name="T47" fmla="*/ 146 h 292"/>
                  <a:gd name="T48" fmla="*/ 4 w 267"/>
                  <a:gd name="T49" fmla="*/ 113 h 292"/>
                  <a:gd name="T50" fmla="*/ 13 w 267"/>
                  <a:gd name="T51" fmla="*/ 81 h 292"/>
                  <a:gd name="T52" fmla="*/ 29 w 267"/>
                  <a:gd name="T53" fmla="*/ 54 h 292"/>
                  <a:gd name="T54" fmla="*/ 51 w 267"/>
                  <a:gd name="T55" fmla="*/ 32 h 292"/>
                  <a:gd name="T56" fmla="*/ 75 w 267"/>
                  <a:gd name="T57" fmla="*/ 14 h 292"/>
                  <a:gd name="T58" fmla="*/ 103 w 267"/>
                  <a:gd name="T59" fmla="*/ 3 h 292"/>
                  <a:gd name="T60" fmla="*/ 133 w 267"/>
                  <a:gd name="T61" fmla="*/ 0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67" h="292">
                    <a:moveTo>
                      <a:pt x="133" y="0"/>
                    </a:moveTo>
                    <a:lnTo>
                      <a:pt x="161" y="3"/>
                    </a:lnTo>
                    <a:lnTo>
                      <a:pt x="186" y="12"/>
                    </a:lnTo>
                    <a:lnTo>
                      <a:pt x="209" y="25"/>
                    </a:lnTo>
                    <a:lnTo>
                      <a:pt x="228" y="42"/>
                    </a:lnTo>
                    <a:lnTo>
                      <a:pt x="245" y="64"/>
                    </a:lnTo>
                    <a:lnTo>
                      <a:pt x="257" y="88"/>
                    </a:lnTo>
                    <a:lnTo>
                      <a:pt x="265" y="116"/>
                    </a:lnTo>
                    <a:lnTo>
                      <a:pt x="267" y="146"/>
                    </a:lnTo>
                    <a:lnTo>
                      <a:pt x="265" y="175"/>
                    </a:lnTo>
                    <a:lnTo>
                      <a:pt x="257" y="203"/>
                    </a:lnTo>
                    <a:lnTo>
                      <a:pt x="245" y="227"/>
                    </a:lnTo>
                    <a:lnTo>
                      <a:pt x="228" y="249"/>
                    </a:lnTo>
                    <a:lnTo>
                      <a:pt x="209" y="267"/>
                    </a:lnTo>
                    <a:lnTo>
                      <a:pt x="186" y="281"/>
                    </a:lnTo>
                    <a:lnTo>
                      <a:pt x="161" y="289"/>
                    </a:lnTo>
                    <a:lnTo>
                      <a:pt x="133" y="292"/>
                    </a:lnTo>
                    <a:lnTo>
                      <a:pt x="103" y="288"/>
                    </a:lnTo>
                    <a:lnTo>
                      <a:pt x="75" y="277"/>
                    </a:lnTo>
                    <a:lnTo>
                      <a:pt x="51" y="260"/>
                    </a:lnTo>
                    <a:lnTo>
                      <a:pt x="29" y="237"/>
                    </a:lnTo>
                    <a:lnTo>
                      <a:pt x="13" y="210"/>
                    </a:lnTo>
                    <a:lnTo>
                      <a:pt x="4" y="178"/>
                    </a:lnTo>
                    <a:lnTo>
                      <a:pt x="0" y="146"/>
                    </a:lnTo>
                    <a:lnTo>
                      <a:pt x="4" y="113"/>
                    </a:lnTo>
                    <a:lnTo>
                      <a:pt x="13" y="81"/>
                    </a:lnTo>
                    <a:lnTo>
                      <a:pt x="29" y="54"/>
                    </a:lnTo>
                    <a:lnTo>
                      <a:pt x="51" y="32"/>
                    </a:lnTo>
                    <a:lnTo>
                      <a:pt x="75" y="14"/>
                    </a:lnTo>
                    <a:lnTo>
                      <a:pt x="103" y="3"/>
                    </a:lnTo>
                    <a:lnTo>
                      <a:pt x="133" y="0"/>
                    </a:lnTo>
                    <a:close/>
                  </a:path>
                </a:pathLst>
              </a:custGeom>
              <a:solidFill>
                <a:srgbClr val="7099E2"/>
              </a:solidFill>
              <a:ln>
                <a:noFill/>
              </a:ln>
              <a:effectLst>
                <a:outerShdw dist="91581" dir="3378596" algn="ctr" rotWithShape="0">
                  <a:srgbClr val="C0C0C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0">
                    <a:solidFill>
                      <a:srgbClr val="F7F161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" name="Freeform 6"/>
              <p:cNvSpPr>
                <a:spLocks/>
              </p:cNvSpPr>
              <p:nvPr/>
            </p:nvSpPr>
            <p:spPr bwMode="gray">
              <a:xfrm>
                <a:off x="2304" y="1625"/>
                <a:ext cx="498" cy="964"/>
              </a:xfrm>
              <a:custGeom>
                <a:avLst/>
                <a:gdLst>
                  <a:gd name="T0" fmla="*/ 72 w 573"/>
                  <a:gd name="T1" fmla="*/ 5 h 1111"/>
                  <a:gd name="T2" fmla="*/ 30 w 573"/>
                  <a:gd name="T3" fmla="*/ 32 h 1111"/>
                  <a:gd name="T4" fmla="*/ 4 w 573"/>
                  <a:gd name="T5" fmla="*/ 75 h 1111"/>
                  <a:gd name="T6" fmla="*/ 0 w 573"/>
                  <a:gd name="T7" fmla="*/ 509 h 1111"/>
                  <a:gd name="T8" fmla="*/ 1 w 573"/>
                  <a:gd name="T9" fmla="*/ 516 h 1111"/>
                  <a:gd name="T10" fmla="*/ 9 w 573"/>
                  <a:gd name="T11" fmla="*/ 533 h 1111"/>
                  <a:gd name="T12" fmla="*/ 26 w 573"/>
                  <a:gd name="T13" fmla="*/ 550 h 1111"/>
                  <a:gd name="T14" fmla="*/ 56 w 573"/>
                  <a:gd name="T15" fmla="*/ 557 h 1111"/>
                  <a:gd name="T16" fmla="*/ 84 w 573"/>
                  <a:gd name="T17" fmla="*/ 551 h 1111"/>
                  <a:gd name="T18" fmla="*/ 100 w 573"/>
                  <a:gd name="T19" fmla="*/ 534 h 1111"/>
                  <a:gd name="T20" fmla="*/ 106 w 573"/>
                  <a:gd name="T21" fmla="*/ 516 h 1111"/>
                  <a:gd name="T22" fmla="*/ 108 w 573"/>
                  <a:gd name="T23" fmla="*/ 503 h 1111"/>
                  <a:gd name="T24" fmla="*/ 108 w 573"/>
                  <a:gd name="T25" fmla="*/ 166 h 1111"/>
                  <a:gd name="T26" fmla="*/ 135 w 573"/>
                  <a:gd name="T27" fmla="*/ 1066 h 1111"/>
                  <a:gd name="T28" fmla="*/ 138 w 573"/>
                  <a:gd name="T29" fmla="*/ 1073 h 1111"/>
                  <a:gd name="T30" fmla="*/ 151 w 573"/>
                  <a:gd name="T31" fmla="*/ 1089 h 1111"/>
                  <a:gd name="T32" fmla="*/ 174 w 573"/>
                  <a:gd name="T33" fmla="*/ 1105 h 1111"/>
                  <a:gd name="T34" fmla="*/ 199 w 573"/>
                  <a:gd name="T35" fmla="*/ 1111 h 1111"/>
                  <a:gd name="T36" fmla="*/ 227 w 573"/>
                  <a:gd name="T37" fmla="*/ 1110 h 1111"/>
                  <a:gd name="T38" fmla="*/ 255 w 573"/>
                  <a:gd name="T39" fmla="*/ 1097 h 1111"/>
                  <a:gd name="T40" fmla="*/ 272 w 573"/>
                  <a:gd name="T41" fmla="*/ 1080 h 1111"/>
                  <a:gd name="T42" fmla="*/ 278 w 573"/>
                  <a:gd name="T43" fmla="*/ 1068 h 1111"/>
                  <a:gd name="T44" fmla="*/ 279 w 573"/>
                  <a:gd name="T45" fmla="*/ 499 h 1111"/>
                  <a:gd name="T46" fmla="*/ 302 w 573"/>
                  <a:gd name="T47" fmla="*/ 503 h 1111"/>
                  <a:gd name="T48" fmla="*/ 302 w 573"/>
                  <a:gd name="T49" fmla="*/ 534 h 1111"/>
                  <a:gd name="T50" fmla="*/ 304 w 573"/>
                  <a:gd name="T51" fmla="*/ 590 h 1111"/>
                  <a:gd name="T52" fmla="*/ 304 w 573"/>
                  <a:gd name="T53" fmla="*/ 664 h 1111"/>
                  <a:gd name="T54" fmla="*/ 304 w 573"/>
                  <a:gd name="T55" fmla="*/ 750 h 1111"/>
                  <a:gd name="T56" fmla="*/ 304 w 573"/>
                  <a:gd name="T57" fmla="*/ 838 h 1111"/>
                  <a:gd name="T58" fmla="*/ 305 w 573"/>
                  <a:gd name="T59" fmla="*/ 926 h 1111"/>
                  <a:gd name="T60" fmla="*/ 305 w 573"/>
                  <a:gd name="T61" fmla="*/ 1004 h 1111"/>
                  <a:gd name="T62" fmla="*/ 305 w 573"/>
                  <a:gd name="T63" fmla="*/ 1066 h 1111"/>
                  <a:gd name="T64" fmla="*/ 306 w 573"/>
                  <a:gd name="T65" fmla="*/ 1073 h 1111"/>
                  <a:gd name="T66" fmla="*/ 315 w 573"/>
                  <a:gd name="T67" fmla="*/ 1088 h 1111"/>
                  <a:gd name="T68" fmla="*/ 335 w 573"/>
                  <a:gd name="T69" fmla="*/ 1103 h 1111"/>
                  <a:gd name="T70" fmla="*/ 372 w 573"/>
                  <a:gd name="T71" fmla="*/ 1111 h 1111"/>
                  <a:gd name="T72" fmla="*/ 408 w 573"/>
                  <a:gd name="T73" fmla="*/ 1103 h 1111"/>
                  <a:gd name="T74" fmla="*/ 429 w 573"/>
                  <a:gd name="T75" fmla="*/ 1089 h 1111"/>
                  <a:gd name="T76" fmla="*/ 437 w 573"/>
                  <a:gd name="T77" fmla="*/ 1073 h 1111"/>
                  <a:gd name="T78" fmla="*/ 438 w 573"/>
                  <a:gd name="T79" fmla="*/ 1067 h 1111"/>
                  <a:gd name="T80" fmla="*/ 466 w 573"/>
                  <a:gd name="T81" fmla="*/ 166 h 1111"/>
                  <a:gd name="T82" fmla="*/ 468 w 573"/>
                  <a:gd name="T83" fmla="*/ 503 h 1111"/>
                  <a:gd name="T84" fmla="*/ 472 w 573"/>
                  <a:gd name="T85" fmla="*/ 517 h 1111"/>
                  <a:gd name="T86" fmla="*/ 483 w 573"/>
                  <a:gd name="T87" fmla="*/ 537 h 1111"/>
                  <a:gd name="T88" fmla="*/ 505 w 573"/>
                  <a:gd name="T89" fmla="*/ 551 h 1111"/>
                  <a:gd name="T90" fmla="*/ 536 w 573"/>
                  <a:gd name="T91" fmla="*/ 551 h 1111"/>
                  <a:gd name="T92" fmla="*/ 557 w 573"/>
                  <a:gd name="T93" fmla="*/ 537 h 1111"/>
                  <a:gd name="T94" fmla="*/ 570 w 573"/>
                  <a:gd name="T95" fmla="*/ 517 h 1111"/>
                  <a:gd name="T96" fmla="*/ 573 w 573"/>
                  <a:gd name="T97" fmla="*/ 508 h 1111"/>
                  <a:gd name="T98" fmla="*/ 572 w 573"/>
                  <a:gd name="T99" fmla="*/ 68 h 1111"/>
                  <a:gd name="T100" fmla="*/ 546 w 573"/>
                  <a:gd name="T101" fmla="*/ 28 h 1111"/>
                  <a:gd name="T102" fmla="*/ 506 w 573"/>
                  <a:gd name="T103" fmla="*/ 4 h 1111"/>
                  <a:gd name="T104" fmla="*/ 94 w 573"/>
                  <a:gd name="T105" fmla="*/ 0 h 1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573" h="1111">
                    <a:moveTo>
                      <a:pt x="94" y="0"/>
                    </a:moveTo>
                    <a:lnTo>
                      <a:pt x="72" y="5"/>
                    </a:lnTo>
                    <a:lnTo>
                      <a:pt x="50" y="16"/>
                    </a:lnTo>
                    <a:lnTo>
                      <a:pt x="30" y="32"/>
                    </a:lnTo>
                    <a:lnTo>
                      <a:pt x="15" y="53"/>
                    </a:lnTo>
                    <a:lnTo>
                      <a:pt x="4" y="75"/>
                    </a:lnTo>
                    <a:lnTo>
                      <a:pt x="0" y="99"/>
                    </a:lnTo>
                    <a:lnTo>
                      <a:pt x="0" y="509"/>
                    </a:lnTo>
                    <a:lnTo>
                      <a:pt x="0" y="511"/>
                    </a:lnTo>
                    <a:lnTo>
                      <a:pt x="1" y="516"/>
                    </a:lnTo>
                    <a:lnTo>
                      <a:pt x="4" y="525"/>
                    </a:lnTo>
                    <a:lnTo>
                      <a:pt x="9" y="533"/>
                    </a:lnTo>
                    <a:lnTo>
                      <a:pt x="16" y="543"/>
                    </a:lnTo>
                    <a:lnTo>
                      <a:pt x="26" y="550"/>
                    </a:lnTo>
                    <a:lnTo>
                      <a:pt x="39" y="556"/>
                    </a:lnTo>
                    <a:lnTo>
                      <a:pt x="56" y="557"/>
                    </a:lnTo>
                    <a:lnTo>
                      <a:pt x="72" y="556"/>
                    </a:lnTo>
                    <a:lnTo>
                      <a:pt x="84" y="551"/>
                    </a:lnTo>
                    <a:lnTo>
                      <a:pt x="92" y="543"/>
                    </a:lnTo>
                    <a:lnTo>
                      <a:pt x="100" y="534"/>
                    </a:lnTo>
                    <a:lnTo>
                      <a:pt x="103" y="525"/>
                    </a:lnTo>
                    <a:lnTo>
                      <a:pt x="106" y="516"/>
                    </a:lnTo>
                    <a:lnTo>
                      <a:pt x="107" y="508"/>
                    </a:lnTo>
                    <a:lnTo>
                      <a:pt x="108" y="503"/>
                    </a:lnTo>
                    <a:lnTo>
                      <a:pt x="108" y="500"/>
                    </a:lnTo>
                    <a:lnTo>
                      <a:pt x="108" y="166"/>
                    </a:lnTo>
                    <a:lnTo>
                      <a:pt x="134" y="167"/>
                    </a:lnTo>
                    <a:lnTo>
                      <a:pt x="135" y="1066"/>
                    </a:lnTo>
                    <a:lnTo>
                      <a:pt x="136" y="1068"/>
                    </a:lnTo>
                    <a:lnTo>
                      <a:pt x="138" y="1073"/>
                    </a:lnTo>
                    <a:lnTo>
                      <a:pt x="143" y="1080"/>
                    </a:lnTo>
                    <a:lnTo>
                      <a:pt x="151" y="1089"/>
                    </a:lnTo>
                    <a:lnTo>
                      <a:pt x="162" y="1097"/>
                    </a:lnTo>
                    <a:lnTo>
                      <a:pt x="174" y="1105"/>
                    </a:lnTo>
                    <a:lnTo>
                      <a:pt x="189" y="1110"/>
                    </a:lnTo>
                    <a:lnTo>
                      <a:pt x="199" y="1111"/>
                    </a:lnTo>
                    <a:lnTo>
                      <a:pt x="217" y="1111"/>
                    </a:lnTo>
                    <a:lnTo>
                      <a:pt x="227" y="1110"/>
                    </a:lnTo>
                    <a:lnTo>
                      <a:pt x="243" y="1105"/>
                    </a:lnTo>
                    <a:lnTo>
                      <a:pt x="255" y="1097"/>
                    </a:lnTo>
                    <a:lnTo>
                      <a:pt x="265" y="1089"/>
                    </a:lnTo>
                    <a:lnTo>
                      <a:pt x="272" y="1080"/>
                    </a:lnTo>
                    <a:lnTo>
                      <a:pt x="276" y="1073"/>
                    </a:lnTo>
                    <a:lnTo>
                      <a:pt x="278" y="1068"/>
                    </a:lnTo>
                    <a:lnTo>
                      <a:pt x="279" y="1066"/>
                    </a:lnTo>
                    <a:lnTo>
                      <a:pt x="279" y="499"/>
                    </a:lnTo>
                    <a:lnTo>
                      <a:pt x="302" y="499"/>
                    </a:lnTo>
                    <a:lnTo>
                      <a:pt x="302" y="503"/>
                    </a:lnTo>
                    <a:lnTo>
                      <a:pt x="302" y="515"/>
                    </a:lnTo>
                    <a:lnTo>
                      <a:pt x="302" y="534"/>
                    </a:lnTo>
                    <a:lnTo>
                      <a:pt x="302" y="560"/>
                    </a:lnTo>
                    <a:lnTo>
                      <a:pt x="304" y="590"/>
                    </a:lnTo>
                    <a:lnTo>
                      <a:pt x="304" y="626"/>
                    </a:lnTo>
                    <a:lnTo>
                      <a:pt x="304" y="664"/>
                    </a:lnTo>
                    <a:lnTo>
                      <a:pt x="304" y="706"/>
                    </a:lnTo>
                    <a:lnTo>
                      <a:pt x="304" y="750"/>
                    </a:lnTo>
                    <a:lnTo>
                      <a:pt x="304" y="793"/>
                    </a:lnTo>
                    <a:lnTo>
                      <a:pt x="304" y="838"/>
                    </a:lnTo>
                    <a:lnTo>
                      <a:pt x="305" y="882"/>
                    </a:lnTo>
                    <a:lnTo>
                      <a:pt x="305" y="926"/>
                    </a:lnTo>
                    <a:lnTo>
                      <a:pt x="305" y="966"/>
                    </a:lnTo>
                    <a:lnTo>
                      <a:pt x="305" y="1004"/>
                    </a:lnTo>
                    <a:lnTo>
                      <a:pt x="305" y="1037"/>
                    </a:lnTo>
                    <a:lnTo>
                      <a:pt x="305" y="1066"/>
                    </a:lnTo>
                    <a:lnTo>
                      <a:pt x="305" y="1067"/>
                    </a:lnTo>
                    <a:lnTo>
                      <a:pt x="306" y="1073"/>
                    </a:lnTo>
                    <a:lnTo>
                      <a:pt x="310" y="1079"/>
                    </a:lnTo>
                    <a:lnTo>
                      <a:pt x="315" y="1088"/>
                    </a:lnTo>
                    <a:lnTo>
                      <a:pt x="323" y="1096"/>
                    </a:lnTo>
                    <a:lnTo>
                      <a:pt x="335" y="1103"/>
                    </a:lnTo>
                    <a:lnTo>
                      <a:pt x="351" y="1108"/>
                    </a:lnTo>
                    <a:lnTo>
                      <a:pt x="372" y="1111"/>
                    </a:lnTo>
                    <a:lnTo>
                      <a:pt x="392" y="1108"/>
                    </a:lnTo>
                    <a:lnTo>
                      <a:pt x="408" y="1103"/>
                    </a:lnTo>
                    <a:lnTo>
                      <a:pt x="420" y="1096"/>
                    </a:lnTo>
                    <a:lnTo>
                      <a:pt x="429" y="1089"/>
                    </a:lnTo>
                    <a:lnTo>
                      <a:pt x="434" y="1080"/>
                    </a:lnTo>
                    <a:lnTo>
                      <a:pt x="437" y="1073"/>
                    </a:lnTo>
                    <a:lnTo>
                      <a:pt x="438" y="1068"/>
                    </a:lnTo>
                    <a:lnTo>
                      <a:pt x="438" y="1067"/>
                    </a:lnTo>
                    <a:lnTo>
                      <a:pt x="440" y="166"/>
                    </a:lnTo>
                    <a:lnTo>
                      <a:pt x="466" y="166"/>
                    </a:lnTo>
                    <a:lnTo>
                      <a:pt x="466" y="500"/>
                    </a:lnTo>
                    <a:lnTo>
                      <a:pt x="468" y="503"/>
                    </a:lnTo>
                    <a:lnTo>
                      <a:pt x="469" y="509"/>
                    </a:lnTo>
                    <a:lnTo>
                      <a:pt x="472" y="517"/>
                    </a:lnTo>
                    <a:lnTo>
                      <a:pt x="477" y="527"/>
                    </a:lnTo>
                    <a:lnTo>
                      <a:pt x="483" y="537"/>
                    </a:lnTo>
                    <a:lnTo>
                      <a:pt x="493" y="545"/>
                    </a:lnTo>
                    <a:lnTo>
                      <a:pt x="505" y="551"/>
                    </a:lnTo>
                    <a:lnTo>
                      <a:pt x="520" y="554"/>
                    </a:lnTo>
                    <a:lnTo>
                      <a:pt x="536" y="551"/>
                    </a:lnTo>
                    <a:lnTo>
                      <a:pt x="548" y="545"/>
                    </a:lnTo>
                    <a:lnTo>
                      <a:pt x="557" y="537"/>
                    </a:lnTo>
                    <a:lnTo>
                      <a:pt x="563" y="527"/>
                    </a:lnTo>
                    <a:lnTo>
                      <a:pt x="570" y="517"/>
                    </a:lnTo>
                    <a:lnTo>
                      <a:pt x="573" y="510"/>
                    </a:lnTo>
                    <a:lnTo>
                      <a:pt x="573" y="508"/>
                    </a:lnTo>
                    <a:lnTo>
                      <a:pt x="573" y="79"/>
                    </a:lnTo>
                    <a:lnTo>
                      <a:pt x="572" y="68"/>
                    </a:lnTo>
                    <a:lnTo>
                      <a:pt x="561" y="47"/>
                    </a:lnTo>
                    <a:lnTo>
                      <a:pt x="546" y="28"/>
                    </a:lnTo>
                    <a:lnTo>
                      <a:pt x="528" y="14"/>
                    </a:lnTo>
                    <a:lnTo>
                      <a:pt x="506" y="4"/>
                    </a:lnTo>
                    <a:lnTo>
                      <a:pt x="485" y="0"/>
                    </a:lnTo>
                    <a:lnTo>
                      <a:pt x="94" y="0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7099E2"/>
              </a:solidFill>
              <a:ln>
                <a:noFill/>
              </a:ln>
              <a:effectLst>
                <a:outerShdw dist="91581" dir="3378596" algn="ctr" rotWithShape="0">
                  <a:srgbClr val="C0C0C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0">
                    <a:solidFill>
                      <a:srgbClr val="F7F161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8" name="Group 15"/>
          <p:cNvGrpSpPr>
            <a:grpSpLocks/>
          </p:cNvGrpSpPr>
          <p:nvPr/>
        </p:nvGrpSpPr>
        <p:grpSpPr bwMode="auto">
          <a:xfrm>
            <a:off x="4601184" y="2594992"/>
            <a:ext cx="4407594" cy="3195464"/>
            <a:chOff x="2880" y="1360"/>
            <a:chExt cx="2126" cy="1952"/>
          </a:xfrm>
        </p:grpSpPr>
        <p:sp>
          <p:nvSpPr>
            <p:cNvPr id="9" name="AutoShape 10"/>
            <p:cNvSpPr>
              <a:spLocks noChangeArrowheads="1"/>
            </p:cNvSpPr>
            <p:nvPr/>
          </p:nvSpPr>
          <p:spPr bwMode="gray">
            <a:xfrm>
              <a:off x="2894" y="1872"/>
              <a:ext cx="2112" cy="1440"/>
            </a:xfrm>
            <a:prstGeom prst="roundRect">
              <a:avLst>
                <a:gd name="adj" fmla="val 10347"/>
              </a:avLst>
            </a:prstGeom>
            <a:gradFill rotWithShape="1">
              <a:gsLst>
                <a:gs pos="0">
                  <a:srgbClr val="D8F4BE">
                    <a:gamma/>
                    <a:tint val="0"/>
                    <a:invGamma/>
                  </a:srgbClr>
                </a:gs>
                <a:gs pos="100000">
                  <a:srgbClr val="D8F4BE"/>
                </a:gs>
              </a:gsLst>
              <a:lin ang="2700000" scaled="1"/>
            </a:gradFill>
            <a:ln w="50800">
              <a:solidFill>
                <a:srgbClr val="44988C"/>
              </a:solidFill>
              <a:round/>
              <a:headEnd/>
              <a:tailEnd/>
            </a:ln>
            <a:effectLst>
              <a:outerShdw dist="107763" dir="2700000" algn="ctr" rotWithShape="0">
                <a:srgbClr val="C0C0C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1" name="Group 12"/>
            <p:cNvGrpSpPr>
              <a:grpSpLocks/>
            </p:cNvGrpSpPr>
            <p:nvPr/>
          </p:nvGrpSpPr>
          <p:grpSpPr bwMode="auto">
            <a:xfrm>
              <a:off x="2880" y="1360"/>
              <a:ext cx="425" cy="1229"/>
              <a:chOff x="2880" y="1360"/>
              <a:chExt cx="425" cy="1229"/>
            </a:xfrm>
          </p:grpSpPr>
          <p:sp>
            <p:nvSpPr>
              <p:cNvPr id="12" name="Freeform 13"/>
              <p:cNvSpPr>
                <a:spLocks/>
              </p:cNvSpPr>
              <p:nvPr/>
            </p:nvSpPr>
            <p:spPr bwMode="gray">
              <a:xfrm>
                <a:off x="2970" y="1360"/>
                <a:ext cx="233" cy="254"/>
              </a:xfrm>
              <a:custGeom>
                <a:avLst/>
                <a:gdLst>
                  <a:gd name="T0" fmla="*/ 133 w 267"/>
                  <a:gd name="T1" fmla="*/ 0 h 292"/>
                  <a:gd name="T2" fmla="*/ 161 w 267"/>
                  <a:gd name="T3" fmla="*/ 3 h 292"/>
                  <a:gd name="T4" fmla="*/ 186 w 267"/>
                  <a:gd name="T5" fmla="*/ 12 h 292"/>
                  <a:gd name="T6" fmla="*/ 209 w 267"/>
                  <a:gd name="T7" fmla="*/ 25 h 292"/>
                  <a:gd name="T8" fmla="*/ 228 w 267"/>
                  <a:gd name="T9" fmla="*/ 42 h 292"/>
                  <a:gd name="T10" fmla="*/ 245 w 267"/>
                  <a:gd name="T11" fmla="*/ 64 h 292"/>
                  <a:gd name="T12" fmla="*/ 257 w 267"/>
                  <a:gd name="T13" fmla="*/ 88 h 292"/>
                  <a:gd name="T14" fmla="*/ 265 w 267"/>
                  <a:gd name="T15" fmla="*/ 116 h 292"/>
                  <a:gd name="T16" fmla="*/ 267 w 267"/>
                  <a:gd name="T17" fmla="*/ 146 h 292"/>
                  <a:gd name="T18" fmla="*/ 265 w 267"/>
                  <a:gd name="T19" fmla="*/ 175 h 292"/>
                  <a:gd name="T20" fmla="*/ 257 w 267"/>
                  <a:gd name="T21" fmla="*/ 203 h 292"/>
                  <a:gd name="T22" fmla="*/ 245 w 267"/>
                  <a:gd name="T23" fmla="*/ 227 h 292"/>
                  <a:gd name="T24" fmla="*/ 228 w 267"/>
                  <a:gd name="T25" fmla="*/ 249 h 292"/>
                  <a:gd name="T26" fmla="*/ 209 w 267"/>
                  <a:gd name="T27" fmla="*/ 267 h 292"/>
                  <a:gd name="T28" fmla="*/ 186 w 267"/>
                  <a:gd name="T29" fmla="*/ 281 h 292"/>
                  <a:gd name="T30" fmla="*/ 161 w 267"/>
                  <a:gd name="T31" fmla="*/ 289 h 292"/>
                  <a:gd name="T32" fmla="*/ 133 w 267"/>
                  <a:gd name="T33" fmla="*/ 292 h 292"/>
                  <a:gd name="T34" fmla="*/ 103 w 267"/>
                  <a:gd name="T35" fmla="*/ 288 h 292"/>
                  <a:gd name="T36" fmla="*/ 75 w 267"/>
                  <a:gd name="T37" fmla="*/ 277 h 292"/>
                  <a:gd name="T38" fmla="*/ 51 w 267"/>
                  <a:gd name="T39" fmla="*/ 260 h 292"/>
                  <a:gd name="T40" fmla="*/ 29 w 267"/>
                  <a:gd name="T41" fmla="*/ 237 h 292"/>
                  <a:gd name="T42" fmla="*/ 13 w 267"/>
                  <a:gd name="T43" fmla="*/ 210 h 292"/>
                  <a:gd name="T44" fmla="*/ 4 w 267"/>
                  <a:gd name="T45" fmla="*/ 178 h 292"/>
                  <a:gd name="T46" fmla="*/ 0 w 267"/>
                  <a:gd name="T47" fmla="*/ 146 h 292"/>
                  <a:gd name="T48" fmla="*/ 4 w 267"/>
                  <a:gd name="T49" fmla="*/ 113 h 292"/>
                  <a:gd name="T50" fmla="*/ 13 w 267"/>
                  <a:gd name="T51" fmla="*/ 81 h 292"/>
                  <a:gd name="T52" fmla="*/ 29 w 267"/>
                  <a:gd name="T53" fmla="*/ 54 h 292"/>
                  <a:gd name="T54" fmla="*/ 51 w 267"/>
                  <a:gd name="T55" fmla="*/ 32 h 292"/>
                  <a:gd name="T56" fmla="*/ 75 w 267"/>
                  <a:gd name="T57" fmla="*/ 14 h 292"/>
                  <a:gd name="T58" fmla="*/ 103 w 267"/>
                  <a:gd name="T59" fmla="*/ 3 h 292"/>
                  <a:gd name="T60" fmla="*/ 133 w 267"/>
                  <a:gd name="T61" fmla="*/ 0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67" h="292">
                    <a:moveTo>
                      <a:pt x="133" y="0"/>
                    </a:moveTo>
                    <a:lnTo>
                      <a:pt x="161" y="3"/>
                    </a:lnTo>
                    <a:lnTo>
                      <a:pt x="186" y="12"/>
                    </a:lnTo>
                    <a:lnTo>
                      <a:pt x="209" y="25"/>
                    </a:lnTo>
                    <a:lnTo>
                      <a:pt x="228" y="42"/>
                    </a:lnTo>
                    <a:lnTo>
                      <a:pt x="245" y="64"/>
                    </a:lnTo>
                    <a:lnTo>
                      <a:pt x="257" y="88"/>
                    </a:lnTo>
                    <a:lnTo>
                      <a:pt x="265" y="116"/>
                    </a:lnTo>
                    <a:lnTo>
                      <a:pt x="267" y="146"/>
                    </a:lnTo>
                    <a:lnTo>
                      <a:pt x="265" y="175"/>
                    </a:lnTo>
                    <a:lnTo>
                      <a:pt x="257" y="203"/>
                    </a:lnTo>
                    <a:lnTo>
                      <a:pt x="245" y="227"/>
                    </a:lnTo>
                    <a:lnTo>
                      <a:pt x="228" y="249"/>
                    </a:lnTo>
                    <a:lnTo>
                      <a:pt x="209" y="267"/>
                    </a:lnTo>
                    <a:lnTo>
                      <a:pt x="186" y="281"/>
                    </a:lnTo>
                    <a:lnTo>
                      <a:pt x="161" y="289"/>
                    </a:lnTo>
                    <a:lnTo>
                      <a:pt x="133" y="292"/>
                    </a:lnTo>
                    <a:lnTo>
                      <a:pt x="103" y="288"/>
                    </a:lnTo>
                    <a:lnTo>
                      <a:pt x="75" y="277"/>
                    </a:lnTo>
                    <a:lnTo>
                      <a:pt x="51" y="260"/>
                    </a:lnTo>
                    <a:lnTo>
                      <a:pt x="29" y="237"/>
                    </a:lnTo>
                    <a:lnTo>
                      <a:pt x="13" y="210"/>
                    </a:lnTo>
                    <a:lnTo>
                      <a:pt x="4" y="178"/>
                    </a:lnTo>
                    <a:lnTo>
                      <a:pt x="0" y="146"/>
                    </a:lnTo>
                    <a:lnTo>
                      <a:pt x="4" y="113"/>
                    </a:lnTo>
                    <a:lnTo>
                      <a:pt x="13" y="81"/>
                    </a:lnTo>
                    <a:lnTo>
                      <a:pt x="29" y="54"/>
                    </a:lnTo>
                    <a:lnTo>
                      <a:pt x="51" y="32"/>
                    </a:lnTo>
                    <a:lnTo>
                      <a:pt x="75" y="14"/>
                    </a:lnTo>
                    <a:lnTo>
                      <a:pt x="103" y="3"/>
                    </a:lnTo>
                    <a:lnTo>
                      <a:pt x="133" y="0"/>
                    </a:lnTo>
                    <a:close/>
                  </a:path>
                </a:pathLst>
              </a:custGeom>
              <a:solidFill>
                <a:srgbClr val="44988C"/>
              </a:solidFill>
              <a:ln>
                <a:noFill/>
              </a:ln>
              <a:effectLst>
                <a:outerShdw dist="91581" dir="3378596" algn="ctr" rotWithShape="0">
                  <a:srgbClr val="C0C0C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0">
                    <a:solidFill>
                      <a:srgbClr val="F7F161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Freeform 14"/>
              <p:cNvSpPr>
                <a:spLocks/>
              </p:cNvSpPr>
              <p:nvPr/>
            </p:nvSpPr>
            <p:spPr bwMode="gray">
              <a:xfrm>
                <a:off x="2880" y="1631"/>
                <a:ext cx="425" cy="958"/>
              </a:xfrm>
              <a:custGeom>
                <a:avLst/>
                <a:gdLst>
                  <a:gd name="T0" fmla="*/ 72 w 573"/>
                  <a:gd name="T1" fmla="*/ 5 h 1111"/>
                  <a:gd name="T2" fmla="*/ 30 w 573"/>
                  <a:gd name="T3" fmla="*/ 32 h 1111"/>
                  <a:gd name="T4" fmla="*/ 4 w 573"/>
                  <a:gd name="T5" fmla="*/ 75 h 1111"/>
                  <a:gd name="T6" fmla="*/ 0 w 573"/>
                  <a:gd name="T7" fmla="*/ 509 h 1111"/>
                  <a:gd name="T8" fmla="*/ 1 w 573"/>
                  <a:gd name="T9" fmla="*/ 516 h 1111"/>
                  <a:gd name="T10" fmla="*/ 9 w 573"/>
                  <a:gd name="T11" fmla="*/ 533 h 1111"/>
                  <a:gd name="T12" fmla="*/ 26 w 573"/>
                  <a:gd name="T13" fmla="*/ 550 h 1111"/>
                  <a:gd name="T14" fmla="*/ 56 w 573"/>
                  <a:gd name="T15" fmla="*/ 557 h 1111"/>
                  <a:gd name="T16" fmla="*/ 84 w 573"/>
                  <a:gd name="T17" fmla="*/ 551 h 1111"/>
                  <a:gd name="T18" fmla="*/ 100 w 573"/>
                  <a:gd name="T19" fmla="*/ 534 h 1111"/>
                  <a:gd name="T20" fmla="*/ 106 w 573"/>
                  <a:gd name="T21" fmla="*/ 516 h 1111"/>
                  <a:gd name="T22" fmla="*/ 108 w 573"/>
                  <a:gd name="T23" fmla="*/ 503 h 1111"/>
                  <a:gd name="T24" fmla="*/ 108 w 573"/>
                  <a:gd name="T25" fmla="*/ 166 h 1111"/>
                  <a:gd name="T26" fmla="*/ 135 w 573"/>
                  <a:gd name="T27" fmla="*/ 1066 h 1111"/>
                  <a:gd name="T28" fmla="*/ 138 w 573"/>
                  <a:gd name="T29" fmla="*/ 1073 h 1111"/>
                  <a:gd name="T30" fmla="*/ 151 w 573"/>
                  <a:gd name="T31" fmla="*/ 1089 h 1111"/>
                  <a:gd name="T32" fmla="*/ 174 w 573"/>
                  <a:gd name="T33" fmla="*/ 1105 h 1111"/>
                  <a:gd name="T34" fmla="*/ 199 w 573"/>
                  <a:gd name="T35" fmla="*/ 1111 h 1111"/>
                  <a:gd name="T36" fmla="*/ 227 w 573"/>
                  <a:gd name="T37" fmla="*/ 1110 h 1111"/>
                  <a:gd name="T38" fmla="*/ 255 w 573"/>
                  <a:gd name="T39" fmla="*/ 1097 h 1111"/>
                  <a:gd name="T40" fmla="*/ 272 w 573"/>
                  <a:gd name="T41" fmla="*/ 1080 h 1111"/>
                  <a:gd name="T42" fmla="*/ 278 w 573"/>
                  <a:gd name="T43" fmla="*/ 1068 h 1111"/>
                  <a:gd name="T44" fmla="*/ 279 w 573"/>
                  <a:gd name="T45" fmla="*/ 499 h 1111"/>
                  <a:gd name="T46" fmla="*/ 302 w 573"/>
                  <a:gd name="T47" fmla="*/ 503 h 1111"/>
                  <a:gd name="T48" fmla="*/ 302 w 573"/>
                  <a:gd name="T49" fmla="*/ 534 h 1111"/>
                  <a:gd name="T50" fmla="*/ 304 w 573"/>
                  <a:gd name="T51" fmla="*/ 590 h 1111"/>
                  <a:gd name="T52" fmla="*/ 304 w 573"/>
                  <a:gd name="T53" fmla="*/ 664 h 1111"/>
                  <a:gd name="T54" fmla="*/ 304 w 573"/>
                  <a:gd name="T55" fmla="*/ 750 h 1111"/>
                  <a:gd name="T56" fmla="*/ 304 w 573"/>
                  <a:gd name="T57" fmla="*/ 838 h 1111"/>
                  <a:gd name="T58" fmla="*/ 305 w 573"/>
                  <a:gd name="T59" fmla="*/ 926 h 1111"/>
                  <a:gd name="T60" fmla="*/ 305 w 573"/>
                  <a:gd name="T61" fmla="*/ 1004 h 1111"/>
                  <a:gd name="T62" fmla="*/ 305 w 573"/>
                  <a:gd name="T63" fmla="*/ 1066 h 1111"/>
                  <a:gd name="T64" fmla="*/ 306 w 573"/>
                  <a:gd name="T65" fmla="*/ 1073 h 1111"/>
                  <a:gd name="T66" fmla="*/ 315 w 573"/>
                  <a:gd name="T67" fmla="*/ 1088 h 1111"/>
                  <a:gd name="T68" fmla="*/ 335 w 573"/>
                  <a:gd name="T69" fmla="*/ 1103 h 1111"/>
                  <a:gd name="T70" fmla="*/ 372 w 573"/>
                  <a:gd name="T71" fmla="*/ 1111 h 1111"/>
                  <a:gd name="T72" fmla="*/ 408 w 573"/>
                  <a:gd name="T73" fmla="*/ 1103 h 1111"/>
                  <a:gd name="T74" fmla="*/ 429 w 573"/>
                  <a:gd name="T75" fmla="*/ 1089 h 1111"/>
                  <a:gd name="T76" fmla="*/ 437 w 573"/>
                  <a:gd name="T77" fmla="*/ 1073 h 1111"/>
                  <a:gd name="T78" fmla="*/ 438 w 573"/>
                  <a:gd name="T79" fmla="*/ 1067 h 1111"/>
                  <a:gd name="T80" fmla="*/ 466 w 573"/>
                  <a:gd name="T81" fmla="*/ 166 h 1111"/>
                  <a:gd name="T82" fmla="*/ 468 w 573"/>
                  <a:gd name="T83" fmla="*/ 503 h 1111"/>
                  <a:gd name="T84" fmla="*/ 472 w 573"/>
                  <a:gd name="T85" fmla="*/ 517 h 1111"/>
                  <a:gd name="T86" fmla="*/ 483 w 573"/>
                  <a:gd name="T87" fmla="*/ 537 h 1111"/>
                  <a:gd name="T88" fmla="*/ 505 w 573"/>
                  <a:gd name="T89" fmla="*/ 551 h 1111"/>
                  <a:gd name="T90" fmla="*/ 536 w 573"/>
                  <a:gd name="T91" fmla="*/ 551 h 1111"/>
                  <a:gd name="T92" fmla="*/ 557 w 573"/>
                  <a:gd name="T93" fmla="*/ 537 h 1111"/>
                  <a:gd name="T94" fmla="*/ 570 w 573"/>
                  <a:gd name="T95" fmla="*/ 517 h 1111"/>
                  <a:gd name="T96" fmla="*/ 573 w 573"/>
                  <a:gd name="T97" fmla="*/ 508 h 1111"/>
                  <a:gd name="T98" fmla="*/ 572 w 573"/>
                  <a:gd name="T99" fmla="*/ 68 h 1111"/>
                  <a:gd name="T100" fmla="*/ 546 w 573"/>
                  <a:gd name="T101" fmla="*/ 28 h 1111"/>
                  <a:gd name="T102" fmla="*/ 506 w 573"/>
                  <a:gd name="T103" fmla="*/ 4 h 1111"/>
                  <a:gd name="T104" fmla="*/ 94 w 573"/>
                  <a:gd name="T105" fmla="*/ 0 h 1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573" h="1111">
                    <a:moveTo>
                      <a:pt x="94" y="0"/>
                    </a:moveTo>
                    <a:lnTo>
                      <a:pt x="72" y="5"/>
                    </a:lnTo>
                    <a:lnTo>
                      <a:pt x="50" y="16"/>
                    </a:lnTo>
                    <a:lnTo>
                      <a:pt x="30" y="32"/>
                    </a:lnTo>
                    <a:lnTo>
                      <a:pt x="15" y="53"/>
                    </a:lnTo>
                    <a:lnTo>
                      <a:pt x="4" y="75"/>
                    </a:lnTo>
                    <a:lnTo>
                      <a:pt x="0" y="99"/>
                    </a:lnTo>
                    <a:lnTo>
                      <a:pt x="0" y="509"/>
                    </a:lnTo>
                    <a:lnTo>
                      <a:pt x="0" y="511"/>
                    </a:lnTo>
                    <a:lnTo>
                      <a:pt x="1" y="516"/>
                    </a:lnTo>
                    <a:lnTo>
                      <a:pt x="4" y="525"/>
                    </a:lnTo>
                    <a:lnTo>
                      <a:pt x="9" y="533"/>
                    </a:lnTo>
                    <a:lnTo>
                      <a:pt x="16" y="543"/>
                    </a:lnTo>
                    <a:lnTo>
                      <a:pt x="26" y="550"/>
                    </a:lnTo>
                    <a:lnTo>
                      <a:pt x="39" y="556"/>
                    </a:lnTo>
                    <a:lnTo>
                      <a:pt x="56" y="557"/>
                    </a:lnTo>
                    <a:lnTo>
                      <a:pt x="72" y="556"/>
                    </a:lnTo>
                    <a:lnTo>
                      <a:pt x="84" y="551"/>
                    </a:lnTo>
                    <a:lnTo>
                      <a:pt x="92" y="543"/>
                    </a:lnTo>
                    <a:lnTo>
                      <a:pt x="100" y="534"/>
                    </a:lnTo>
                    <a:lnTo>
                      <a:pt x="103" y="525"/>
                    </a:lnTo>
                    <a:lnTo>
                      <a:pt x="106" y="516"/>
                    </a:lnTo>
                    <a:lnTo>
                      <a:pt x="107" y="508"/>
                    </a:lnTo>
                    <a:lnTo>
                      <a:pt x="108" y="503"/>
                    </a:lnTo>
                    <a:lnTo>
                      <a:pt x="108" y="500"/>
                    </a:lnTo>
                    <a:lnTo>
                      <a:pt x="108" y="166"/>
                    </a:lnTo>
                    <a:lnTo>
                      <a:pt x="134" y="167"/>
                    </a:lnTo>
                    <a:lnTo>
                      <a:pt x="135" y="1066"/>
                    </a:lnTo>
                    <a:lnTo>
                      <a:pt x="136" y="1068"/>
                    </a:lnTo>
                    <a:lnTo>
                      <a:pt x="138" y="1073"/>
                    </a:lnTo>
                    <a:lnTo>
                      <a:pt x="143" y="1080"/>
                    </a:lnTo>
                    <a:lnTo>
                      <a:pt x="151" y="1089"/>
                    </a:lnTo>
                    <a:lnTo>
                      <a:pt x="162" y="1097"/>
                    </a:lnTo>
                    <a:lnTo>
                      <a:pt x="174" y="1105"/>
                    </a:lnTo>
                    <a:lnTo>
                      <a:pt x="189" y="1110"/>
                    </a:lnTo>
                    <a:lnTo>
                      <a:pt x="199" y="1111"/>
                    </a:lnTo>
                    <a:lnTo>
                      <a:pt x="217" y="1111"/>
                    </a:lnTo>
                    <a:lnTo>
                      <a:pt x="227" y="1110"/>
                    </a:lnTo>
                    <a:lnTo>
                      <a:pt x="243" y="1105"/>
                    </a:lnTo>
                    <a:lnTo>
                      <a:pt x="255" y="1097"/>
                    </a:lnTo>
                    <a:lnTo>
                      <a:pt x="265" y="1089"/>
                    </a:lnTo>
                    <a:lnTo>
                      <a:pt x="272" y="1080"/>
                    </a:lnTo>
                    <a:lnTo>
                      <a:pt x="276" y="1073"/>
                    </a:lnTo>
                    <a:lnTo>
                      <a:pt x="278" y="1068"/>
                    </a:lnTo>
                    <a:lnTo>
                      <a:pt x="279" y="1066"/>
                    </a:lnTo>
                    <a:lnTo>
                      <a:pt x="279" y="499"/>
                    </a:lnTo>
                    <a:lnTo>
                      <a:pt x="302" y="499"/>
                    </a:lnTo>
                    <a:lnTo>
                      <a:pt x="302" y="503"/>
                    </a:lnTo>
                    <a:lnTo>
                      <a:pt x="302" y="515"/>
                    </a:lnTo>
                    <a:lnTo>
                      <a:pt x="302" y="534"/>
                    </a:lnTo>
                    <a:lnTo>
                      <a:pt x="302" y="560"/>
                    </a:lnTo>
                    <a:lnTo>
                      <a:pt x="304" y="590"/>
                    </a:lnTo>
                    <a:lnTo>
                      <a:pt x="304" y="626"/>
                    </a:lnTo>
                    <a:lnTo>
                      <a:pt x="304" y="664"/>
                    </a:lnTo>
                    <a:lnTo>
                      <a:pt x="304" y="706"/>
                    </a:lnTo>
                    <a:lnTo>
                      <a:pt x="304" y="750"/>
                    </a:lnTo>
                    <a:lnTo>
                      <a:pt x="304" y="793"/>
                    </a:lnTo>
                    <a:lnTo>
                      <a:pt x="304" y="838"/>
                    </a:lnTo>
                    <a:lnTo>
                      <a:pt x="305" y="882"/>
                    </a:lnTo>
                    <a:lnTo>
                      <a:pt x="305" y="926"/>
                    </a:lnTo>
                    <a:lnTo>
                      <a:pt x="305" y="966"/>
                    </a:lnTo>
                    <a:lnTo>
                      <a:pt x="305" y="1004"/>
                    </a:lnTo>
                    <a:lnTo>
                      <a:pt x="305" y="1037"/>
                    </a:lnTo>
                    <a:lnTo>
                      <a:pt x="305" y="1066"/>
                    </a:lnTo>
                    <a:lnTo>
                      <a:pt x="305" y="1067"/>
                    </a:lnTo>
                    <a:lnTo>
                      <a:pt x="306" y="1073"/>
                    </a:lnTo>
                    <a:lnTo>
                      <a:pt x="310" y="1079"/>
                    </a:lnTo>
                    <a:lnTo>
                      <a:pt x="315" y="1088"/>
                    </a:lnTo>
                    <a:lnTo>
                      <a:pt x="323" y="1096"/>
                    </a:lnTo>
                    <a:lnTo>
                      <a:pt x="335" y="1103"/>
                    </a:lnTo>
                    <a:lnTo>
                      <a:pt x="351" y="1108"/>
                    </a:lnTo>
                    <a:lnTo>
                      <a:pt x="372" y="1111"/>
                    </a:lnTo>
                    <a:lnTo>
                      <a:pt x="392" y="1108"/>
                    </a:lnTo>
                    <a:lnTo>
                      <a:pt x="408" y="1103"/>
                    </a:lnTo>
                    <a:lnTo>
                      <a:pt x="420" y="1096"/>
                    </a:lnTo>
                    <a:lnTo>
                      <a:pt x="429" y="1089"/>
                    </a:lnTo>
                    <a:lnTo>
                      <a:pt x="434" y="1080"/>
                    </a:lnTo>
                    <a:lnTo>
                      <a:pt x="437" y="1073"/>
                    </a:lnTo>
                    <a:lnTo>
                      <a:pt x="438" y="1068"/>
                    </a:lnTo>
                    <a:lnTo>
                      <a:pt x="438" y="1067"/>
                    </a:lnTo>
                    <a:lnTo>
                      <a:pt x="440" y="166"/>
                    </a:lnTo>
                    <a:lnTo>
                      <a:pt x="466" y="166"/>
                    </a:lnTo>
                    <a:lnTo>
                      <a:pt x="466" y="500"/>
                    </a:lnTo>
                    <a:lnTo>
                      <a:pt x="468" y="503"/>
                    </a:lnTo>
                    <a:lnTo>
                      <a:pt x="469" y="509"/>
                    </a:lnTo>
                    <a:lnTo>
                      <a:pt x="472" y="517"/>
                    </a:lnTo>
                    <a:lnTo>
                      <a:pt x="477" y="527"/>
                    </a:lnTo>
                    <a:lnTo>
                      <a:pt x="483" y="537"/>
                    </a:lnTo>
                    <a:lnTo>
                      <a:pt x="493" y="545"/>
                    </a:lnTo>
                    <a:lnTo>
                      <a:pt x="505" y="551"/>
                    </a:lnTo>
                    <a:lnTo>
                      <a:pt x="520" y="554"/>
                    </a:lnTo>
                    <a:lnTo>
                      <a:pt x="536" y="551"/>
                    </a:lnTo>
                    <a:lnTo>
                      <a:pt x="548" y="545"/>
                    </a:lnTo>
                    <a:lnTo>
                      <a:pt x="557" y="537"/>
                    </a:lnTo>
                    <a:lnTo>
                      <a:pt x="563" y="527"/>
                    </a:lnTo>
                    <a:lnTo>
                      <a:pt x="570" y="517"/>
                    </a:lnTo>
                    <a:lnTo>
                      <a:pt x="573" y="510"/>
                    </a:lnTo>
                    <a:lnTo>
                      <a:pt x="573" y="508"/>
                    </a:lnTo>
                    <a:lnTo>
                      <a:pt x="573" y="79"/>
                    </a:lnTo>
                    <a:lnTo>
                      <a:pt x="572" y="68"/>
                    </a:lnTo>
                    <a:lnTo>
                      <a:pt x="561" y="47"/>
                    </a:lnTo>
                    <a:lnTo>
                      <a:pt x="546" y="28"/>
                    </a:lnTo>
                    <a:lnTo>
                      <a:pt x="528" y="14"/>
                    </a:lnTo>
                    <a:lnTo>
                      <a:pt x="506" y="4"/>
                    </a:lnTo>
                    <a:lnTo>
                      <a:pt x="485" y="0"/>
                    </a:lnTo>
                    <a:lnTo>
                      <a:pt x="94" y="0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44988C"/>
              </a:solidFill>
              <a:ln>
                <a:noFill/>
              </a:ln>
              <a:effectLst>
                <a:outerShdw dist="91581" dir="3378596" algn="ctr" rotWithShape="0">
                  <a:srgbClr val="C0C0C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0">
                    <a:solidFill>
                      <a:srgbClr val="F7F161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4" name="TextBox 13"/>
          <p:cNvSpPr txBox="1"/>
          <p:nvPr/>
        </p:nvSpPr>
        <p:spPr>
          <a:xfrm>
            <a:off x="352712" y="3598922"/>
            <a:ext cx="312519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dirty="0" smtClean="0">
                <a:solidFill>
                  <a:srgbClr val="002060"/>
                </a:solidFill>
                <a:latin typeface="Impact" panose="020B0806030902050204" pitchFamily="34" charset="0"/>
              </a:rPr>
              <a:t>Нецелесообразность введения  онлайн-касс для ряда субъектов МСП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270823" y="3525824"/>
            <a:ext cx="3737955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dirty="0" smtClean="0">
                <a:solidFill>
                  <a:srgbClr val="002060"/>
                </a:solidFill>
                <a:latin typeface="Impact" panose="020B0806030902050204" pitchFamily="34" charset="0"/>
              </a:rPr>
              <a:t>Практически повсеместное применение ККТ, проблемы с ТО, высокая стоимость и т.д.</a:t>
            </a:r>
            <a:endParaRPr lang="ru-RU" sz="2500" dirty="0">
              <a:solidFill>
                <a:srgbClr val="002060"/>
              </a:solidFill>
              <a:latin typeface="Impact" panose="020B080603090205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95536" y="1412776"/>
            <a:ext cx="3533198" cy="936104"/>
          </a:xfrm>
          <a:prstGeom prst="rect">
            <a:avLst/>
          </a:prstGeom>
          <a:solidFill>
            <a:schemeClr val="bg1">
              <a:lumMod val="75000"/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4972689" y="1412776"/>
            <a:ext cx="3533198" cy="936104"/>
          </a:xfrm>
          <a:prstGeom prst="rect">
            <a:avLst/>
          </a:prstGeom>
          <a:solidFill>
            <a:schemeClr val="bg1">
              <a:lumMod val="75000"/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644544" y="1559429"/>
            <a:ext cx="3035181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500" dirty="0" smtClean="0">
                <a:solidFill>
                  <a:srgbClr val="C00000"/>
                </a:solidFill>
                <a:latin typeface="Impact" panose="020B0806030902050204" pitchFamily="34" charset="0"/>
              </a:rPr>
              <a:t>Мы говорили:</a:t>
            </a:r>
            <a:endParaRPr lang="ru-RU" sz="3500" dirty="0">
              <a:solidFill>
                <a:srgbClr val="C00000"/>
              </a:solidFill>
              <a:latin typeface="Impact" panose="020B080603090205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063102" y="1528651"/>
            <a:ext cx="3346688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700" dirty="0" smtClean="0">
                <a:solidFill>
                  <a:srgbClr val="C00000"/>
                </a:solidFill>
                <a:latin typeface="Impact" panose="020B0806030902050204" pitchFamily="34" charset="0"/>
              </a:rPr>
              <a:t>Факт:</a:t>
            </a:r>
            <a:endParaRPr lang="ru-RU" sz="3700" dirty="0">
              <a:solidFill>
                <a:srgbClr val="C00000"/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9247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3886" y="188640"/>
            <a:ext cx="88213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860000"/>
                </a:solidFill>
                <a:latin typeface="Impact" panose="020B0806030902050204" pitchFamily="34" charset="0"/>
              </a:rPr>
              <a:t>Реализация компетенций РУП</a:t>
            </a:r>
            <a:endParaRPr lang="ru-RU" sz="4000" dirty="0">
              <a:solidFill>
                <a:srgbClr val="860000"/>
              </a:solidFill>
              <a:latin typeface="Impact" panose="020B0806030902050204" pitchFamily="34" charset="0"/>
            </a:endParaRPr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179512" y="2594992"/>
            <a:ext cx="4007749" cy="3195464"/>
            <a:chOff x="672" y="1344"/>
            <a:chExt cx="2130" cy="1968"/>
          </a:xfrm>
        </p:grpSpPr>
        <p:sp>
          <p:nvSpPr>
            <p:cNvPr id="4" name="AutoShape 3"/>
            <p:cNvSpPr>
              <a:spLocks noChangeArrowheads="1"/>
            </p:cNvSpPr>
            <p:nvPr/>
          </p:nvSpPr>
          <p:spPr bwMode="gray">
            <a:xfrm>
              <a:off x="672" y="1872"/>
              <a:ext cx="2112" cy="1440"/>
            </a:xfrm>
            <a:prstGeom prst="roundRect">
              <a:avLst>
                <a:gd name="adj" fmla="val 10347"/>
              </a:avLst>
            </a:prstGeom>
            <a:gradFill rotWithShape="1">
              <a:gsLst>
                <a:gs pos="0">
                  <a:srgbClr val="CCECFF"/>
                </a:gs>
                <a:gs pos="100000">
                  <a:srgbClr val="CCECFF">
                    <a:gamma/>
                    <a:tint val="0"/>
                    <a:invGamma/>
                  </a:srgbClr>
                </a:gs>
              </a:gsLst>
              <a:lin ang="18900000" scaled="1"/>
            </a:gradFill>
            <a:ln w="50800">
              <a:solidFill>
                <a:srgbClr val="7099E2"/>
              </a:solidFill>
              <a:round/>
              <a:headEnd/>
              <a:tailEnd/>
            </a:ln>
            <a:effectLst>
              <a:outerShdw dist="107763" dir="2700000" algn="ctr" rotWithShape="0">
                <a:srgbClr val="C0C0C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" name="Group 4"/>
            <p:cNvGrpSpPr>
              <a:grpSpLocks/>
            </p:cNvGrpSpPr>
            <p:nvPr/>
          </p:nvGrpSpPr>
          <p:grpSpPr bwMode="auto">
            <a:xfrm>
              <a:off x="2304" y="1344"/>
              <a:ext cx="498" cy="1245"/>
              <a:chOff x="2304" y="1344"/>
              <a:chExt cx="498" cy="1245"/>
            </a:xfrm>
          </p:grpSpPr>
          <p:sp>
            <p:nvSpPr>
              <p:cNvPr id="6" name="Freeform 5"/>
              <p:cNvSpPr>
                <a:spLocks/>
              </p:cNvSpPr>
              <p:nvPr/>
            </p:nvSpPr>
            <p:spPr bwMode="gray">
              <a:xfrm>
                <a:off x="2425" y="1344"/>
                <a:ext cx="233" cy="254"/>
              </a:xfrm>
              <a:custGeom>
                <a:avLst/>
                <a:gdLst>
                  <a:gd name="T0" fmla="*/ 133 w 267"/>
                  <a:gd name="T1" fmla="*/ 0 h 292"/>
                  <a:gd name="T2" fmla="*/ 161 w 267"/>
                  <a:gd name="T3" fmla="*/ 3 h 292"/>
                  <a:gd name="T4" fmla="*/ 186 w 267"/>
                  <a:gd name="T5" fmla="*/ 12 h 292"/>
                  <a:gd name="T6" fmla="*/ 209 w 267"/>
                  <a:gd name="T7" fmla="*/ 25 h 292"/>
                  <a:gd name="T8" fmla="*/ 228 w 267"/>
                  <a:gd name="T9" fmla="*/ 42 h 292"/>
                  <a:gd name="T10" fmla="*/ 245 w 267"/>
                  <a:gd name="T11" fmla="*/ 64 h 292"/>
                  <a:gd name="T12" fmla="*/ 257 w 267"/>
                  <a:gd name="T13" fmla="*/ 88 h 292"/>
                  <a:gd name="T14" fmla="*/ 265 w 267"/>
                  <a:gd name="T15" fmla="*/ 116 h 292"/>
                  <a:gd name="T16" fmla="*/ 267 w 267"/>
                  <a:gd name="T17" fmla="*/ 146 h 292"/>
                  <a:gd name="T18" fmla="*/ 265 w 267"/>
                  <a:gd name="T19" fmla="*/ 175 h 292"/>
                  <a:gd name="T20" fmla="*/ 257 w 267"/>
                  <a:gd name="T21" fmla="*/ 203 h 292"/>
                  <a:gd name="T22" fmla="*/ 245 w 267"/>
                  <a:gd name="T23" fmla="*/ 227 h 292"/>
                  <a:gd name="T24" fmla="*/ 228 w 267"/>
                  <a:gd name="T25" fmla="*/ 249 h 292"/>
                  <a:gd name="T26" fmla="*/ 209 w 267"/>
                  <a:gd name="T27" fmla="*/ 267 h 292"/>
                  <a:gd name="T28" fmla="*/ 186 w 267"/>
                  <a:gd name="T29" fmla="*/ 281 h 292"/>
                  <a:gd name="T30" fmla="*/ 161 w 267"/>
                  <a:gd name="T31" fmla="*/ 289 h 292"/>
                  <a:gd name="T32" fmla="*/ 133 w 267"/>
                  <a:gd name="T33" fmla="*/ 292 h 292"/>
                  <a:gd name="T34" fmla="*/ 103 w 267"/>
                  <a:gd name="T35" fmla="*/ 288 h 292"/>
                  <a:gd name="T36" fmla="*/ 75 w 267"/>
                  <a:gd name="T37" fmla="*/ 277 h 292"/>
                  <a:gd name="T38" fmla="*/ 51 w 267"/>
                  <a:gd name="T39" fmla="*/ 260 h 292"/>
                  <a:gd name="T40" fmla="*/ 29 w 267"/>
                  <a:gd name="T41" fmla="*/ 237 h 292"/>
                  <a:gd name="T42" fmla="*/ 13 w 267"/>
                  <a:gd name="T43" fmla="*/ 210 h 292"/>
                  <a:gd name="T44" fmla="*/ 4 w 267"/>
                  <a:gd name="T45" fmla="*/ 178 h 292"/>
                  <a:gd name="T46" fmla="*/ 0 w 267"/>
                  <a:gd name="T47" fmla="*/ 146 h 292"/>
                  <a:gd name="T48" fmla="*/ 4 w 267"/>
                  <a:gd name="T49" fmla="*/ 113 h 292"/>
                  <a:gd name="T50" fmla="*/ 13 w 267"/>
                  <a:gd name="T51" fmla="*/ 81 h 292"/>
                  <a:gd name="T52" fmla="*/ 29 w 267"/>
                  <a:gd name="T53" fmla="*/ 54 h 292"/>
                  <a:gd name="T54" fmla="*/ 51 w 267"/>
                  <a:gd name="T55" fmla="*/ 32 h 292"/>
                  <a:gd name="T56" fmla="*/ 75 w 267"/>
                  <a:gd name="T57" fmla="*/ 14 h 292"/>
                  <a:gd name="T58" fmla="*/ 103 w 267"/>
                  <a:gd name="T59" fmla="*/ 3 h 292"/>
                  <a:gd name="T60" fmla="*/ 133 w 267"/>
                  <a:gd name="T61" fmla="*/ 0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67" h="292">
                    <a:moveTo>
                      <a:pt x="133" y="0"/>
                    </a:moveTo>
                    <a:lnTo>
                      <a:pt x="161" y="3"/>
                    </a:lnTo>
                    <a:lnTo>
                      <a:pt x="186" y="12"/>
                    </a:lnTo>
                    <a:lnTo>
                      <a:pt x="209" y="25"/>
                    </a:lnTo>
                    <a:lnTo>
                      <a:pt x="228" y="42"/>
                    </a:lnTo>
                    <a:lnTo>
                      <a:pt x="245" y="64"/>
                    </a:lnTo>
                    <a:lnTo>
                      <a:pt x="257" y="88"/>
                    </a:lnTo>
                    <a:lnTo>
                      <a:pt x="265" y="116"/>
                    </a:lnTo>
                    <a:lnTo>
                      <a:pt x="267" y="146"/>
                    </a:lnTo>
                    <a:lnTo>
                      <a:pt x="265" y="175"/>
                    </a:lnTo>
                    <a:lnTo>
                      <a:pt x="257" y="203"/>
                    </a:lnTo>
                    <a:lnTo>
                      <a:pt x="245" y="227"/>
                    </a:lnTo>
                    <a:lnTo>
                      <a:pt x="228" y="249"/>
                    </a:lnTo>
                    <a:lnTo>
                      <a:pt x="209" y="267"/>
                    </a:lnTo>
                    <a:lnTo>
                      <a:pt x="186" y="281"/>
                    </a:lnTo>
                    <a:lnTo>
                      <a:pt x="161" y="289"/>
                    </a:lnTo>
                    <a:lnTo>
                      <a:pt x="133" y="292"/>
                    </a:lnTo>
                    <a:lnTo>
                      <a:pt x="103" y="288"/>
                    </a:lnTo>
                    <a:lnTo>
                      <a:pt x="75" y="277"/>
                    </a:lnTo>
                    <a:lnTo>
                      <a:pt x="51" y="260"/>
                    </a:lnTo>
                    <a:lnTo>
                      <a:pt x="29" y="237"/>
                    </a:lnTo>
                    <a:lnTo>
                      <a:pt x="13" y="210"/>
                    </a:lnTo>
                    <a:lnTo>
                      <a:pt x="4" y="178"/>
                    </a:lnTo>
                    <a:lnTo>
                      <a:pt x="0" y="146"/>
                    </a:lnTo>
                    <a:lnTo>
                      <a:pt x="4" y="113"/>
                    </a:lnTo>
                    <a:lnTo>
                      <a:pt x="13" y="81"/>
                    </a:lnTo>
                    <a:lnTo>
                      <a:pt x="29" y="54"/>
                    </a:lnTo>
                    <a:lnTo>
                      <a:pt x="51" y="32"/>
                    </a:lnTo>
                    <a:lnTo>
                      <a:pt x="75" y="14"/>
                    </a:lnTo>
                    <a:lnTo>
                      <a:pt x="103" y="3"/>
                    </a:lnTo>
                    <a:lnTo>
                      <a:pt x="133" y="0"/>
                    </a:lnTo>
                    <a:close/>
                  </a:path>
                </a:pathLst>
              </a:custGeom>
              <a:solidFill>
                <a:srgbClr val="7099E2"/>
              </a:solidFill>
              <a:ln>
                <a:noFill/>
              </a:ln>
              <a:effectLst>
                <a:outerShdw dist="91581" dir="3378596" algn="ctr" rotWithShape="0">
                  <a:srgbClr val="C0C0C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0">
                    <a:solidFill>
                      <a:srgbClr val="F7F161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" name="Freeform 6"/>
              <p:cNvSpPr>
                <a:spLocks/>
              </p:cNvSpPr>
              <p:nvPr/>
            </p:nvSpPr>
            <p:spPr bwMode="gray">
              <a:xfrm>
                <a:off x="2304" y="1625"/>
                <a:ext cx="498" cy="964"/>
              </a:xfrm>
              <a:custGeom>
                <a:avLst/>
                <a:gdLst>
                  <a:gd name="T0" fmla="*/ 72 w 573"/>
                  <a:gd name="T1" fmla="*/ 5 h 1111"/>
                  <a:gd name="T2" fmla="*/ 30 w 573"/>
                  <a:gd name="T3" fmla="*/ 32 h 1111"/>
                  <a:gd name="T4" fmla="*/ 4 w 573"/>
                  <a:gd name="T5" fmla="*/ 75 h 1111"/>
                  <a:gd name="T6" fmla="*/ 0 w 573"/>
                  <a:gd name="T7" fmla="*/ 509 h 1111"/>
                  <a:gd name="T8" fmla="*/ 1 w 573"/>
                  <a:gd name="T9" fmla="*/ 516 h 1111"/>
                  <a:gd name="T10" fmla="*/ 9 w 573"/>
                  <a:gd name="T11" fmla="*/ 533 h 1111"/>
                  <a:gd name="T12" fmla="*/ 26 w 573"/>
                  <a:gd name="T13" fmla="*/ 550 h 1111"/>
                  <a:gd name="T14" fmla="*/ 56 w 573"/>
                  <a:gd name="T15" fmla="*/ 557 h 1111"/>
                  <a:gd name="T16" fmla="*/ 84 w 573"/>
                  <a:gd name="T17" fmla="*/ 551 h 1111"/>
                  <a:gd name="T18" fmla="*/ 100 w 573"/>
                  <a:gd name="T19" fmla="*/ 534 h 1111"/>
                  <a:gd name="T20" fmla="*/ 106 w 573"/>
                  <a:gd name="T21" fmla="*/ 516 h 1111"/>
                  <a:gd name="T22" fmla="*/ 108 w 573"/>
                  <a:gd name="T23" fmla="*/ 503 h 1111"/>
                  <a:gd name="T24" fmla="*/ 108 w 573"/>
                  <a:gd name="T25" fmla="*/ 166 h 1111"/>
                  <a:gd name="T26" fmla="*/ 135 w 573"/>
                  <a:gd name="T27" fmla="*/ 1066 h 1111"/>
                  <a:gd name="T28" fmla="*/ 138 w 573"/>
                  <a:gd name="T29" fmla="*/ 1073 h 1111"/>
                  <a:gd name="T30" fmla="*/ 151 w 573"/>
                  <a:gd name="T31" fmla="*/ 1089 h 1111"/>
                  <a:gd name="T32" fmla="*/ 174 w 573"/>
                  <a:gd name="T33" fmla="*/ 1105 h 1111"/>
                  <a:gd name="T34" fmla="*/ 199 w 573"/>
                  <a:gd name="T35" fmla="*/ 1111 h 1111"/>
                  <a:gd name="T36" fmla="*/ 227 w 573"/>
                  <a:gd name="T37" fmla="*/ 1110 h 1111"/>
                  <a:gd name="T38" fmla="*/ 255 w 573"/>
                  <a:gd name="T39" fmla="*/ 1097 h 1111"/>
                  <a:gd name="T40" fmla="*/ 272 w 573"/>
                  <a:gd name="T41" fmla="*/ 1080 h 1111"/>
                  <a:gd name="T42" fmla="*/ 278 w 573"/>
                  <a:gd name="T43" fmla="*/ 1068 h 1111"/>
                  <a:gd name="T44" fmla="*/ 279 w 573"/>
                  <a:gd name="T45" fmla="*/ 499 h 1111"/>
                  <a:gd name="T46" fmla="*/ 302 w 573"/>
                  <a:gd name="T47" fmla="*/ 503 h 1111"/>
                  <a:gd name="T48" fmla="*/ 302 w 573"/>
                  <a:gd name="T49" fmla="*/ 534 h 1111"/>
                  <a:gd name="T50" fmla="*/ 304 w 573"/>
                  <a:gd name="T51" fmla="*/ 590 h 1111"/>
                  <a:gd name="T52" fmla="*/ 304 w 573"/>
                  <a:gd name="T53" fmla="*/ 664 h 1111"/>
                  <a:gd name="T54" fmla="*/ 304 w 573"/>
                  <a:gd name="T55" fmla="*/ 750 h 1111"/>
                  <a:gd name="T56" fmla="*/ 304 w 573"/>
                  <a:gd name="T57" fmla="*/ 838 h 1111"/>
                  <a:gd name="T58" fmla="*/ 305 w 573"/>
                  <a:gd name="T59" fmla="*/ 926 h 1111"/>
                  <a:gd name="T60" fmla="*/ 305 w 573"/>
                  <a:gd name="T61" fmla="*/ 1004 h 1111"/>
                  <a:gd name="T62" fmla="*/ 305 w 573"/>
                  <a:gd name="T63" fmla="*/ 1066 h 1111"/>
                  <a:gd name="T64" fmla="*/ 306 w 573"/>
                  <a:gd name="T65" fmla="*/ 1073 h 1111"/>
                  <a:gd name="T66" fmla="*/ 315 w 573"/>
                  <a:gd name="T67" fmla="*/ 1088 h 1111"/>
                  <a:gd name="T68" fmla="*/ 335 w 573"/>
                  <a:gd name="T69" fmla="*/ 1103 h 1111"/>
                  <a:gd name="T70" fmla="*/ 372 w 573"/>
                  <a:gd name="T71" fmla="*/ 1111 h 1111"/>
                  <a:gd name="T72" fmla="*/ 408 w 573"/>
                  <a:gd name="T73" fmla="*/ 1103 h 1111"/>
                  <a:gd name="T74" fmla="*/ 429 w 573"/>
                  <a:gd name="T75" fmla="*/ 1089 h 1111"/>
                  <a:gd name="T76" fmla="*/ 437 w 573"/>
                  <a:gd name="T77" fmla="*/ 1073 h 1111"/>
                  <a:gd name="T78" fmla="*/ 438 w 573"/>
                  <a:gd name="T79" fmla="*/ 1067 h 1111"/>
                  <a:gd name="T80" fmla="*/ 466 w 573"/>
                  <a:gd name="T81" fmla="*/ 166 h 1111"/>
                  <a:gd name="T82" fmla="*/ 468 w 573"/>
                  <a:gd name="T83" fmla="*/ 503 h 1111"/>
                  <a:gd name="T84" fmla="*/ 472 w 573"/>
                  <a:gd name="T85" fmla="*/ 517 h 1111"/>
                  <a:gd name="T86" fmla="*/ 483 w 573"/>
                  <a:gd name="T87" fmla="*/ 537 h 1111"/>
                  <a:gd name="T88" fmla="*/ 505 w 573"/>
                  <a:gd name="T89" fmla="*/ 551 h 1111"/>
                  <a:gd name="T90" fmla="*/ 536 w 573"/>
                  <a:gd name="T91" fmla="*/ 551 h 1111"/>
                  <a:gd name="T92" fmla="*/ 557 w 573"/>
                  <a:gd name="T93" fmla="*/ 537 h 1111"/>
                  <a:gd name="T94" fmla="*/ 570 w 573"/>
                  <a:gd name="T95" fmla="*/ 517 h 1111"/>
                  <a:gd name="T96" fmla="*/ 573 w 573"/>
                  <a:gd name="T97" fmla="*/ 508 h 1111"/>
                  <a:gd name="T98" fmla="*/ 572 w 573"/>
                  <a:gd name="T99" fmla="*/ 68 h 1111"/>
                  <a:gd name="T100" fmla="*/ 546 w 573"/>
                  <a:gd name="T101" fmla="*/ 28 h 1111"/>
                  <a:gd name="T102" fmla="*/ 506 w 573"/>
                  <a:gd name="T103" fmla="*/ 4 h 1111"/>
                  <a:gd name="T104" fmla="*/ 94 w 573"/>
                  <a:gd name="T105" fmla="*/ 0 h 1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573" h="1111">
                    <a:moveTo>
                      <a:pt x="94" y="0"/>
                    </a:moveTo>
                    <a:lnTo>
                      <a:pt x="72" y="5"/>
                    </a:lnTo>
                    <a:lnTo>
                      <a:pt x="50" y="16"/>
                    </a:lnTo>
                    <a:lnTo>
                      <a:pt x="30" y="32"/>
                    </a:lnTo>
                    <a:lnTo>
                      <a:pt x="15" y="53"/>
                    </a:lnTo>
                    <a:lnTo>
                      <a:pt x="4" y="75"/>
                    </a:lnTo>
                    <a:lnTo>
                      <a:pt x="0" y="99"/>
                    </a:lnTo>
                    <a:lnTo>
                      <a:pt x="0" y="509"/>
                    </a:lnTo>
                    <a:lnTo>
                      <a:pt x="0" y="511"/>
                    </a:lnTo>
                    <a:lnTo>
                      <a:pt x="1" y="516"/>
                    </a:lnTo>
                    <a:lnTo>
                      <a:pt x="4" y="525"/>
                    </a:lnTo>
                    <a:lnTo>
                      <a:pt x="9" y="533"/>
                    </a:lnTo>
                    <a:lnTo>
                      <a:pt x="16" y="543"/>
                    </a:lnTo>
                    <a:lnTo>
                      <a:pt x="26" y="550"/>
                    </a:lnTo>
                    <a:lnTo>
                      <a:pt x="39" y="556"/>
                    </a:lnTo>
                    <a:lnTo>
                      <a:pt x="56" y="557"/>
                    </a:lnTo>
                    <a:lnTo>
                      <a:pt x="72" y="556"/>
                    </a:lnTo>
                    <a:lnTo>
                      <a:pt x="84" y="551"/>
                    </a:lnTo>
                    <a:lnTo>
                      <a:pt x="92" y="543"/>
                    </a:lnTo>
                    <a:lnTo>
                      <a:pt x="100" y="534"/>
                    </a:lnTo>
                    <a:lnTo>
                      <a:pt x="103" y="525"/>
                    </a:lnTo>
                    <a:lnTo>
                      <a:pt x="106" y="516"/>
                    </a:lnTo>
                    <a:lnTo>
                      <a:pt x="107" y="508"/>
                    </a:lnTo>
                    <a:lnTo>
                      <a:pt x="108" y="503"/>
                    </a:lnTo>
                    <a:lnTo>
                      <a:pt x="108" y="500"/>
                    </a:lnTo>
                    <a:lnTo>
                      <a:pt x="108" y="166"/>
                    </a:lnTo>
                    <a:lnTo>
                      <a:pt x="134" y="167"/>
                    </a:lnTo>
                    <a:lnTo>
                      <a:pt x="135" y="1066"/>
                    </a:lnTo>
                    <a:lnTo>
                      <a:pt x="136" y="1068"/>
                    </a:lnTo>
                    <a:lnTo>
                      <a:pt x="138" y="1073"/>
                    </a:lnTo>
                    <a:lnTo>
                      <a:pt x="143" y="1080"/>
                    </a:lnTo>
                    <a:lnTo>
                      <a:pt x="151" y="1089"/>
                    </a:lnTo>
                    <a:lnTo>
                      <a:pt x="162" y="1097"/>
                    </a:lnTo>
                    <a:lnTo>
                      <a:pt x="174" y="1105"/>
                    </a:lnTo>
                    <a:lnTo>
                      <a:pt x="189" y="1110"/>
                    </a:lnTo>
                    <a:lnTo>
                      <a:pt x="199" y="1111"/>
                    </a:lnTo>
                    <a:lnTo>
                      <a:pt x="217" y="1111"/>
                    </a:lnTo>
                    <a:lnTo>
                      <a:pt x="227" y="1110"/>
                    </a:lnTo>
                    <a:lnTo>
                      <a:pt x="243" y="1105"/>
                    </a:lnTo>
                    <a:lnTo>
                      <a:pt x="255" y="1097"/>
                    </a:lnTo>
                    <a:lnTo>
                      <a:pt x="265" y="1089"/>
                    </a:lnTo>
                    <a:lnTo>
                      <a:pt x="272" y="1080"/>
                    </a:lnTo>
                    <a:lnTo>
                      <a:pt x="276" y="1073"/>
                    </a:lnTo>
                    <a:lnTo>
                      <a:pt x="278" y="1068"/>
                    </a:lnTo>
                    <a:lnTo>
                      <a:pt x="279" y="1066"/>
                    </a:lnTo>
                    <a:lnTo>
                      <a:pt x="279" y="499"/>
                    </a:lnTo>
                    <a:lnTo>
                      <a:pt x="302" y="499"/>
                    </a:lnTo>
                    <a:lnTo>
                      <a:pt x="302" y="503"/>
                    </a:lnTo>
                    <a:lnTo>
                      <a:pt x="302" y="515"/>
                    </a:lnTo>
                    <a:lnTo>
                      <a:pt x="302" y="534"/>
                    </a:lnTo>
                    <a:lnTo>
                      <a:pt x="302" y="560"/>
                    </a:lnTo>
                    <a:lnTo>
                      <a:pt x="304" y="590"/>
                    </a:lnTo>
                    <a:lnTo>
                      <a:pt x="304" y="626"/>
                    </a:lnTo>
                    <a:lnTo>
                      <a:pt x="304" y="664"/>
                    </a:lnTo>
                    <a:lnTo>
                      <a:pt x="304" y="706"/>
                    </a:lnTo>
                    <a:lnTo>
                      <a:pt x="304" y="750"/>
                    </a:lnTo>
                    <a:lnTo>
                      <a:pt x="304" y="793"/>
                    </a:lnTo>
                    <a:lnTo>
                      <a:pt x="304" y="838"/>
                    </a:lnTo>
                    <a:lnTo>
                      <a:pt x="305" y="882"/>
                    </a:lnTo>
                    <a:lnTo>
                      <a:pt x="305" y="926"/>
                    </a:lnTo>
                    <a:lnTo>
                      <a:pt x="305" y="966"/>
                    </a:lnTo>
                    <a:lnTo>
                      <a:pt x="305" y="1004"/>
                    </a:lnTo>
                    <a:lnTo>
                      <a:pt x="305" y="1037"/>
                    </a:lnTo>
                    <a:lnTo>
                      <a:pt x="305" y="1066"/>
                    </a:lnTo>
                    <a:lnTo>
                      <a:pt x="305" y="1067"/>
                    </a:lnTo>
                    <a:lnTo>
                      <a:pt x="306" y="1073"/>
                    </a:lnTo>
                    <a:lnTo>
                      <a:pt x="310" y="1079"/>
                    </a:lnTo>
                    <a:lnTo>
                      <a:pt x="315" y="1088"/>
                    </a:lnTo>
                    <a:lnTo>
                      <a:pt x="323" y="1096"/>
                    </a:lnTo>
                    <a:lnTo>
                      <a:pt x="335" y="1103"/>
                    </a:lnTo>
                    <a:lnTo>
                      <a:pt x="351" y="1108"/>
                    </a:lnTo>
                    <a:lnTo>
                      <a:pt x="372" y="1111"/>
                    </a:lnTo>
                    <a:lnTo>
                      <a:pt x="392" y="1108"/>
                    </a:lnTo>
                    <a:lnTo>
                      <a:pt x="408" y="1103"/>
                    </a:lnTo>
                    <a:lnTo>
                      <a:pt x="420" y="1096"/>
                    </a:lnTo>
                    <a:lnTo>
                      <a:pt x="429" y="1089"/>
                    </a:lnTo>
                    <a:lnTo>
                      <a:pt x="434" y="1080"/>
                    </a:lnTo>
                    <a:lnTo>
                      <a:pt x="437" y="1073"/>
                    </a:lnTo>
                    <a:lnTo>
                      <a:pt x="438" y="1068"/>
                    </a:lnTo>
                    <a:lnTo>
                      <a:pt x="438" y="1067"/>
                    </a:lnTo>
                    <a:lnTo>
                      <a:pt x="440" y="166"/>
                    </a:lnTo>
                    <a:lnTo>
                      <a:pt x="466" y="166"/>
                    </a:lnTo>
                    <a:lnTo>
                      <a:pt x="466" y="500"/>
                    </a:lnTo>
                    <a:lnTo>
                      <a:pt x="468" y="503"/>
                    </a:lnTo>
                    <a:lnTo>
                      <a:pt x="469" y="509"/>
                    </a:lnTo>
                    <a:lnTo>
                      <a:pt x="472" y="517"/>
                    </a:lnTo>
                    <a:lnTo>
                      <a:pt x="477" y="527"/>
                    </a:lnTo>
                    <a:lnTo>
                      <a:pt x="483" y="537"/>
                    </a:lnTo>
                    <a:lnTo>
                      <a:pt x="493" y="545"/>
                    </a:lnTo>
                    <a:lnTo>
                      <a:pt x="505" y="551"/>
                    </a:lnTo>
                    <a:lnTo>
                      <a:pt x="520" y="554"/>
                    </a:lnTo>
                    <a:lnTo>
                      <a:pt x="536" y="551"/>
                    </a:lnTo>
                    <a:lnTo>
                      <a:pt x="548" y="545"/>
                    </a:lnTo>
                    <a:lnTo>
                      <a:pt x="557" y="537"/>
                    </a:lnTo>
                    <a:lnTo>
                      <a:pt x="563" y="527"/>
                    </a:lnTo>
                    <a:lnTo>
                      <a:pt x="570" y="517"/>
                    </a:lnTo>
                    <a:lnTo>
                      <a:pt x="573" y="510"/>
                    </a:lnTo>
                    <a:lnTo>
                      <a:pt x="573" y="508"/>
                    </a:lnTo>
                    <a:lnTo>
                      <a:pt x="573" y="79"/>
                    </a:lnTo>
                    <a:lnTo>
                      <a:pt x="572" y="68"/>
                    </a:lnTo>
                    <a:lnTo>
                      <a:pt x="561" y="47"/>
                    </a:lnTo>
                    <a:lnTo>
                      <a:pt x="546" y="28"/>
                    </a:lnTo>
                    <a:lnTo>
                      <a:pt x="528" y="14"/>
                    </a:lnTo>
                    <a:lnTo>
                      <a:pt x="506" y="4"/>
                    </a:lnTo>
                    <a:lnTo>
                      <a:pt x="485" y="0"/>
                    </a:lnTo>
                    <a:lnTo>
                      <a:pt x="94" y="0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7099E2"/>
              </a:solidFill>
              <a:ln>
                <a:noFill/>
              </a:ln>
              <a:effectLst>
                <a:outerShdw dist="91581" dir="3378596" algn="ctr" rotWithShape="0">
                  <a:srgbClr val="C0C0C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0">
                    <a:solidFill>
                      <a:srgbClr val="F7F161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8" name="Group 15"/>
          <p:cNvGrpSpPr>
            <a:grpSpLocks/>
          </p:cNvGrpSpPr>
          <p:nvPr/>
        </p:nvGrpSpPr>
        <p:grpSpPr bwMode="auto">
          <a:xfrm>
            <a:off x="4601184" y="2594992"/>
            <a:ext cx="4407594" cy="3195464"/>
            <a:chOff x="2880" y="1360"/>
            <a:chExt cx="2126" cy="1952"/>
          </a:xfrm>
        </p:grpSpPr>
        <p:sp>
          <p:nvSpPr>
            <p:cNvPr id="9" name="AutoShape 10"/>
            <p:cNvSpPr>
              <a:spLocks noChangeArrowheads="1"/>
            </p:cNvSpPr>
            <p:nvPr/>
          </p:nvSpPr>
          <p:spPr bwMode="gray">
            <a:xfrm>
              <a:off x="2894" y="1872"/>
              <a:ext cx="2112" cy="1440"/>
            </a:xfrm>
            <a:prstGeom prst="roundRect">
              <a:avLst>
                <a:gd name="adj" fmla="val 10347"/>
              </a:avLst>
            </a:prstGeom>
            <a:gradFill rotWithShape="1">
              <a:gsLst>
                <a:gs pos="0">
                  <a:srgbClr val="D8F4BE">
                    <a:gamma/>
                    <a:tint val="0"/>
                    <a:invGamma/>
                  </a:srgbClr>
                </a:gs>
                <a:gs pos="100000">
                  <a:srgbClr val="D8F4BE"/>
                </a:gs>
              </a:gsLst>
              <a:lin ang="2700000" scaled="1"/>
            </a:gradFill>
            <a:ln w="50800">
              <a:solidFill>
                <a:srgbClr val="44988C"/>
              </a:solidFill>
              <a:round/>
              <a:headEnd/>
              <a:tailEnd/>
            </a:ln>
            <a:effectLst>
              <a:outerShdw dist="107763" dir="2700000" algn="ctr" rotWithShape="0">
                <a:srgbClr val="C0C0C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1" name="Group 12"/>
            <p:cNvGrpSpPr>
              <a:grpSpLocks/>
            </p:cNvGrpSpPr>
            <p:nvPr/>
          </p:nvGrpSpPr>
          <p:grpSpPr bwMode="auto">
            <a:xfrm>
              <a:off x="2880" y="1360"/>
              <a:ext cx="425" cy="1229"/>
              <a:chOff x="2880" y="1360"/>
              <a:chExt cx="425" cy="1229"/>
            </a:xfrm>
          </p:grpSpPr>
          <p:sp>
            <p:nvSpPr>
              <p:cNvPr id="12" name="Freeform 13"/>
              <p:cNvSpPr>
                <a:spLocks/>
              </p:cNvSpPr>
              <p:nvPr/>
            </p:nvSpPr>
            <p:spPr bwMode="gray">
              <a:xfrm>
                <a:off x="2970" y="1360"/>
                <a:ext cx="233" cy="254"/>
              </a:xfrm>
              <a:custGeom>
                <a:avLst/>
                <a:gdLst>
                  <a:gd name="T0" fmla="*/ 133 w 267"/>
                  <a:gd name="T1" fmla="*/ 0 h 292"/>
                  <a:gd name="T2" fmla="*/ 161 w 267"/>
                  <a:gd name="T3" fmla="*/ 3 h 292"/>
                  <a:gd name="T4" fmla="*/ 186 w 267"/>
                  <a:gd name="T5" fmla="*/ 12 h 292"/>
                  <a:gd name="T6" fmla="*/ 209 w 267"/>
                  <a:gd name="T7" fmla="*/ 25 h 292"/>
                  <a:gd name="T8" fmla="*/ 228 w 267"/>
                  <a:gd name="T9" fmla="*/ 42 h 292"/>
                  <a:gd name="T10" fmla="*/ 245 w 267"/>
                  <a:gd name="T11" fmla="*/ 64 h 292"/>
                  <a:gd name="T12" fmla="*/ 257 w 267"/>
                  <a:gd name="T13" fmla="*/ 88 h 292"/>
                  <a:gd name="T14" fmla="*/ 265 w 267"/>
                  <a:gd name="T15" fmla="*/ 116 h 292"/>
                  <a:gd name="T16" fmla="*/ 267 w 267"/>
                  <a:gd name="T17" fmla="*/ 146 h 292"/>
                  <a:gd name="T18" fmla="*/ 265 w 267"/>
                  <a:gd name="T19" fmla="*/ 175 h 292"/>
                  <a:gd name="T20" fmla="*/ 257 w 267"/>
                  <a:gd name="T21" fmla="*/ 203 h 292"/>
                  <a:gd name="T22" fmla="*/ 245 w 267"/>
                  <a:gd name="T23" fmla="*/ 227 h 292"/>
                  <a:gd name="T24" fmla="*/ 228 w 267"/>
                  <a:gd name="T25" fmla="*/ 249 h 292"/>
                  <a:gd name="T26" fmla="*/ 209 w 267"/>
                  <a:gd name="T27" fmla="*/ 267 h 292"/>
                  <a:gd name="T28" fmla="*/ 186 w 267"/>
                  <a:gd name="T29" fmla="*/ 281 h 292"/>
                  <a:gd name="T30" fmla="*/ 161 w 267"/>
                  <a:gd name="T31" fmla="*/ 289 h 292"/>
                  <a:gd name="T32" fmla="*/ 133 w 267"/>
                  <a:gd name="T33" fmla="*/ 292 h 292"/>
                  <a:gd name="T34" fmla="*/ 103 w 267"/>
                  <a:gd name="T35" fmla="*/ 288 h 292"/>
                  <a:gd name="T36" fmla="*/ 75 w 267"/>
                  <a:gd name="T37" fmla="*/ 277 h 292"/>
                  <a:gd name="T38" fmla="*/ 51 w 267"/>
                  <a:gd name="T39" fmla="*/ 260 h 292"/>
                  <a:gd name="T40" fmla="*/ 29 w 267"/>
                  <a:gd name="T41" fmla="*/ 237 h 292"/>
                  <a:gd name="T42" fmla="*/ 13 w 267"/>
                  <a:gd name="T43" fmla="*/ 210 h 292"/>
                  <a:gd name="T44" fmla="*/ 4 w 267"/>
                  <a:gd name="T45" fmla="*/ 178 h 292"/>
                  <a:gd name="T46" fmla="*/ 0 w 267"/>
                  <a:gd name="T47" fmla="*/ 146 h 292"/>
                  <a:gd name="T48" fmla="*/ 4 w 267"/>
                  <a:gd name="T49" fmla="*/ 113 h 292"/>
                  <a:gd name="T50" fmla="*/ 13 w 267"/>
                  <a:gd name="T51" fmla="*/ 81 h 292"/>
                  <a:gd name="T52" fmla="*/ 29 w 267"/>
                  <a:gd name="T53" fmla="*/ 54 h 292"/>
                  <a:gd name="T54" fmla="*/ 51 w 267"/>
                  <a:gd name="T55" fmla="*/ 32 h 292"/>
                  <a:gd name="T56" fmla="*/ 75 w 267"/>
                  <a:gd name="T57" fmla="*/ 14 h 292"/>
                  <a:gd name="T58" fmla="*/ 103 w 267"/>
                  <a:gd name="T59" fmla="*/ 3 h 292"/>
                  <a:gd name="T60" fmla="*/ 133 w 267"/>
                  <a:gd name="T61" fmla="*/ 0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67" h="292">
                    <a:moveTo>
                      <a:pt x="133" y="0"/>
                    </a:moveTo>
                    <a:lnTo>
                      <a:pt x="161" y="3"/>
                    </a:lnTo>
                    <a:lnTo>
                      <a:pt x="186" y="12"/>
                    </a:lnTo>
                    <a:lnTo>
                      <a:pt x="209" y="25"/>
                    </a:lnTo>
                    <a:lnTo>
                      <a:pt x="228" y="42"/>
                    </a:lnTo>
                    <a:lnTo>
                      <a:pt x="245" y="64"/>
                    </a:lnTo>
                    <a:lnTo>
                      <a:pt x="257" y="88"/>
                    </a:lnTo>
                    <a:lnTo>
                      <a:pt x="265" y="116"/>
                    </a:lnTo>
                    <a:lnTo>
                      <a:pt x="267" y="146"/>
                    </a:lnTo>
                    <a:lnTo>
                      <a:pt x="265" y="175"/>
                    </a:lnTo>
                    <a:lnTo>
                      <a:pt x="257" y="203"/>
                    </a:lnTo>
                    <a:lnTo>
                      <a:pt x="245" y="227"/>
                    </a:lnTo>
                    <a:lnTo>
                      <a:pt x="228" y="249"/>
                    </a:lnTo>
                    <a:lnTo>
                      <a:pt x="209" y="267"/>
                    </a:lnTo>
                    <a:lnTo>
                      <a:pt x="186" y="281"/>
                    </a:lnTo>
                    <a:lnTo>
                      <a:pt x="161" y="289"/>
                    </a:lnTo>
                    <a:lnTo>
                      <a:pt x="133" y="292"/>
                    </a:lnTo>
                    <a:lnTo>
                      <a:pt x="103" y="288"/>
                    </a:lnTo>
                    <a:lnTo>
                      <a:pt x="75" y="277"/>
                    </a:lnTo>
                    <a:lnTo>
                      <a:pt x="51" y="260"/>
                    </a:lnTo>
                    <a:lnTo>
                      <a:pt x="29" y="237"/>
                    </a:lnTo>
                    <a:lnTo>
                      <a:pt x="13" y="210"/>
                    </a:lnTo>
                    <a:lnTo>
                      <a:pt x="4" y="178"/>
                    </a:lnTo>
                    <a:lnTo>
                      <a:pt x="0" y="146"/>
                    </a:lnTo>
                    <a:lnTo>
                      <a:pt x="4" y="113"/>
                    </a:lnTo>
                    <a:lnTo>
                      <a:pt x="13" y="81"/>
                    </a:lnTo>
                    <a:lnTo>
                      <a:pt x="29" y="54"/>
                    </a:lnTo>
                    <a:lnTo>
                      <a:pt x="51" y="32"/>
                    </a:lnTo>
                    <a:lnTo>
                      <a:pt x="75" y="14"/>
                    </a:lnTo>
                    <a:lnTo>
                      <a:pt x="103" y="3"/>
                    </a:lnTo>
                    <a:lnTo>
                      <a:pt x="133" y="0"/>
                    </a:lnTo>
                    <a:close/>
                  </a:path>
                </a:pathLst>
              </a:custGeom>
              <a:solidFill>
                <a:srgbClr val="44988C"/>
              </a:solidFill>
              <a:ln>
                <a:noFill/>
              </a:ln>
              <a:effectLst>
                <a:outerShdw dist="91581" dir="3378596" algn="ctr" rotWithShape="0">
                  <a:srgbClr val="C0C0C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0">
                    <a:solidFill>
                      <a:srgbClr val="F7F161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Freeform 14"/>
              <p:cNvSpPr>
                <a:spLocks/>
              </p:cNvSpPr>
              <p:nvPr/>
            </p:nvSpPr>
            <p:spPr bwMode="gray">
              <a:xfrm>
                <a:off x="2880" y="1631"/>
                <a:ext cx="425" cy="958"/>
              </a:xfrm>
              <a:custGeom>
                <a:avLst/>
                <a:gdLst>
                  <a:gd name="T0" fmla="*/ 72 w 573"/>
                  <a:gd name="T1" fmla="*/ 5 h 1111"/>
                  <a:gd name="T2" fmla="*/ 30 w 573"/>
                  <a:gd name="T3" fmla="*/ 32 h 1111"/>
                  <a:gd name="T4" fmla="*/ 4 w 573"/>
                  <a:gd name="T5" fmla="*/ 75 h 1111"/>
                  <a:gd name="T6" fmla="*/ 0 w 573"/>
                  <a:gd name="T7" fmla="*/ 509 h 1111"/>
                  <a:gd name="T8" fmla="*/ 1 w 573"/>
                  <a:gd name="T9" fmla="*/ 516 h 1111"/>
                  <a:gd name="T10" fmla="*/ 9 w 573"/>
                  <a:gd name="T11" fmla="*/ 533 h 1111"/>
                  <a:gd name="T12" fmla="*/ 26 w 573"/>
                  <a:gd name="T13" fmla="*/ 550 h 1111"/>
                  <a:gd name="T14" fmla="*/ 56 w 573"/>
                  <a:gd name="T15" fmla="*/ 557 h 1111"/>
                  <a:gd name="T16" fmla="*/ 84 w 573"/>
                  <a:gd name="T17" fmla="*/ 551 h 1111"/>
                  <a:gd name="T18" fmla="*/ 100 w 573"/>
                  <a:gd name="T19" fmla="*/ 534 h 1111"/>
                  <a:gd name="T20" fmla="*/ 106 w 573"/>
                  <a:gd name="T21" fmla="*/ 516 h 1111"/>
                  <a:gd name="T22" fmla="*/ 108 w 573"/>
                  <a:gd name="T23" fmla="*/ 503 h 1111"/>
                  <a:gd name="T24" fmla="*/ 108 w 573"/>
                  <a:gd name="T25" fmla="*/ 166 h 1111"/>
                  <a:gd name="T26" fmla="*/ 135 w 573"/>
                  <a:gd name="T27" fmla="*/ 1066 h 1111"/>
                  <a:gd name="T28" fmla="*/ 138 w 573"/>
                  <a:gd name="T29" fmla="*/ 1073 h 1111"/>
                  <a:gd name="T30" fmla="*/ 151 w 573"/>
                  <a:gd name="T31" fmla="*/ 1089 h 1111"/>
                  <a:gd name="T32" fmla="*/ 174 w 573"/>
                  <a:gd name="T33" fmla="*/ 1105 h 1111"/>
                  <a:gd name="T34" fmla="*/ 199 w 573"/>
                  <a:gd name="T35" fmla="*/ 1111 h 1111"/>
                  <a:gd name="T36" fmla="*/ 227 w 573"/>
                  <a:gd name="T37" fmla="*/ 1110 h 1111"/>
                  <a:gd name="T38" fmla="*/ 255 w 573"/>
                  <a:gd name="T39" fmla="*/ 1097 h 1111"/>
                  <a:gd name="T40" fmla="*/ 272 w 573"/>
                  <a:gd name="T41" fmla="*/ 1080 h 1111"/>
                  <a:gd name="T42" fmla="*/ 278 w 573"/>
                  <a:gd name="T43" fmla="*/ 1068 h 1111"/>
                  <a:gd name="T44" fmla="*/ 279 w 573"/>
                  <a:gd name="T45" fmla="*/ 499 h 1111"/>
                  <a:gd name="T46" fmla="*/ 302 w 573"/>
                  <a:gd name="T47" fmla="*/ 503 h 1111"/>
                  <a:gd name="T48" fmla="*/ 302 w 573"/>
                  <a:gd name="T49" fmla="*/ 534 h 1111"/>
                  <a:gd name="T50" fmla="*/ 304 w 573"/>
                  <a:gd name="T51" fmla="*/ 590 h 1111"/>
                  <a:gd name="T52" fmla="*/ 304 w 573"/>
                  <a:gd name="T53" fmla="*/ 664 h 1111"/>
                  <a:gd name="T54" fmla="*/ 304 w 573"/>
                  <a:gd name="T55" fmla="*/ 750 h 1111"/>
                  <a:gd name="T56" fmla="*/ 304 w 573"/>
                  <a:gd name="T57" fmla="*/ 838 h 1111"/>
                  <a:gd name="T58" fmla="*/ 305 w 573"/>
                  <a:gd name="T59" fmla="*/ 926 h 1111"/>
                  <a:gd name="T60" fmla="*/ 305 w 573"/>
                  <a:gd name="T61" fmla="*/ 1004 h 1111"/>
                  <a:gd name="T62" fmla="*/ 305 w 573"/>
                  <a:gd name="T63" fmla="*/ 1066 h 1111"/>
                  <a:gd name="T64" fmla="*/ 306 w 573"/>
                  <a:gd name="T65" fmla="*/ 1073 h 1111"/>
                  <a:gd name="T66" fmla="*/ 315 w 573"/>
                  <a:gd name="T67" fmla="*/ 1088 h 1111"/>
                  <a:gd name="T68" fmla="*/ 335 w 573"/>
                  <a:gd name="T69" fmla="*/ 1103 h 1111"/>
                  <a:gd name="T70" fmla="*/ 372 w 573"/>
                  <a:gd name="T71" fmla="*/ 1111 h 1111"/>
                  <a:gd name="T72" fmla="*/ 408 w 573"/>
                  <a:gd name="T73" fmla="*/ 1103 h 1111"/>
                  <a:gd name="T74" fmla="*/ 429 w 573"/>
                  <a:gd name="T75" fmla="*/ 1089 h 1111"/>
                  <a:gd name="T76" fmla="*/ 437 w 573"/>
                  <a:gd name="T77" fmla="*/ 1073 h 1111"/>
                  <a:gd name="T78" fmla="*/ 438 w 573"/>
                  <a:gd name="T79" fmla="*/ 1067 h 1111"/>
                  <a:gd name="T80" fmla="*/ 466 w 573"/>
                  <a:gd name="T81" fmla="*/ 166 h 1111"/>
                  <a:gd name="T82" fmla="*/ 468 w 573"/>
                  <a:gd name="T83" fmla="*/ 503 h 1111"/>
                  <a:gd name="T84" fmla="*/ 472 w 573"/>
                  <a:gd name="T85" fmla="*/ 517 h 1111"/>
                  <a:gd name="T86" fmla="*/ 483 w 573"/>
                  <a:gd name="T87" fmla="*/ 537 h 1111"/>
                  <a:gd name="T88" fmla="*/ 505 w 573"/>
                  <a:gd name="T89" fmla="*/ 551 h 1111"/>
                  <a:gd name="T90" fmla="*/ 536 w 573"/>
                  <a:gd name="T91" fmla="*/ 551 h 1111"/>
                  <a:gd name="T92" fmla="*/ 557 w 573"/>
                  <a:gd name="T93" fmla="*/ 537 h 1111"/>
                  <a:gd name="T94" fmla="*/ 570 w 573"/>
                  <a:gd name="T95" fmla="*/ 517 h 1111"/>
                  <a:gd name="T96" fmla="*/ 573 w 573"/>
                  <a:gd name="T97" fmla="*/ 508 h 1111"/>
                  <a:gd name="T98" fmla="*/ 572 w 573"/>
                  <a:gd name="T99" fmla="*/ 68 h 1111"/>
                  <a:gd name="T100" fmla="*/ 546 w 573"/>
                  <a:gd name="T101" fmla="*/ 28 h 1111"/>
                  <a:gd name="T102" fmla="*/ 506 w 573"/>
                  <a:gd name="T103" fmla="*/ 4 h 1111"/>
                  <a:gd name="T104" fmla="*/ 94 w 573"/>
                  <a:gd name="T105" fmla="*/ 0 h 1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573" h="1111">
                    <a:moveTo>
                      <a:pt x="94" y="0"/>
                    </a:moveTo>
                    <a:lnTo>
                      <a:pt x="72" y="5"/>
                    </a:lnTo>
                    <a:lnTo>
                      <a:pt x="50" y="16"/>
                    </a:lnTo>
                    <a:lnTo>
                      <a:pt x="30" y="32"/>
                    </a:lnTo>
                    <a:lnTo>
                      <a:pt x="15" y="53"/>
                    </a:lnTo>
                    <a:lnTo>
                      <a:pt x="4" y="75"/>
                    </a:lnTo>
                    <a:lnTo>
                      <a:pt x="0" y="99"/>
                    </a:lnTo>
                    <a:lnTo>
                      <a:pt x="0" y="509"/>
                    </a:lnTo>
                    <a:lnTo>
                      <a:pt x="0" y="511"/>
                    </a:lnTo>
                    <a:lnTo>
                      <a:pt x="1" y="516"/>
                    </a:lnTo>
                    <a:lnTo>
                      <a:pt x="4" y="525"/>
                    </a:lnTo>
                    <a:lnTo>
                      <a:pt x="9" y="533"/>
                    </a:lnTo>
                    <a:lnTo>
                      <a:pt x="16" y="543"/>
                    </a:lnTo>
                    <a:lnTo>
                      <a:pt x="26" y="550"/>
                    </a:lnTo>
                    <a:lnTo>
                      <a:pt x="39" y="556"/>
                    </a:lnTo>
                    <a:lnTo>
                      <a:pt x="56" y="557"/>
                    </a:lnTo>
                    <a:lnTo>
                      <a:pt x="72" y="556"/>
                    </a:lnTo>
                    <a:lnTo>
                      <a:pt x="84" y="551"/>
                    </a:lnTo>
                    <a:lnTo>
                      <a:pt x="92" y="543"/>
                    </a:lnTo>
                    <a:lnTo>
                      <a:pt x="100" y="534"/>
                    </a:lnTo>
                    <a:lnTo>
                      <a:pt x="103" y="525"/>
                    </a:lnTo>
                    <a:lnTo>
                      <a:pt x="106" y="516"/>
                    </a:lnTo>
                    <a:lnTo>
                      <a:pt x="107" y="508"/>
                    </a:lnTo>
                    <a:lnTo>
                      <a:pt x="108" y="503"/>
                    </a:lnTo>
                    <a:lnTo>
                      <a:pt x="108" y="500"/>
                    </a:lnTo>
                    <a:lnTo>
                      <a:pt x="108" y="166"/>
                    </a:lnTo>
                    <a:lnTo>
                      <a:pt x="134" y="167"/>
                    </a:lnTo>
                    <a:lnTo>
                      <a:pt x="135" y="1066"/>
                    </a:lnTo>
                    <a:lnTo>
                      <a:pt x="136" y="1068"/>
                    </a:lnTo>
                    <a:lnTo>
                      <a:pt x="138" y="1073"/>
                    </a:lnTo>
                    <a:lnTo>
                      <a:pt x="143" y="1080"/>
                    </a:lnTo>
                    <a:lnTo>
                      <a:pt x="151" y="1089"/>
                    </a:lnTo>
                    <a:lnTo>
                      <a:pt x="162" y="1097"/>
                    </a:lnTo>
                    <a:lnTo>
                      <a:pt x="174" y="1105"/>
                    </a:lnTo>
                    <a:lnTo>
                      <a:pt x="189" y="1110"/>
                    </a:lnTo>
                    <a:lnTo>
                      <a:pt x="199" y="1111"/>
                    </a:lnTo>
                    <a:lnTo>
                      <a:pt x="217" y="1111"/>
                    </a:lnTo>
                    <a:lnTo>
                      <a:pt x="227" y="1110"/>
                    </a:lnTo>
                    <a:lnTo>
                      <a:pt x="243" y="1105"/>
                    </a:lnTo>
                    <a:lnTo>
                      <a:pt x="255" y="1097"/>
                    </a:lnTo>
                    <a:lnTo>
                      <a:pt x="265" y="1089"/>
                    </a:lnTo>
                    <a:lnTo>
                      <a:pt x="272" y="1080"/>
                    </a:lnTo>
                    <a:lnTo>
                      <a:pt x="276" y="1073"/>
                    </a:lnTo>
                    <a:lnTo>
                      <a:pt x="278" y="1068"/>
                    </a:lnTo>
                    <a:lnTo>
                      <a:pt x="279" y="1066"/>
                    </a:lnTo>
                    <a:lnTo>
                      <a:pt x="279" y="499"/>
                    </a:lnTo>
                    <a:lnTo>
                      <a:pt x="302" y="499"/>
                    </a:lnTo>
                    <a:lnTo>
                      <a:pt x="302" y="503"/>
                    </a:lnTo>
                    <a:lnTo>
                      <a:pt x="302" y="515"/>
                    </a:lnTo>
                    <a:lnTo>
                      <a:pt x="302" y="534"/>
                    </a:lnTo>
                    <a:lnTo>
                      <a:pt x="302" y="560"/>
                    </a:lnTo>
                    <a:lnTo>
                      <a:pt x="304" y="590"/>
                    </a:lnTo>
                    <a:lnTo>
                      <a:pt x="304" y="626"/>
                    </a:lnTo>
                    <a:lnTo>
                      <a:pt x="304" y="664"/>
                    </a:lnTo>
                    <a:lnTo>
                      <a:pt x="304" y="706"/>
                    </a:lnTo>
                    <a:lnTo>
                      <a:pt x="304" y="750"/>
                    </a:lnTo>
                    <a:lnTo>
                      <a:pt x="304" y="793"/>
                    </a:lnTo>
                    <a:lnTo>
                      <a:pt x="304" y="838"/>
                    </a:lnTo>
                    <a:lnTo>
                      <a:pt x="305" y="882"/>
                    </a:lnTo>
                    <a:lnTo>
                      <a:pt x="305" y="926"/>
                    </a:lnTo>
                    <a:lnTo>
                      <a:pt x="305" y="966"/>
                    </a:lnTo>
                    <a:lnTo>
                      <a:pt x="305" y="1004"/>
                    </a:lnTo>
                    <a:lnTo>
                      <a:pt x="305" y="1037"/>
                    </a:lnTo>
                    <a:lnTo>
                      <a:pt x="305" y="1066"/>
                    </a:lnTo>
                    <a:lnTo>
                      <a:pt x="305" y="1067"/>
                    </a:lnTo>
                    <a:lnTo>
                      <a:pt x="306" y="1073"/>
                    </a:lnTo>
                    <a:lnTo>
                      <a:pt x="310" y="1079"/>
                    </a:lnTo>
                    <a:lnTo>
                      <a:pt x="315" y="1088"/>
                    </a:lnTo>
                    <a:lnTo>
                      <a:pt x="323" y="1096"/>
                    </a:lnTo>
                    <a:lnTo>
                      <a:pt x="335" y="1103"/>
                    </a:lnTo>
                    <a:lnTo>
                      <a:pt x="351" y="1108"/>
                    </a:lnTo>
                    <a:lnTo>
                      <a:pt x="372" y="1111"/>
                    </a:lnTo>
                    <a:lnTo>
                      <a:pt x="392" y="1108"/>
                    </a:lnTo>
                    <a:lnTo>
                      <a:pt x="408" y="1103"/>
                    </a:lnTo>
                    <a:lnTo>
                      <a:pt x="420" y="1096"/>
                    </a:lnTo>
                    <a:lnTo>
                      <a:pt x="429" y="1089"/>
                    </a:lnTo>
                    <a:lnTo>
                      <a:pt x="434" y="1080"/>
                    </a:lnTo>
                    <a:lnTo>
                      <a:pt x="437" y="1073"/>
                    </a:lnTo>
                    <a:lnTo>
                      <a:pt x="438" y="1068"/>
                    </a:lnTo>
                    <a:lnTo>
                      <a:pt x="438" y="1067"/>
                    </a:lnTo>
                    <a:lnTo>
                      <a:pt x="440" y="166"/>
                    </a:lnTo>
                    <a:lnTo>
                      <a:pt x="466" y="166"/>
                    </a:lnTo>
                    <a:lnTo>
                      <a:pt x="466" y="500"/>
                    </a:lnTo>
                    <a:lnTo>
                      <a:pt x="468" y="503"/>
                    </a:lnTo>
                    <a:lnTo>
                      <a:pt x="469" y="509"/>
                    </a:lnTo>
                    <a:lnTo>
                      <a:pt x="472" y="517"/>
                    </a:lnTo>
                    <a:lnTo>
                      <a:pt x="477" y="527"/>
                    </a:lnTo>
                    <a:lnTo>
                      <a:pt x="483" y="537"/>
                    </a:lnTo>
                    <a:lnTo>
                      <a:pt x="493" y="545"/>
                    </a:lnTo>
                    <a:lnTo>
                      <a:pt x="505" y="551"/>
                    </a:lnTo>
                    <a:lnTo>
                      <a:pt x="520" y="554"/>
                    </a:lnTo>
                    <a:lnTo>
                      <a:pt x="536" y="551"/>
                    </a:lnTo>
                    <a:lnTo>
                      <a:pt x="548" y="545"/>
                    </a:lnTo>
                    <a:lnTo>
                      <a:pt x="557" y="537"/>
                    </a:lnTo>
                    <a:lnTo>
                      <a:pt x="563" y="527"/>
                    </a:lnTo>
                    <a:lnTo>
                      <a:pt x="570" y="517"/>
                    </a:lnTo>
                    <a:lnTo>
                      <a:pt x="573" y="510"/>
                    </a:lnTo>
                    <a:lnTo>
                      <a:pt x="573" y="508"/>
                    </a:lnTo>
                    <a:lnTo>
                      <a:pt x="573" y="79"/>
                    </a:lnTo>
                    <a:lnTo>
                      <a:pt x="572" y="68"/>
                    </a:lnTo>
                    <a:lnTo>
                      <a:pt x="561" y="47"/>
                    </a:lnTo>
                    <a:lnTo>
                      <a:pt x="546" y="28"/>
                    </a:lnTo>
                    <a:lnTo>
                      <a:pt x="528" y="14"/>
                    </a:lnTo>
                    <a:lnTo>
                      <a:pt x="506" y="4"/>
                    </a:lnTo>
                    <a:lnTo>
                      <a:pt x="485" y="0"/>
                    </a:lnTo>
                    <a:lnTo>
                      <a:pt x="94" y="0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44988C"/>
              </a:solidFill>
              <a:ln>
                <a:noFill/>
              </a:ln>
              <a:effectLst>
                <a:outerShdw dist="91581" dir="3378596" algn="ctr" rotWithShape="0">
                  <a:srgbClr val="C0C0C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0">
                    <a:solidFill>
                      <a:srgbClr val="F7F161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4" name="TextBox 13"/>
          <p:cNvSpPr txBox="1"/>
          <p:nvPr/>
        </p:nvSpPr>
        <p:spPr>
          <a:xfrm>
            <a:off x="391988" y="3452312"/>
            <a:ext cx="3125196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dirty="0" smtClean="0">
                <a:solidFill>
                  <a:srgbClr val="002060"/>
                </a:solidFill>
                <a:latin typeface="Impact" panose="020B0806030902050204" pitchFamily="34" charset="0"/>
              </a:rPr>
              <a:t>Пробелы в законодательстве мешают </a:t>
            </a:r>
            <a:r>
              <a:rPr lang="ru-RU" sz="2500" dirty="0" err="1" smtClean="0">
                <a:solidFill>
                  <a:srgbClr val="002060"/>
                </a:solidFill>
                <a:latin typeface="Impact" panose="020B0806030902050204" pitchFamily="34" charset="0"/>
              </a:rPr>
              <a:t>РУПам</a:t>
            </a:r>
            <a:r>
              <a:rPr lang="ru-RU" sz="2500" dirty="0" smtClean="0">
                <a:solidFill>
                  <a:srgbClr val="002060"/>
                </a:solidFill>
                <a:latin typeface="Impact" panose="020B0806030902050204" pitchFamily="34" charset="0"/>
              </a:rPr>
              <a:t> использовать весь потенциал для защиты бизнеса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235767" y="3791282"/>
            <a:ext cx="373795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dirty="0" smtClean="0">
                <a:solidFill>
                  <a:srgbClr val="002060"/>
                </a:solidFill>
                <a:latin typeface="Impact" panose="020B0806030902050204" pitchFamily="34" charset="0"/>
              </a:rPr>
              <a:t>Ни одно предложение </a:t>
            </a:r>
            <a:r>
              <a:rPr lang="ru-RU" sz="2500" dirty="0" err="1" smtClean="0">
                <a:solidFill>
                  <a:srgbClr val="002060"/>
                </a:solidFill>
                <a:latin typeface="Impact" panose="020B0806030902050204" pitchFamily="34" charset="0"/>
              </a:rPr>
              <a:t>РУПов</a:t>
            </a:r>
            <a:r>
              <a:rPr lang="ru-RU" sz="2500" dirty="0" smtClean="0">
                <a:solidFill>
                  <a:srgbClr val="002060"/>
                </a:solidFill>
                <a:latin typeface="Impact" panose="020B0806030902050204" pitchFamily="34" charset="0"/>
              </a:rPr>
              <a:t> по расширению их инициатив не реализовано</a:t>
            </a:r>
            <a:endParaRPr lang="ru-RU" sz="2500" dirty="0">
              <a:solidFill>
                <a:srgbClr val="002060"/>
              </a:solidFill>
              <a:latin typeface="Impact" panose="020B080603090205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95536" y="1412776"/>
            <a:ext cx="3533198" cy="936104"/>
          </a:xfrm>
          <a:prstGeom prst="rect">
            <a:avLst/>
          </a:prstGeom>
          <a:solidFill>
            <a:schemeClr val="bg1">
              <a:lumMod val="75000"/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4972689" y="1412776"/>
            <a:ext cx="3533198" cy="936104"/>
          </a:xfrm>
          <a:prstGeom prst="rect">
            <a:avLst/>
          </a:prstGeom>
          <a:solidFill>
            <a:schemeClr val="bg1">
              <a:lumMod val="75000"/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644544" y="1559429"/>
            <a:ext cx="3035181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500" dirty="0" smtClean="0">
                <a:solidFill>
                  <a:srgbClr val="C00000"/>
                </a:solidFill>
                <a:latin typeface="Impact" panose="020B0806030902050204" pitchFamily="34" charset="0"/>
              </a:rPr>
              <a:t>Мы говорили:</a:t>
            </a:r>
            <a:endParaRPr lang="ru-RU" sz="3500" dirty="0">
              <a:solidFill>
                <a:srgbClr val="C00000"/>
              </a:solidFill>
              <a:latin typeface="Impact" panose="020B080603090205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063102" y="1528651"/>
            <a:ext cx="3346688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700" dirty="0" smtClean="0">
                <a:solidFill>
                  <a:srgbClr val="C00000"/>
                </a:solidFill>
                <a:latin typeface="Impact" panose="020B0806030902050204" pitchFamily="34" charset="0"/>
              </a:rPr>
              <a:t>Факт:</a:t>
            </a:r>
            <a:endParaRPr lang="ru-RU" sz="3700" dirty="0">
              <a:solidFill>
                <a:srgbClr val="C00000"/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7692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3886" y="188640"/>
            <a:ext cx="88213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860000"/>
                </a:solidFill>
                <a:latin typeface="Impact" panose="020B0806030902050204" pitchFamily="34" charset="0"/>
              </a:rPr>
              <a:t>Рекомендации резолюции заседания</a:t>
            </a:r>
            <a:endParaRPr lang="ru-RU" sz="4000" dirty="0">
              <a:solidFill>
                <a:srgbClr val="860000"/>
              </a:solidFill>
              <a:latin typeface="Impact" panose="020B0806030902050204" pitchFamily="34" charset="0"/>
            </a:endParaRPr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520" y="1221264"/>
            <a:ext cx="2592288" cy="5520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92165" y="1221264"/>
            <a:ext cx="2570460" cy="5520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14851" y="1233951"/>
            <a:ext cx="2381250" cy="5636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C:\Users\pmarkasian\Desktop\Other\Шаблоны\заготовки1\9\5.png"/>
          <p:cNvPicPr>
            <a:picLocks noChangeAspect="1" noChangeArrowheads="1"/>
          </p:cNvPicPr>
          <p:nvPr/>
        </p:nvPicPr>
        <p:blipFill rotWithShape="1"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040"/>
          <a:stretch/>
        </p:blipFill>
        <p:spPr bwMode="auto">
          <a:xfrm>
            <a:off x="414836" y="1188720"/>
            <a:ext cx="2265655" cy="1493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C:\Users\pmarkasian\Desktop\Other\Шаблоны\заготовки1\9\5.png"/>
          <p:cNvPicPr>
            <a:picLocks noChangeAspect="1" noChangeArrowheads="1"/>
          </p:cNvPicPr>
          <p:nvPr/>
        </p:nvPicPr>
        <p:blipFill rotWithShape="1"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102" b="35938"/>
          <a:stretch/>
        </p:blipFill>
        <p:spPr bwMode="auto">
          <a:xfrm>
            <a:off x="3344567" y="1221264"/>
            <a:ext cx="2265655" cy="1493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C:\Users\pmarkasian\Desktop\Other\Шаблоны\заготовки1\9\5.png"/>
          <p:cNvPicPr>
            <a:picLocks noChangeAspect="1" noChangeArrowheads="1"/>
          </p:cNvPicPr>
          <p:nvPr/>
        </p:nvPicPr>
        <p:blipFill rotWithShape="1"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04" t="65792" r="504" b="1248"/>
          <a:stretch/>
        </p:blipFill>
        <p:spPr bwMode="auto">
          <a:xfrm>
            <a:off x="6429308" y="1233951"/>
            <a:ext cx="2265655" cy="1493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39552" y="2924944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251520" y="3196486"/>
            <a:ext cx="23257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Impact" panose="020B0806030902050204" pitchFamily="34" charset="0"/>
              </a:rPr>
              <a:t>Рекомендации Правительству Российской Федерации</a:t>
            </a:r>
            <a:endParaRPr lang="ru-RU" sz="2400" dirty="0">
              <a:solidFill>
                <a:srgbClr val="002060"/>
              </a:solidFill>
              <a:latin typeface="Impact" panose="020B080603090205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92872" y="3294276"/>
            <a:ext cx="231593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Impact" panose="020B0806030902050204" pitchFamily="34" charset="0"/>
              </a:rPr>
              <a:t>Рекомендации Минэкономразвития Российской Федерации</a:t>
            </a:r>
            <a:endParaRPr lang="ru-RU" sz="2400" dirty="0">
              <a:solidFill>
                <a:srgbClr val="002060"/>
              </a:solidFill>
              <a:latin typeface="Impact" panose="020B080603090205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08698" y="3294276"/>
            <a:ext cx="230687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Impact" panose="020B0806030902050204" pitchFamily="34" charset="0"/>
              </a:rPr>
              <a:t>Рекомендации государственной Думе Российской Федерации</a:t>
            </a:r>
            <a:endParaRPr lang="ru-RU" sz="2400" dirty="0">
              <a:solidFill>
                <a:srgbClr val="002060"/>
              </a:solidFill>
              <a:latin typeface="Impact" panose="020B080603090205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42696" y="1980711"/>
            <a:ext cx="93610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300" dirty="0" smtClean="0">
                <a:solidFill>
                  <a:schemeClr val="bg1">
                    <a:lumMod val="95000"/>
                  </a:schemeClr>
                </a:solidFill>
                <a:latin typeface="Impact" panose="020B0806030902050204" pitchFamily="34" charset="0"/>
              </a:rPr>
              <a:t>ШАГ</a:t>
            </a:r>
            <a:endParaRPr lang="ru-RU" sz="3300" dirty="0">
              <a:solidFill>
                <a:schemeClr val="bg1">
                  <a:lumMod val="95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49638" y="2022754"/>
            <a:ext cx="93610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300" dirty="0" smtClean="0">
                <a:solidFill>
                  <a:schemeClr val="bg1">
                    <a:lumMod val="95000"/>
                  </a:schemeClr>
                </a:solidFill>
                <a:latin typeface="Impact" panose="020B0806030902050204" pitchFamily="34" charset="0"/>
              </a:rPr>
              <a:t>ШАГ</a:t>
            </a:r>
            <a:endParaRPr lang="ru-RU" sz="3300" dirty="0">
              <a:solidFill>
                <a:schemeClr val="bg1">
                  <a:lumMod val="95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669372" y="1941231"/>
            <a:ext cx="93610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300" dirty="0" smtClean="0">
                <a:solidFill>
                  <a:schemeClr val="bg1">
                    <a:lumMod val="95000"/>
                  </a:schemeClr>
                </a:solidFill>
                <a:latin typeface="Impact" panose="020B0806030902050204" pitchFamily="34" charset="0"/>
              </a:rPr>
              <a:t>ШАГ</a:t>
            </a:r>
            <a:endParaRPr lang="ru-RU" sz="3300" dirty="0">
              <a:solidFill>
                <a:schemeClr val="bg1">
                  <a:lumMod val="95000"/>
                </a:schemeClr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587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3886" y="188640"/>
            <a:ext cx="88213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860000"/>
                </a:solidFill>
                <a:latin typeface="Impact" panose="020B0806030902050204" pitchFamily="34" charset="0"/>
              </a:rPr>
              <a:t>Рекомендации Правительству РФ</a:t>
            </a:r>
            <a:endParaRPr lang="ru-RU" sz="4000" dirty="0">
              <a:solidFill>
                <a:srgbClr val="860000"/>
              </a:solidFill>
              <a:latin typeface="Impact" panose="020B0806030902050204" pitchFamily="34" charset="0"/>
            </a:endParaRPr>
          </a:p>
        </p:txBody>
      </p:sp>
      <p:pic>
        <p:nvPicPr>
          <p:cNvPr id="3" name="Picture 3" descr="C:\Users\lobanovaayu\Desktop\Правительство_РФ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1040" y="874465"/>
            <a:ext cx="2675096" cy="2028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14091" y="2996952"/>
            <a:ext cx="8280920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500" dirty="0" smtClean="0">
                <a:solidFill>
                  <a:srgbClr val="002060"/>
                </a:solidFill>
                <a:latin typeface="Impact" panose="020B0806030902050204" pitchFamily="34" charset="0"/>
              </a:rPr>
              <a:t>рассмотреть вопрос </a:t>
            </a:r>
            <a:r>
              <a:rPr lang="ru-RU" sz="2500" dirty="0">
                <a:solidFill>
                  <a:srgbClr val="002060"/>
                </a:solidFill>
                <a:latin typeface="Impact" panose="020B0806030902050204" pitchFamily="34" charset="0"/>
              </a:rPr>
              <a:t>о снижении налоговой нагрузки на </a:t>
            </a:r>
            <a:r>
              <a:rPr lang="ru-RU" sz="2500" dirty="0" smtClean="0">
                <a:solidFill>
                  <a:srgbClr val="002060"/>
                </a:solidFill>
                <a:latin typeface="Impact" panose="020B0806030902050204" pitchFamily="34" charset="0"/>
              </a:rPr>
              <a:t>предпринимателей;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ru-RU" sz="2500" dirty="0" smtClean="0">
              <a:solidFill>
                <a:srgbClr val="002060"/>
              </a:solidFill>
              <a:latin typeface="Impact" panose="020B080603090205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500" dirty="0" smtClean="0">
                <a:solidFill>
                  <a:srgbClr val="002060"/>
                </a:solidFill>
                <a:latin typeface="Impact" panose="020B0806030902050204" pitchFamily="34" charset="0"/>
              </a:rPr>
              <a:t> </a:t>
            </a:r>
            <a:r>
              <a:rPr lang="ru-RU" sz="2500" dirty="0">
                <a:solidFill>
                  <a:srgbClr val="002060"/>
                </a:solidFill>
                <a:latin typeface="Impact" panose="020B0806030902050204" pitchFamily="34" charset="0"/>
              </a:rPr>
              <a:t>выступить с законодательной инициативой об отмене транспортного налога для бизнеса, работающего в сфере пассажирских и грузоперевозок, а также об отмене налога на имущество организаций в отношении налогоплательщиков, применяющих упрощенную систему </a:t>
            </a:r>
            <a:r>
              <a:rPr lang="ru-RU" sz="2500" dirty="0" smtClean="0">
                <a:solidFill>
                  <a:srgbClr val="002060"/>
                </a:solidFill>
                <a:latin typeface="Impact" panose="020B0806030902050204" pitchFamily="34" charset="0"/>
              </a:rPr>
              <a:t>налогообложения.</a:t>
            </a:r>
            <a:endParaRPr lang="ru-RU" sz="2500" dirty="0">
              <a:solidFill>
                <a:srgbClr val="002060"/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8554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3886" y="188640"/>
            <a:ext cx="88213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860000"/>
                </a:solidFill>
                <a:latin typeface="Impact" panose="020B0806030902050204" pitchFamily="34" charset="0"/>
              </a:rPr>
              <a:t>Рекомендации </a:t>
            </a:r>
            <a:r>
              <a:rPr lang="ru-RU" sz="4000" dirty="0" err="1" smtClean="0">
                <a:solidFill>
                  <a:srgbClr val="860000"/>
                </a:solidFill>
                <a:latin typeface="Impact" panose="020B0806030902050204" pitchFamily="34" charset="0"/>
              </a:rPr>
              <a:t>Минэку</a:t>
            </a:r>
            <a:r>
              <a:rPr lang="ru-RU" sz="4000" dirty="0" smtClean="0">
                <a:solidFill>
                  <a:srgbClr val="860000"/>
                </a:solidFill>
                <a:latin typeface="Impact" panose="020B0806030902050204" pitchFamily="34" charset="0"/>
              </a:rPr>
              <a:t> РФ</a:t>
            </a:r>
            <a:endParaRPr lang="ru-RU" sz="4000" dirty="0">
              <a:solidFill>
                <a:srgbClr val="860000"/>
              </a:solidFill>
              <a:latin typeface="Impact" panose="020B0806030902050204" pitchFamily="34" charset="0"/>
            </a:endParaRPr>
          </a:p>
        </p:txBody>
      </p:sp>
      <p:pic>
        <p:nvPicPr>
          <p:cNvPr id="3" name="Picture 4" descr="C:\Users\lobanovaayu\Desktop\104.97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5" y="160928"/>
            <a:ext cx="2629398" cy="1192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3886" y="1353050"/>
            <a:ext cx="8713696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2500" dirty="0" smtClean="0">
                <a:solidFill>
                  <a:srgbClr val="002060"/>
                </a:solidFill>
                <a:latin typeface="Impact" panose="020B0806030902050204" pitchFamily="34" charset="0"/>
              </a:rPr>
              <a:t>разработать </a:t>
            </a:r>
            <a:r>
              <a:rPr lang="ru-RU" sz="2500" dirty="0">
                <a:solidFill>
                  <a:srgbClr val="002060"/>
                </a:solidFill>
                <a:latin typeface="Impact" panose="020B0806030902050204" pitchFamily="34" charset="0"/>
              </a:rPr>
              <a:t>методологию оценки </a:t>
            </a:r>
            <a:r>
              <a:rPr lang="ru-RU" sz="2500" dirty="0" smtClean="0">
                <a:solidFill>
                  <a:srgbClr val="002060"/>
                </a:solidFill>
                <a:latin typeface="Impact" panose="020B0806030902050204" pitchFamily="34" charset="0"/>
              </a:rPr>
              <a:t>показателей </a:t>
            </a:r>
            <a:r>
              <a:rPr lang="ru-RU" sz="2500" dirty="0">
                <a:solidFill>
                  <a:srgbClr val="002060"/>
                </a:solidFill>
                <a:latin typeface="Impact" panose="020B0806030902050204" pitchFamily="34" charset="0"/>
              </a:rPr>
              <a:t>федерального проекта по снижению административной нагрузки на бизнес на основе </a:t>
            </a:r>
            <a:r>
              <a:rPr lang="ru-RU" sz="2500" dirty="0" smtClean="0">
                <a:solidFill>
                  <a:srgbClr val="002060"/>
                </a:solidFill>
                <a:latin typeface="Impact" panose="020B0806030902050204" pitchFamily="34" charset="0"/>
              </a:rPr>
              <a:t>Индекса </a:t>
            </a:r>
            <a:r>
              <a:rPr lang="ru-RU" sz="2500" dirty="0">
                <a:solidFill>
                  <a:srgbClr val="002060"/>
                </a:solidFill>
                <a:latin typeface="Impact" panose="020B0806030902050204" pitchFamily="34" charset="0"/>
              </a:rPr>
              <a:t>административного давления, </a:t>
            </a:r>
            <a:r>
              <a:rPr lang="ru-RU" sz="2500" dirty="0" smtClean="0">
                <a:solidFill>
                  <a:srgbClr val="002060"/>
                </a:solidFill>
                <a:latin typeface="Impact" panose="020B0806030902050204" pitchFamily="34" charset="0"/>
              </a:rPr>
              <a:t>разработанного Б.Ю. Титовым;</a:t>
            </a:r>
            <a:endParaRPr lang="ru-RU" sz="2500" dirty="0">
              <a:solidFill>
                <a:srgbClr val="002060"/>
              </a:solidFill>
              <a:latin typeface="Impact" panose="020B080603090205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2500" dirty="0">
                <a:solidFill>
                  <a:srgbClr val="002060"/>
                </a:solidFill>
                <a:latin typeface="Impact" panose="020B0806030902050204" pitchFamily="34" charset="0"/>
              </a:rPr>
              <a:t>р</a:t>
            </a:r>
            <a:r>
              <a:rPr lang="ru-RU" sz="2500" dirty="0" smtClean="0">
                <a:solidFill>
                  <a:srgbClr val="002060"/>
                </a:solidFill>
                <a:latin typeface="Impact" panose="020B0806030902050204" pitchFamily="34" charset="0"/>
              </a:rPr>
              <a:t>азработать </a:t>
            </a:r>
            <a:r>
              <a:rPr lang="ru-RU" sz="2500" dirty="0">
                <a:solidFill>
                  <a:srgbClr val="002060"/>
                </a:solidFill>
                <a:latin typeface="Impact" panose="020B0806030902050204" pitchFamily="34" charset="0"/>
              </a:rPr>
              <a:t>комплекс </a:t>
            </a:r>
            <a:r>
              <a:rPr lang="ru-RU" sz="2500" dirty="0" smtClean="0">
                <a:solidFill>
                  <a:srgbClr val="002060"/>
                </a:solidFill>
                <a:latin typeface="Impact" panose="020B0806030902050204" pitchFamily="34" charset="0"/>
              </a:rPr>
              <a:t>мероприятий для снижения </a:t>
            </a:r>
            <a:r>
              <a:rPr lang="ru-RU" sz="2500" dirty="0">
                <a:solidFill>
                  <a:srgbClr val="002060"/>
                </a:solidFill>
                <a:latin typeface="Impact" panose="020B0806030902050204" pitchFamily="34" charset="0"/>
              </a:rPr>
              <a:t>административной нагрузки на все категории </a:t>
            </a:r>
            <a:r>
              <a:rPr lang="ru-RU" sz="2500" dirty="0" smtClean="0">
                <a:solidFill>
                  <a:srgbClr val="002060"/>
                </a:solidFill>
                <a:latin typeface="Impact" panose="020B0806030902050204" pitchFamily="34" charset="0"/>
              </a:rPr>
              <a:t>субъектов МСП, </a:t>
            </a:r>
            <a:r>
              <a:rPr lang="ru-RU" sz="2500" dirty="0">
                <a:solidFill>
                  <a:srgbClr val="002060"/>
                </a:solidFill>
                <a:latin typeface="Impact" panose="020B0806030902050204" pitchFamily="34" charset="0"/>
              </a:rPr>
              <a:t>синхронизируя с </a:t>
            </a:r>
            <a:r>
              <a:rPr lang="ru-RU" sz="2500" dirty="0" smtClean="0">
                <a:solidFill>
                  <a:srgbClr val="002060"/>
                </a:solidFill>
                <a:latin typeface="Impact" panose="020B0806030902050204" pitchFamily="34" charset="0"/>
              </a:rPr>
              <a:t>планом </a:t>
            </a:r>
            <a:r>
              <a:rPr lang="ru-RU" sz="2500" dirty="0">
                <a:solidFill>
                  <a:srgbClr val="002060"/>
                </a:solidFill>
                <a:latin typeface="Impact" panose="020B0806030902050204" pitchFamily="34" charset="0"/>
              </a:rPr>
              <a:t>мероприятий «Трансформация делового климата</a:t>
            </a:r>
            <a:r>
              <a:rPr lang="ru-RU" sz="2500" dirty="0" smtClean="0">
                <a:solidFill>
                  <a:srgbClr val="002060"/>
                </a:solidFill>
                <a:latin typeface="Impact" panose="020B0806030902050204" pitchFamily="34" charset="0"/>
              </a:rPr>
              <a:t>»;</a:t>
            </a:r>
            <a:endParaRPr lang="ru-RU" sz="2500" dirty="0">
              <a:solidFill>
                <a:srgbClr val="002060"/>
              </a:solidFill>
              <a:latin typeface="Impact" panose="020B080603090205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2500" dirty="0" smtClean="0">
                <a:solidFill>
                  <a:srgbClr val="002060"/>
                </a:solidFill>
                <a:latin typeface="Impact" panose="020B0806030902050204" pitchFamily="34" charset="0"/>
              </a:rPr>
              <a:t>предусмотреть </a:t>
            </a:r>
            <a:r>
              <a:rPr lang="ru-RU" sz="2500" dirty="0">
                <a:solidFill>
                  <a:srgbClr val="002060"/>
                </a:solidFill>
                <a:latin typeface="Impact" panose="020B0806030902050204" pitchFamily="34" charset="0"/>
              </a:rPr>
              <a:t>возможность получения господдержки всеми субъектами </a:t>
            </a:r>
            <a:r>
              <a:rPr lang="ru-RU" sz="2500" dirty="0" smtClean="0">
                <a:solidFill>
                  <a:srgbClr val="002060"/>
                </a:solidFill>
                <a:latin typeface="Impact" panose="020B0806030902050204" pitchFamily="34" charset="0"/>
              </a:rPr>
              <a:t>МСП;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2500" dirty="0" smtClean="0">
                <a:solidFill>
                  <a:srgbClr val="002060"/>
                </a:solidFill>
                <a:latin typeface="Impact" panose="020B0806030902050204" pitchFamily="34" charset="0"/>
              </a:rPr>
              <a:t>учесть </a:t>
            </a:r>
            <a:r>
              <a:rPr lang="ru-RU" sz="2500" dirty="0">
                <a:solidFill>
                  <a:srgbClr val="002060"/>
                </a:solidFill>
                <a:latin typeface="Impact" panose="020B0806030902050204" pitchFamily="34" charset="0"/>
              </a:rPr>
              <a:t>при проработке мер государственной политики по стимулированию предпринимательской активности системные затруднения бизнеса, обозначенные в ходе </a:t>
            </a:r>
            <a:r>
              <a:rPr lang="ru-RU" sz="2500" dirty="0" smtClean="0">
                <a:solidFill>
                  <a:srgbClr val="002060"/>
                </a:solidFill>
                <a:latin typeface="Impact" panose="020B0806030902050204" pitchFamily="34" charset="0"/>
              </a:rPr>
              <a:t>пленарного заседания.</a:t>
            </a:r>
            <a:endParaRPr lang="ru-RU" sz="2500" dirty="0">
              <a:solidFill>
                <a:srgbClr val="002060"/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9460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3886" y="188640"/>
            <a:ext cx="88213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860000"/>
                </a:solidFill>
                <a:latin typeface="Impact" panose="020B0806030902050204" pitchFamily="34" charset="0"/>
              </a:rPr>
              <a:t>Рекомендации Государственной Думе </a:t>
            </a:r>
            <a:endParaRPr lang="ru-RU" sz="4000" dirty="0">
              <a:solidFill>
                <a:srgbClr val="860000"/>
              </a:solidFill>
              <a:latin typeface="Impact" panose="020B0806030902050204" pitchFamily="34" charset="0"/>
            </a:endParaRPr>
          </a:p>
        </p:txBody>
      </p:sp>
      <p:pic>
        <p:nvPicPr>
          <p:cNvPr id="3" name="Picture 3" descr="C:\Users\lobanovaayu\Desktop\gosdum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268760"/>
            <a:ext cx="2609612" cy="1957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56435" y="3861048"/>
            <a:ext cx="864168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500" dirty="0" smtClean="0">
                <a:solidFill>
                  <a:srgbClr val="002060"/>
                </a:solidFill>
                <a:latin typeface="Impact" panose="020B0806030902050204" pitchFamily="34" charset="0"/>
              </a:rPr>
              <a:t>рассмотреть </a:t>
            </a:r>
            <a:r>
              <a:rPr lang="ru-RU" sz="2500" dirty="0">
                <a:solidFill>
                  <a:srgbClr val="002060"/>
                </a:solidFill>
                <a:latin typeface="Impact" panose="020B0806030902050204" pitchFamily="34" charset="0"/>
              </a:rPr>
              <a:t>в трех чтениях законопроект «О внесении изменений в ФЗ «Об основах государственного регулирования торговой деятельности в РФ» и ст. 28 ФЗ «Об общих принципах местного самоуправления в РФ» в части совершенствования правового регулирования организации нестационарной и развозной </a:t>
            </a:r>
            <a:r>
              <a:rPr lang="ru-RU" sz="2500" dirty="0" smtClean="0">
                <a:solidFill>
                  <a:srgbClr val="002060"/>
                </a:solidFill>
                <a:latin typeface="Impact" panose="020B0806030902050204" pitchFamily="34" charset="0"/>
              </a:rPr>
              <a:t>торговли.</a:t>
            </a:r>
            <a:endParaRPr lang="ru-RU" sz="2500" dirty="0">
              <a:solidFill>
                <a:srgbClr val="002060"/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0173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3886" y="188640"/>
            <a:ext cx="88213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860000"/>
                </a:solidFill>
                <a:latin typeface="Impact" panose="020B0806030902050204" pitchFamily="34" charset="0"/>
              </a:rPr>
              <a:t>Что дальше?</a:t>
            </a:r>
            <a:endParaRPr lang="ru-RU" sz="4000" dirty="0">
              <a:solidFill>
                <a:srgbClr val="860000"/>
              </a:solidFill>
              <a:latin typeface="Impact" panose="020B0806030902050204" pitchFamily="34" charset="0"/>
            </a:endParaRPr>
          </a:p>
        </p:txBody>
      </p:sp>
      <p:pic>
        <p:nvPicPr>
          <p:cNvPr id="6147" name="Picture 3" descr="C:\Users\lobanovaayu\Pictures\professional-contract-document-clipart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6602" y="1019448"/>
            <a:ext cx="2454749" cy="2454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трелка вправо 2"/>
          <p:cNvSpPr/>
          <p:nvPr/>
        </p:nvSpPr>
        <p:spPr>
          <a:xfrm>
            <a:off x="6084168" y="1860360"/>
            <a:ext cx="1296144" cy="648072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 rot="3604748">
            <a:off x="5104099" y="3830913"/>
            <a:ext cx="1296144" cy="648072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77359">
            <a:off x="3247958" y="3447530"/>
            <a:ext cx="847725" cy="1255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764246">
            <a:off x="2359850" y="1597252"/>
            <a:ext cx="847725" cy="1255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875688" y="4638286"/>
            <a:ext cx="38164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002060"/>
                </a:solidFill>
                <a:latin typeface="Impact" panose="020B0806030902050204" pitchFamily="34" charset="0"/>
              </a:rPr>
              <a:t>Аналитический центр при Правительстве РФ</a:t>
            </a:r>
            <a:endParaRPr lang="ru-RU" sz="2800" dirty="0">
              <a:solidFill>
                <a:srgbClr val="002060"/>
              </a:solidFill>
              <a:latin typeface="Impact" panose="020B080603090205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5209" y="4612746"/>
            <a:ext cx="437659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002060"/>
                </a:solidFill>
                <a:latin typeface="Impact" panose="020B0806030902050204" pitchFamily="34" charset="0"/>
              </a:rPr>
              <a:t>Уполномоченный </a:t>
            </a:r>
          </a:p>
          <a:p>
            <a:pPr algn="ctr"/>
            <a:r>
              <a:rPr lang="ru-RU" sz="2800" dirty="0" smtClean="0">
                <a:solidFill>
                  <a:srgbClr val="002060"/>
                </a:solidFill>
                <a:latin typeface="Impact" panose="020B0806030902050204" pitchFamily="34" charset="0"/>
              </a:rPr>
              <a:t>при Президенте РФ </a:t>
            </a:r>
          </a:p>
          <a:p>
            <a:pPr algn="ctr"/>
            <a:r>
              <a:rPr lang="ru-RU" sz="2800" dirty="0" smtClean="0">
                <a:solidFill>
                  <a:srgbClr val="002060"/>
                </a:solidFill>
                <a:latin typeface="Impact" panose="020B0806030902050204" pitchFamily="34" charset="0"/>
              </a:rPr>
              <a:t>Б.Ю. Титов</a:t>
            </a:r>
            <a:endParaRPr lang="ru-RU" sz="2800" dirty="0">
              <a:solidFill>
                <a:srgbClr val="002060"/>
              </a:solidFill>
              <a:latin typeface="Impact" panose="020B080603090205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19904" y="1922786"/>
            <a:ext cx="1872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002060"/>
                </a:solidFill>
                <a:latin typeface="Impact" panose="020B0806030902050204" pitchFamily="34" charset="0"/>
              </a:rPr>
              <a:t>РУП</a:t>
            </a:r>
            <a:endParaRPr lang="ru-RU" sz="2800" dirty="0">
              <a:solidFill>
                <a:srgbClr val="002060"/>
              </a:solidFill>
              <a:latin typeface="Impact" panose="020B080603090205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2840" y="1985212"/>
            <a:ext cx="19078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err="1" smtClean="0">
                <a:solidFill>
                  <a:srgbClr val="002060"/>
                </a:solidFill>
                <a:latin typeface="Impact" panose="020B0806030902050204" pitchFamily="34" charset="0"/>
              </a:rPr>
              <a:t>Минэк</a:t>
            </a:r>
            <a:r>
              <a:rPr lang="ru-RU" sz="2800" dirty="0" smtClean="0">
                <a:solidFill>
                  <a:srgbClr val="002060"/>
                </a:solidFill>
                <a:latin typeface="Impact" panose="020B0806030902050204" pitchFamily="34" charset="0"/>
              </a:rPr>
              <a:t> РФ</a:t>
            </a:r>
            <a:endParaRPr lang="ru-RU" sz="2800" dirty="0">
              <a:solidFill>
                <a:srgbClr val="002060"/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4456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766" y="83167"/>
            <a:ext cx="100708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860000"/>
                </a:solidFill>
                <a:latin typeface="Impact" panose="020B0806030902050204" pitchFamily="34" charset="0"/>
              </a:rPr>
              <a:t>Предложения в адрес «ОПОРЫ РОССИИ» </a:t>
            </a:r>
            <a:endParaRPr lang="ru-RU" sz="4000" dirty="0">
              <a:solidFill>
                <a:srgbClr val="860000"/>
              </a:solidFill>
              <a:latin typeface="Impact" panose="020B0806030902050204" pitchFamily="34" charset="0"/>
            </a:endParaRPr>
          </a:p>
        </p:txBody>
      </p:sp>
      <p:pic>
        <p:nvPicPr>
          <p:cNvPr id="1026" name="Picture 2" descr="C:\Users\lobanovaayu\Desktop\2020042712330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5324" y="829804"/>
            <a:ext cx="4187358" cy="5911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31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31531" y="98932"/>
            <a:ext cx="100708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860000"/>
                </a:solidFill>
                <a:latin typeface="Impact" panose="020B0806030902050204" pitchFamily="34" charset="0"/>
              </a:rPr>
              <a:t>Предложения в адрес «ОПОРЫ РОССИИ» </a:t>
            </a:r>
            <a:endParaRPr lang="ru-RU" sz="4000" dirty="0">
              <a:solidFill>
                <a:srgbClr val="860000"/>
              </a:solidFill>
              <a:latin typeface="Impact" panose="020B080603090205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504" y="829804"/>
            <a:ext cx="8856984" cy="5863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sz="2500" dirty="0">
                <a:solidFill>
                  <a:srgbClr val="002060"/>
                </a:solidFill>
                <a:latin typeface="Impact" panose="020B0806030902050204" pitchFamily="34" charset="0"/>
              </a:rPr>
              <a:t>о</a:t>
            </a:r>
            <a:r>
              <a:rPr lang="ru-RU" sz="2500" dirty="0" smtClean="0">
                <a:solidFill>
                  <a:srgbClr val="002060"/>
                </a:solidFill>
                <a:latin typeface="Impact" panose="020B0806030902050204" pitchFamily="34" charset="0"/>
              </a:rPr>
              <a:t>тсутствие стабильности действующего законодательства;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sz="2500" dirty="0">
                <a:solidFill>
                  <a:srgbClr val="002060"/>
                </a:solidFill>
                <a:latin typeface="Impact" panose="020B0806030902050204" pitchFamily="34" charset="0"/>
              </a:rPr>
              <a:t>о</a:t>
            </a:r>
            <a:r>
              <a:rPr lang="ru-RU" sz="2500" dirty="0" smtClean="0">
                <a:solidFill>
                  <a:srgbClr val="002060"/>
                </a:solidFill>
                <a:latin typeface="Impact" panose="020B0806030902050204" pitchFamily="34" charset="0"/>
              </a:rPr>
              <a:t>тсутствие компенсаторных механизмов при ужесточении или введении новых требований (исчисление налога на имущество с кадастровой стоимости, введение маркировки товара, онлайн-касс, упразднение ЕНВД); 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sz="2500" dirty="0">
                <a:solidFill>
                  <a:srgbClr val="002060"/>
                </a:solidFill>
                <a:latin typeface="Impact" panose="020B0806030902050204" pitchFamily="34" charset="0"/>
              </a:rPr>
              <a:t>з</a:t>
            </a:r>
            <a:r>
              <a:rPr lang="ru-RU" sz="2500" dirty="0" smtClean="0">
                <a:solidFill>
                  <a:srgbClr val="002060"/>
                </a:solidFill>
                <a:latin typeface="Impact" panose="020B0806030902050204" pitchFamily="34" charset="0"/>
              </a:rPr>
              <a:t>адолженность по муниципальным контрактам;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sz="2500" dirty="0" smtClean="0">
                <a:solidFill>
                  <a:srgbClr val="002060"/>
                </a:solidFill>
                <a:latin typeface="Impact" panose="020B0806030902050204" pitchFamily="34" charset="0"/>
              </a:rPr>
              <a:t>отсутствие законодательно закрепленной преемственности решений при смене руководства;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sz="2500" dirty="0">
                <a:solidFill>
                  <a:srgbClr val="002060"/>
                </a:solidFill>
                <a:latin typeface="Impact" panose="020B0806030902050204" pitchFamily="34" charset="0"/>
              </a:rPr>
              <a:t>у</a:t>
            </a:r>
            <a:r>
              <a:rPr lang="ru-RU" sz="2500" dirty="0" smtClean="0">
                <a:solidFill>
                  <a:srgbClr val="002060"/>
                </a:solidFill>
                <a:latin typeface="Impact" panose="020B0806030902050204" pitchFamily="34" charset="0"/>
              </a:rPr>
              <a:t>величение кадастровой стоимости объектов недвижимости, принадлежащих предпринимателям;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sz="2500" dirty="0">
                <a:solidFill>
                  <a:srgbClr val="002060"/>
                </a:solidFill>
                <a:latin typeface="Impact" panose="020B0806030902050204" pitchFamily="34" charset="0"/>
              </a:rPr>
              <a:t>р</a:t>
            </a:r>
            <a:r>
              <a:rPr lang="ru-RU" sz="2500" dirty="0" smtClean="0">
                <a:solidFill>
                  <a:srgbClr val="002060"/>
                </a:solidFill>
                <a:latin typeface="Impact" panose="020B0806030902050204" pitchFamily="34" charset="0"/>
              </a:rPr>
              <a:t>ост тарифов на электроэнергию;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sz="2500" dirty="0">
                <a:solidFill>
                  <a:srgbClr val="002060"/>
                </a:solidFill>
                <a:latin typeface="Impact" panose="020B0806030902050204" pitchFamily="34" charset="0"/>
              </a:rPr>
              <a:t>п</a:t>
            </a:r>
            <a:r>
              <a:rPr lang="ru-RU" sz="2500" dirty="0" smtClean="0">
                <a:solidFill>
                  <a:srgbClr val="002060"/>
                </a:solidFill>
                <a:latin typeface="Impact" panose="020B0806030902050204" pitchFamily="34" charset="0"/>
              </a:rPr>
              <a:t>роблема отмены ЕНВД;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sz="2500" dirty="0">
                <a:solidFill>
                  <a:srgbClr val="002060"/>
                </a:solidFill>
                <a:latin typeface="Impact" panose="020B0806030902050204" pitchFamily="34" charset="0"/>
              </a:rPr>
              <a:t>о</a:t>
            </a:r>
            <a:r>
              <a:rPr lang="ru-RU" sz="2500" dirty="0" smtClean="0">
                <a:solidFill>
                  <a:srgbClr val="002060"/>
                </a:solidFill>
                <a:latin typeface="Impact" panose="020B0806030902050204" pitchFamily="34" charset="0"/>
              </a:rPr>
              <a:t>тсутствие реальной ответственности органов власти за допущенные нарушения прав предпринимателей.</a:t>
            </a:r>
          </a:p>
        </p:txBody>
      </p:sp>
    </p:spTree>
    <p:extLst>
      <p:ext uri="{BB962C8B-B14F-4D97-AF65-F5344CB8AC3E}">
        <p14:creationId xmlns:p14="http://schemas.microsoft.com/office/powerpoint/2010/main" val="553586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3886" y="188640"/>
            <a:ext cx="88213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860000"/>
                </a:solidFill>
                <a:latin typeface="Impact" panose="020B0806030902050204" pitchFamily="34" charset="0"/>
              </a:rPr>
              <a:t>Кадастровая оценка на территории ЯО </a:t>
            </a:r>
            <a:endParaRPr lang="ru-RU" sz="4000" dirty="0">
              <a:solidFill>
                <a:srgbClr val="860000"/>
              </a:solidFill>
              <a:latin typeface="Impact" panose="020B0806030902050204" pitchFamily="34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65346" y="1124744"/>
            <a:ext cx="8699869" cy="85804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65347" y="2636912"/>
            <a:ext cx="8699869" cy="89567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2063750"/>
            <a:r>
              <a:rPr lang="ru-RU" sz="2200" dirty="0" smtClean="0">
                <a:solidFill>
                  <a:srgbClr val="002060"/>
                </a:solidFill>
                <a:latin typeface="Impact" panose="020B0806030902050204" pitchFamily="34" charset="0"/>
              </a:rPr>
              <a:t>Земельные </a:t>
            </a:r>
            <a:r>
              <a:rPr lang="ru-RU" sz="2200" dirty="0">
                <a:solidFill>
                  <a:srgbClr val="002060"/>
                </a:solidFill>
                <a:latin typeface="Impact" panose="020B0806030902050204" pitchFamily="34" charset="0"/>
              </a:rPr>
              <a:t>участки в составе земель населенных пунктов  </a:t>
            </a:r>
            <a:r>
              <a:rPr lang="ru-RU" sz="2200" dirty="0" smtClean="0">
                <a:solidFill>
                  <a:srgbClr val="002060"/>
                </a:solidFill>
                <a:latin typeface="Impact" panose="020B0806030902050204" pitchFamily="34" charset="0"/>
              </a:rPr>
              <a:t>- более </a:t>
            </a:r>
            <a:r>
              <a:rPr lang="en-US" sz="2200" dirty="0" smtClean="0">
                <a:solidFill>
                  <a:srgbClr val="002060"/>
                </a:solidFill>
                <a:latin typeface="Impact" panose="020B0806030902050204" pitchFamily="34" charset="0"/>
              </a:rPr>
              <a:t>51</a:t>
            </a:r>
            <a:r>
              <a:rPr lang="ru-RU" sz="2200" dirty="0" smtClean="0">
                <a:solidFill>
                  <a:srgbClr val="002060"/>
                </a:solidFill>
                <a:latin typeface="Impact" panose="020B0806030902050204" pitchFamily="34" charset="0"/>
              </a:rPr>
              <a:t>8</a:t>
            </a:r>
            <a:r>
              <a:rPr lang="en-US" sz="2200" dirty="0" smtClean="0">
                <a:solidFill>
                  <a:srgbClr val="002060"/>
                </a:solidFill>
                <a:latin typeface="Impact" panose="020B0806030902050204" pitchFamily="34" charset="0"/>
              </a:rPr>
              <a:t> </a:t>
            </a:r>
            <a:r>
              <a:rPr lang="ru-RU" sz="2200" dirty="0" smtClean="0">
                <a:solidFill>
                  <a:srgbClr val="002060"/>
                </a:solidFill>
                <a:latin typeface="Impact" panose="020B0806030902050204" pitchFamily="34" charset="0"/>
              </a:rPr>
              <a:t>тысяч ЗУ </a:t>
            </a:r>
            <a:endParaRPr lang="ru-RU" sz="2200" dirty="0">
              <a:solidFill>
                <a:srgbClr val="002060"/>
              </a:solidFill>
              <a:latin typeface="Impact" panose="020B0806030902050204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65347" y="4221088"/>
            <a:ext cx="8699869" cy="80641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2063750"/>
            <a:r>
              <a:rPr lang="ru-RU" sz="2200" dirty="0" smtClean="0">
                <a:solidFill>
                  <a:srgbClr val="002060"/>
                </a:solidFill>
                <a:latin typeface="Impact" panose="020B0806030902050204" pitchFamily="34" charset="0"/>
              </a:rPr>
              <a:t>Земельные </a:t>
            </a:r>
            <a:r>
              <a:rPr lang="ru-RU" sz="2200" dirty="0">
                <a:solidFill>
                  <a:srgbClr val="002060"/>
                </a:solidFill>
                <a:latin typeface="Impact" panose="020B0806030902050204" pitchFamily="34" charset="0"/>
              </a:rPr>
              <a:t>участки в составе земель промышленности   -  </a:t>
            </a:r>
            <a:r>
              <a:rPr lang="ru-RU" sz="2200" dirty="0" smtClean="0">
                <a:solidFill>
                  <a:srgbClr val="002060"/>
                </a:solidFill>
                <a:latin typeface="Impact" panose="020B0806030902050204" pitchFamily="34" charset="0"/>
              </a:rPr>
              <a:t>более 7 тысяч ЗУ </a:t>
            </a:r>
            <a:endParaRPr lang="ru-RU" sz="2200" dirty="0">
              <a:solidFill>
                <a:srgbClr val="002060"/>
              </a:solidFill>
              <a:latin typeface="Impact" panose="020B0806030902050204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62062" y="5761401"/>
            <a:ext cx="8506438" cy="432048"/>
          </a:xfrm>
          <a:prstGeom prst="roundRect">
            <a:avLst/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40000"/>
                  <a:lumOff val="6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  <a:lin ang="16200000" scaled="1"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600" dirty="0">
                <a:solidFill>
                  <a:srgbClr val="002060"/>
                </a:solidFill>
                <a:latin typeface="Impact" panose="020B0806030902050204" pitchFamily="34" charset="0"/>
              </a:rPr>
              <a:t>б</a:t>
            </a:r>
            <a:r>
              <a:rPr lang="ru-RU" sz="2600" dirty="0" smtClean="0">
                <a:solidFill>
                  <a:srgbClr val="002060"/>
                </a:solidFill>
                <a:latin typeface="Impact" panose="020B0806030902050204" pitchFamily="34" charset="0"/>
              </a:rPr>
              <a:t>олее 1 млн 479 тысяч объектов недвижимости</a:t>
            </a:r>
            <a:endParaRPr lang="ru-RU" sz="2600" dirty="0">
              <a:solidFill>
                <a:srgbClr val="002060"/>
              </a:solidFill>
              <a:latin typeface="Impact" panose="020B080603090205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346712" y="5238553"/>
                <a:ext cx="41069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6712" y="5238553"/>
                <a:ext cx="410690" cy="36933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346712" y="3717032"/>
                <a:ext cx="41069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</m:oMath>
                  </m:oMathPara>
                </a14:m>
                <a:endParaRPr lang="ru-RU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6712" y="3717032"/>
                <a:ext cx="410690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349206" y="2198816"/>
                <a:ext cx="41069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</m:oMath>
                  </m:oMathPara>
                </a14:m>
                <a:endParaRPr lang="ru-RU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9206" y="2198816"/>
                <a:ext cx="410690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Овал 9"/>
          <p:cNvSpPr/>
          <p:nvPr/>
        </p:nvSpPr>
        <p:spPr>
          <a:xfrm>
            <a:off x="539552" y="1265736"/>
            <a:ext cx="611825" cy="576064"/>
          </a:xfrm>
          <a:prstGeom prst="ellipse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500" dirty="0" smtClean="0">
                <a:solidFill>
                  <a:schemeClr val="tx1"/>
                </a:solidFill>
              </a:rPr>
              <a:t>1</a:t>
            </a:r>
            <a:endParaRPr lang="ru-RU" sz="2500" dirty="0"/>
          </a:p>
        </p:txBody>
      </p:sp>
      <p:sp>
        <p:nvSpPr>
          <p:cNvPr id="11" name="Овал 10"/>
          <p:cNvSpPr/>
          <p:nvPr/>
        </p:nvSpPr>
        <p:spPr>
          <a:xfrm>
            <a:off x="539551" y="2796717"/>
            <a:ext cx="611825" cy="576064"/>
          </a:xfrm>
          <a:prstGeom prst="ellipse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5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2" name="Овал 11"/>
          <p:cNvSpPr/>
          <p:nvPr/>
        </p:nvSpPr>
        <p:spPr>
          <a:xfrm>
            <a:off x="539552" y="4336262"/>
            <a:ext cx="611825" cy="576064"/>
          </a:xfrm>
          <a:prstGeom prst="ellipse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500" dirty="0" smtClean="0">
                <a:solidFill>
                  <a:schemeClr val="tx1"/>
                </a:solidFill>
              </a:rPr>
              <a:t>3</a:t>
            </a:r>
            <a:endParaRPr lang="ru-RU" sz="2500" dirty="0">
              <a:solidFill>
                <a:schemeClr val="tx1"/>
              </a:solidFill>
            </a:endParaRPr>
          </a:p>
        </p:txBody>
      </p:sp>
      <p:pic>
        <p:nvPicPr>
          <p:cNvPr id="13" name="Picture 7" descr="Z:\10. Комплекс мероприятий по разъяснению и освещению в СМИ\Коллегия ДИЗО\Картинки\мкд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4577" y="1108741"/>
            <a:ext cx="1022532" cy="841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577" y="2807481"/>
            <a:ext cx="1116437" cy="55453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6997" y="4357790"/>
            <a:ext cx="1116437" cy="55453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03434" y="1265736"/>
            <a:ext cx="62730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>
                <a:solidFill>
                  <a:srgbClr val="002060"/>
                </a:solidFill>
                <a:latin typeface="Impact" panose="020B0806030902050204" pitchFamily="34" charset="0"/>
              </a:rPr>
              <a:t>Объекты капитального строительства – более 954 тысяч единиц </a:t>
            </a:r>
            <a:endParaRPr lang="ru-RU" sz="2200" dirty="0">
              <a:solidFill>
                <a:srgbClr val="002060"/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3735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504" y="4653136"/>
            <a:ext cx="4518248" cy="1636152"/>
          </a:xfrm>
          <a:prstGeom prst="rect">
            <a:avLst/>
          </a:prstGeom>
          <a:solidFill>
            <a:schemeClr val="bg1">
              <a:lumMod val="75000"/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130675" y="77668"/>
            <a:ext cx="90364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860000"/>
                </a:solidFill>
                <a:latin typeface="Impact" panose="020B0806030902050204" pitchFamily="34" charset="0"/>
              </a:rPr>
              <a:t>Межрегиональное совещание уполномоченных </a:t>
            </a:r>
          </a:p>
          <a:p>
            <a:r>
              <a:rPr lang="ru-RU" sz="3200" dirty="0" smtClean="0">
                <a:solidFill>
                  <a:srgbClr val="860000"/>
                </a:solidFill>
                <a:latin typeface="Impact" panose="020B0806030902050204" pitchFamily="34" charset="0"/>
              </a:rPr>
              <a:t>по защите прав предпринимателей-2019</a:t>
            </a:r>
            <a:endParaRPr lang="ru-RU" sz="3200" dirty="0">
              <a:solidFill>
                <a:srgbClr val="860000"/>
              </a:solidFill>
              <a:latin typeface="Impact" panose="020B080603090205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117648" y="4886436"/>
            <a:ext cx="496855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500" dirty="0" smtClean="0">
                <a:solidFill>
                  <a:srgbClr val="002060"/>
                </a:solidFill>
                <a:latin typeface="Impact" panose="020B0806030902050204" pitchFamily="34" charset="0"/>
              </a:rPr>
              <a:t>42 региона РФ </a:t>
            </a:r>
          </a:p>
          <a:p>
            <a:pPr algn="ctr"/>
            <a:r>
              <a:rPr lang="ru-RU" sz="3500" dirty="0">
                <a:solidFill>
                  <a:srgbClr val="002060"/>
                </a:solidFill>
                <a:latin typeface="Impact" panose="020B0806030902050204" pitchFamily="34" charset="0"/>
              </a:rPr>
              <a:t>б</a:t>
            </a:r>
            <a:r>
              <a:rPr lang="ru-RU" sz="3500" dirty="0" smtClean="0">
                <a:solidFill>
                  <a:srgbClr val="002060"/>
                </a:solidFill>
                <a:latin typeface="Impact" panose="020B0806030902050204" pitchFamily="34" charset="0"/>
              </a:rPr>
              <a:t>олее </a:t>
            </a:r>
            <a:r>
              <a:rPr lang="ru-RU" sz="3500" dirty="0">
                <a:solidFill>
                  <a:srgbClr val="002060"/>
                </a:solidFill>
                <a:latin typeface="Impact" panose="020B0806030902050204" pitchFamily="34" charset="0"/>
              </a:rPr>
              <a:t>2</a:t>
            </a:r>
            <a:r>
              <a:rPr lang="ru-RU" sz="3500" dirty="0" smtClean="0">
                <a:solidFill>
                  <a:srgbClr val="002060"/>
                </a:solidFill>
                <a:latin typeface="Impact" panose="020B0806030902050204" pitchFamily="34" charset="0"/>
              </a:rPr>
              <a:t>00 участников</a:t>
            </a:r>
            <a:endParaRPr lang="ru-RU" sz="3500" dirty="0">
              <a:solidFill>
                <a:srgbClr val="002060"/>
              </a:solidFill>
              <a:latin typeface="Impact" panose="020B0806030902050204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923" y="1334205"/>
            <a:ext cx="4291139" cy="2140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 descr="C:\Users\Пользователь\Desktop\oporarossii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5489" y="1399322"/>
            <a:ext cx="1440160" cy="924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Пользователь\Desktop\delovaya-rossiya-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404512"/>
            <a:ext cx="2295090" cy="1002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Пользователь\Desktop\Лого-бол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3726" y="1607488"/>
            <a:ext cx="1594048" cy="1594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lobanovaayu\Documents\ФОТОАРХИВ-2019\СОВЕЩАНИЕ УПОЛНОМОЧЕННЫХ ИЮНЬ 2019\Фото от Юли Мартыновой\DSC_1573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884" y="1334205"/>
            <a:ext cx="4485868" cy="29832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Users\lobanovaayu\Documents\ФОТОАРХИВ-2019\СОВЕЩАНИЕ УПОЛНОМОЧЕННЫХ ИЮНЬ 2019\DSC_0604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5752" y="3798924"/>
            <a:ext cx="4405062" cy="29424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9844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3886" y="188640"/>
            <a:ext cx="88213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860000"/>
                </a:solidFill>
                <a:latin typeface="Impact" panose="020B0806030902050204" pitchFamily="34" charset="0"/>
              </a:rPr>
              <a:t>Кадастровая оценка на территории ЯО </a:t>
            </a:r>
            <a:endParaRPr lang="ru-RU" sz="4000" dirty="0">
              <a:solidFill>
                <a:srgbClr val="860000"/>
              </a:solidFill>
              <a:latin typeface="Impact" panose="020B0806030902050204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251519" y="1484784"/>
            <a:ext cx="2713251" cy="208823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8979" y="3861048"/>
            <a:ext cx="2779211" cy="2621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Impact" panose="020B0806030902050204" pitchFamily="34" charset="0"/>
              </a:rPr>
              <a:t>МТРК «АУРА»</a:t>
            </a:r>
          </a:p>
          <a:p>
            <a:pPr algn="ctr"/>
            <a:endParaRPr lang="ru-RU" dirty="0" smtClean="0">
              <a:solidFill>
                <a:srgbClr val="002060"/>
              </a:solidFill>
              <a:latin typeface="Impact" panose="020B0806030902050204" pitchFamily="34" charset="0"/>
            </a:endParaRPr>
          </a:p>
          <a:p>
            <a:pPr algn="ctr">
              <a:lnSpc>
                <a:spcPts val="1400"/>
              </a:lnSpc>
            </a:pPr>
            <a:r>
              <a:rPr lang="ru-RU" dirty="0">
                <a:solidFill>
                  <a:srgbClr val="002060"/>
                </a:solidFill>
                <a:latin typeface="Impact" panose="020B0806030902050204" pitchFamily="34" charset="0"/>
              </a:rPr>
              <a:t>г. </a:t>
            </a:r>
            <a:r>
              <a:rPr lang="ru-RU" dirty="0" smtClean="0">
                <a:solidFill>
                  <a:srgbClr val="002060"/>
                </a:solidFill>
                <a:latin typeface="Impact" panose="020B0806030902050204" pitchFamily="34" charset="0"/>
              </a:rPr>
              <a:t>Ярославль</a:t>
            </a:r>
          </a:p>
          <a:p>
            <a:pPr algn="ctr">
              <a:lnSpc>
                <a:spcPts val="1400"/>
              </a:lnSpc>
            </a:pPr>
            <a:endParaRPr lang="ru-RU" dirty="0" smtClean="0">
              <a:solidFill>
                <a:srgbClr val="002060"/>
              </a:solidFill>
              <a:latin typeface="Impact" panose="020B0806030902050204" pitchFamily="34" charset="0"/>
            </a:endParaRPr>
          </a:p>
          <a:p>
            <a:pPr algn="ctr">
              <a:lnSpc>
                <a:spcPts val="1400"/>
              </a:lnSpc>
            </a:pPr>
            <a:r>
              <a:rPr lang="ru-RU" dirty="0">
                <a:solidFill>
                  <a:srgbClr val="002060"/>
                </a:solidFill>
                <a:latin typeface="Impact" panose="020B0806030902050204" pitchFamily="34" charset="0"/>
              </a:rPr>
              <a:t>УПКС (было) – </a:t>
            </a:r>
            <a:r>
              <a:rPr lang="ru-RU" dirty="0" smtClean="0">
                <a:solidFill>
                  <a:srgbClr val="002060"/>
                </a:solidFill>
                <a:latin typeface="Impact" panose="020B0806030902050204" pitchFamily="34" charset="0"/>
              </a:rPr>
              <a:t>1 677 руб</a:t>
            </a:r>
            <a:r>
              <a:rPr lang="ru-RU" dirty="0">
                <a:solidFill>
                  <a:srgbClr val="002060"/>
                </a:solidFill>
                <a:latin typeface="Impact" panose="020B0806030902050204" pitchFamily="34" charset="0"/>
              </a:rPr>
              <a:t>./м2</a:t>
            </a:r>
          </a:p>
          <a:p>
            <a:pPr algn="ctr">
              <a:lnSpc>
                <a:spcPts val="1400"/>
              </a:lnSpc>
            </a:pPr>
            <a:endParaRPr lang="ru-RU" dirty="0">
              <a:solidFill>
                <a:srgbClr val="002060"/>
              </a:solidFill>
              <a:latin typeface="Impact" panose="020B0806030902050204" pitchFamily="34" charset="0"/>
            </a:endParaRPr>
          </a:p>
          <a:p>
            <a:pPr algn="ctr">
              <a:lnSpc>
                <a:spcPts val="1400"/>
              </a:lnSpc>
            </a:pPr>
            <a:r>
              <a:rPr lang="ru-RU" dirty="0">
                <a:solidFill>
                  <a:srgbClr val="002060"/>
                </a:solidFill>
                <a:latin typeface="Impact" panose="020B0806030902050204" pitchFamily="34" charset="0"/>
              </a:rPr>
              <a:t>УПКС (стало) – </a:t>
            </a:r>
            <a:r>
              <a:rPr lang="ru-RU" dirty="0" smtClean="0">
                <a:solidFill>
                  <a:srgbClr val="002060"/>
                </a:solidFill>
                <a:latin typeface="Impact" panose="020B0806030902050204" pitchFamily="34" charset="0"/>
              </a:rPr>
              <a:t>53 731 руб</a:t>
            </a:r>
            <a:r>
              <a:rPr lang="ru-RU" dirty="0">
                <a:solidFill>
                  <a:srgbClr val="002060"/>
                </a:solidFill>
                <a:latin typeface="Impact" panose="020B0806030902050204" pitchFamily="34" charset="0"/>
              </a:rPr>
              <a:t>./</a:t>
            </a:r>
            <a:r>
              <a:rPr lang="ru-RU" dirty="0" smtClean="0">
                <a:solidFill>
                  <a:srgbClr val="002060"/>
                </a:solidFill>
                <a:latin typeface="Impact" panose="020B0806030902050204" pitchFamily="34" charset="0"/>
              </a:rPr>
              <a:t>м2</a:t>
            </a:r>
          </a:p>
          <a:p>
            <a:pPr algn="ctr">
              <a:lnSpc>
                <a:spcPts val="1400"/>
              </a:lnSpc>
            </a:pPr>
            <a:endParaRPr lang="ru-RU" dirty="0" smtClean="0">
              <a:solidFill>
                <a:srgbClr val="002060"/>
              </a:solidFill>
              <a:latin typeface="Impact" panose="020B0806030902050204" pitchFamily="34" charset="0"/>
            </a:endParaRPr>
          </a:p>
          <a:p>
            <a:pPr algn="ctr">
              <a:lnSpc>
                <a:spcPts val="1400"/>
              </a:lnSpc>
            </a:pPr>
            <a:endParaRPr lang="ru-RU" b="1" dirty="0">
              <a:solidFill>
                <a:srgbClr val="002060"/>
              </a:solidFill>
              <a:latin typeface="Impact" panose="020B0806030902050204" pitchFamily="34" charset="0"/>
            </a:endParaRPr>
          </a:p>
          <a:p>
            <a:pPr algn="ctr">
              <a:lnSpc>
                <a:spcPts val="1400"/>
              </a:lnSpc>
            </a:pPr>
            <a:endParaRPr lang="ru-RU" dirty="0" smtClean="0">
              <a:solidFill>
                <a:srgbClr val="C00000"/>
              </a:solidFill>
              <a:latin typeface="Impact" panose="020B0806030902050204" pitchFamily="34" charset="0"/>
            </a:endParaRPr>
          </a:p>
          <a:p>
            <a:pPr algn="ctr">
              <a:lnSpc>
                <a:spcPts val="1400"/>
              </a:lnSpc>
            </a:pPr>
            <a:r>
              <a:rPr lang="ru-RU" dirty="0" smtClean="0">
                <a:solidFill>
                  <a:srgbClr val="C00000"/>
                </a:solidFill>
                <a:latin typeface="Impact" panose="020B0806030902050204" pitchFamily="34" charset="0"/>
              </a:rPr>
              <a:t>Изменение </a:t>
            </a:r>
            <a:r>
              <a:rPr lang="ru-RU" dirty="0">
                <a:solidFill>
                  <a:srgbClr val="C00000"/>
                </a:solidFill>
                <a:latin typeface="Impact" panose="020B0806030902050204" pitchFamily="34" charset="0"/>
              </a:rPr>
              <a:t>КС:  + </a:t>
            </a:r>
            <a:r>
              <a:rPr lang="ru-RU" dirty="0" smtClean="0">
                <a:solidFill>
                  <a:srgbClr val="C00000"/>
                </a:solidFill>
                <a:latin typeface="Impact" panose="020B0806030902050204" pitchFamily="34" charset="0"/>
              </a:rPr>
              <a:t>3 104 %</a:t>
            </a:r>
            <a:endParaRPr lang="ru-RU" dirty="0">
              <a:solidFill>
                <a:srgbClr val="C00000"/>
              </a:solidFill>
              <a:latin typeface="Impact" panose="020B0806030902050204" pitchFamily="34" charset="0"/>
            </a:endParaRPr>
          </a:p>
        </p:txBody>
      </p:sp>
      <p:pic>
        <p:nvPicPr>
          <p:cNvPr id="5" name="Picture 2" descr="Y:\Совещания\!Предварительные результаты\Илюстрации\Глобус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2887" y="1484784"/>
            <a:ext cx="3003573" cy="2063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" descr="Y:\Совещания\!Предварительные результаты\Илюстрации\1475134628_vernisazh_yaroslav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2803" y="1484785"/>
            <a:ext cx="2784308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082887" y="3809170"/>
            <a:ext cx="298612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Impact" panose="020B0806030902050204" pitchFamily="34" charset="0"/>
              </a:rPr>
              <a:t>ТЦ «Глобус»</a:t>
            </a:r>
            <a:endParaRPr lang="ru-RU" dirty="0">
              <a:solidFill>
                <a:srgbClr val="C00000"/>
              </a:solidFill>
              <a:latin typeface="Impact" panose="020B0806030902050204" pitchFamily="34" charset="0"/>
            </a:endParaRPr>
          </a:p>
          <a:p>
            <a:pPr algn="ctr"/>
            <a:endParaRPr lang="ru-RU" dirty="0">
              <a:latin typeface="Impact" panose="020B0806030902050204" pitchFamily="34" charset="0"/>
            </a:endParaRPr>
          </a:p>
          <a:p>
            <a:pPr algn="ctr">
              <a:lnSpc>
                <a:spcPts val="1400"/>
              </a:lnSpc>
            </a:pPr>
            <a:r>
              <a:rPr lang="ru-RU" dirty="0" smtClean="0">
                <a:solidFill>
                  <a:srgbClr val="002060"/>
                </a:solidFill>
                <a:latin typeface="Impact" panose="020B0806030902050204" pitchFamily="34" charset="0"/>
              </a:rPr>
              <a:t>Ярославский МР</a:t>
            </a:r>
          </a:p>
          <a:p>
            <a:pPr algn="ctr">
              <a:lnSpc>
                <a:spcPts val="1400"/>
              </a:lnSpc>
            </a:pPr>
            <a:endParaRPr lang="ru-RU" dirty="0" smtClean="0">
              <a:solidFill>
                <a:srgbClr val="002060"/>
              </a:solidFill>
              <a:latin typeface="Impact" panose="020B0806030902050204" pitchFamily="34" charset="0"/>
            </a:endParaRPr>
          </a:p>
          <a:p>
            <a:pPr algn="ctr">
              <a:lnSpc>
                <a:spcPts val="1400"/>
              </a:lnSpc>
            </a:pPr>
            <a:endParaRPr lang="ru-RU" dirty="0" smtClean="0">
              <a:solidFill>
                <a:srgbClr val="002060"/>
              </a:solidFill>
              <a:latin typeface="Impact" panose="020B0806030902050204" pitchFamily="34" charset="0"/>
            </a:endParaRPr>
          </a:p>
          <a:p>
            <a:pPr algn="ctr">
              <a:lnSpc>
                <a:spcPts val="1400"/>
              </a:lnSpc>
            </a:pPr>
            <a:r>
              <a:rPr lang="ru-RU" dirty="0" smtClean="0">
                <a:solidFill>
                  <a:srgbClr val="002060"/>
                </a:solidFill>
                <a:latin typeface="Impact" panose="020B0806030902050204" pitchFamily="34" charset="0"/>
              </a:rPr>
              <a:t>УПКС </a:t>
            </a:r>
            <a:r>
              <a:rPr lang="ru-RU" dirty="0">
                <a:solidFill>
                  <a:srgbClr val="002060"/>
                </a:solidFill>
                <a:latin typeface="Impact" panose="020B0806030902050204" pitchFamily="34" charset="0"/>
              </a:rPr>
              <a:t>(было) – 1 </a:t>
            </a:r>
            <a:r>
              <a:rPr lang="ru-RU" dirty="0" smtClean="0">
                <a:solidFill>
                  <a:srgbClr val="002060"/>
                </a:solidFill>
                <a:latin typeface="Impact" panose="020B0806030902050204" pitchFamily="34" charset="0"/>
              </a:rPr>
              <a:t>536 руб</a:t>
            </a:r>
            <a:r>
              <a:rPr lang="ru-RU" dirty="0">
                <a:solidFill>
                  <a:srgbClr val="002060"/>
                </a:solidFill>
                <a:latin typeface="Impact" panose="020B0806030902050204" pitchFamily="34" charset="0"/>
              </a:rPr>
              <a:t>./</a:t>
            </a:r>
            <a:r>
              <a:rPr lang="ru-RU" dirty="0" smtClean="0">
                <a:solidFill>
                  <a:srgbClr val="002060"/>
                </a:solidFill>
                <a:latin typeface="Impact" panose="020B0806030902050204" pitchFamily="34" charset="0"/>
              </a:rPr>
              <a:t>м2</a:t>
            </a:r>
          </a:p>
          <a:p>
            <a:pPr algn="ctr">
              <a:lnSpc>
                <a:spcPts val="1400"/>
              </a:lnSpc>
            </a:pPr>
            <a:endParaRPr lang="ru-RU" dirty="0" smtClean="0">
              <a:solidFill>
                <a:srgbClr val="002060"/>
              </a:solidFill>
              <a:latin typeface="Impact" panose="020B0806030902050204" pitchFamily="34" charset="0"/>
            </a:endParaRPr>
          </a:p>
          <a:p>
            <a:pPr algn="ctr">
              <a:lnSpc>
                <a:spcPts val="1400"/>
              </a:lnSpc>
            </a:pPr>
            <a:r>
              <a:rPr lang="ru-RU" dirty="0" smtClean="0">
                <a:solidFill>
                  <a:srgbClr val="002060"/>
                </a:solidFill>
                <a:latin typeface="Impact" panose="020B0806030902050204" pitchFamily="34" charset="0"/>
              </a:rPr>
              <a:t>УПКС </a:t>
            </a:r>
            <a:r>
              <a:rPr lang="ru-RU" dirty="0">
                <a:solidFill>
                  <a:srgbClr val="002060"/>
                </a:solidFill>
                <a:latin typeface="Impact" panose="020B0806030902050204" pitchFamily="34" charset="0"/>
              </a:rPr>
              <a:t>(стало) – 36 </a:t>
            </a:r>
            <a:r>
              <a:rPr lang="ru-RU" dirty="0" smtClean="0">
                <a:solidFill>
                  <a:srgbClr val="002060"/>
                </a:solidFill>
                <a:latin typeface="Impact" panose="020B0806030902050204" pitchFamily="34" charset="0"/>
              </a:rPr>
              <a:t>010 руб</a:t>
            </a:r>
            <a:r>
              <a:rPr lang="ru-RU" dirty="0">
                <a:solidFill>
                  <a:srgbClr val="002060"/>
                </a:solidFill>
                <a:latin typeface="Impact" panose="020B0806030902050204" pitchFamily="34" charset="0"/>
              </a:rPr>
              <a:t>./</a:t>
            </a:r>
            <a:r>
              <a:rPr lang="ru-RU" dirty="0" smtClean="0">
                <a:solidFill>
                  <a:srgbClr val="002060"/>
                </a:solidFill>
                <a:latin typeface="Impact" panose="020B0806030902050204" pitchFamily="34" charset="0"/>
              </a:rPr>
              <a:t>м2</a:t>
            </a:r>
          </a:p>
          <a:p>
            <a:pPr algn="ctr">
              <a:lnSpc>
                <a:spcPts val="1400"/>
              </a:lnSpc>
            </a:pPr>
            <a:endParaRPr lang="ru-RU" dirty="0" smtClean="0">
              <a:solidFill>
                <a:srgbClr val="002060"/>
              </a:solidFill>
              <a:latin typeface="Impact" panose="020B0806030902050204" pitchFamily="34" charset="0"/>
            </a:endParaRPr>
          </a:p>
          <a:p>
            <a:pPr algn="ctr">
              <a:lnSpc>
                <a:spcPts val="1400"/>
              </a:lnSpc>
            </a:pPr>
            <a:endParaRPr lang="ru-RU" dirty="0" smtClean="0">
              <a:solidFill>
                <a:srgbClr val="002060"/>
              </a:solidFill>
              <a:latin typeface="Impact" panose="020B0806030902050204" pitchFamily="34" charset="0"/>
            </a:endParaRPr>
          </a:p>
          <a:p>
            <a:pPr algn="ctr">
              <a:lnSpc>
                <a:spcPts val="1400"/>
              </a:lnSpc>
            </a:pPr>
            <a:endParaRPr lang="ru-RU" dirty="0" smtClean="0">
              <a:solidFill>
                <a:srgbClr val="002060"/>
              </a:solidFill>
              <a:latin typeface="Impact" panose="020B0806030902050204" pitchFamily="34" charset="0"/>
            </a:endParaRPr>
          </a:p>
          <a:p>
            <a:pPr algn="ctr">
              <a:lnSpc>
                <a:spcPts val="1400"/>
              </a:lnSpc>
            </a:pPr>
            <a:r>
              <a:rPr lang="ru-RU" dirty="0" smtClean="0">
                <a:solidFill>
                  <a:srgbClr val="C00000"/>
                </a:solidFill>
                <a:latin typeface="Impact" panose="020B0806030902050204" pitchFamily="34" charset="0"/>
              </a:rPr>
              <a:t>Изменение </a:t>
            </a:r>
            <a:r>
              <a:rPr lang="ru-RU" dirty="0">
                <a:solidFill>
                  <a:srgbClr val="C00000"/>
                </a:solidFill>
                <a:latin typeface="Impact" panose="020B0806030902050204" pitchFamily="34" charset="0"/>
              </a:rPr>
              <a:t>КС:  + </a:t>
            </a:r>
            <a:r>
              <a:rPr lang="ru-RU" dirty="0" smtClean="0">
                <a:solidFill>
                  <a:srgbClr val="C00000"/>
                </a:solidFill>
                <a:latin typeface="Impact" panose="020B0806030902050204" pitchFamily="34" charset="0"/>
              </a:rPr>
              <a:t>2 243 %</a:t>
            </a:r>
            <a:endParaRPr lang="ru-RU" dirty="0">
              <a:solidFill>
                <a:srgbClr val="C00000"/>
              </a:solidFill>
              <a:latin typeface="Impact" panose="020B0806030902050204" pitchFamily="34" charset="0"/>
            </a:endParaRPr>
          </a:p>
          <a:p>
            <a:pPr algn="ctr">
              <a:lnSpc>
                <a:spcPts val="1400"/>
              </a:lnSpc>
            </a:pPr>
            <a:endParaRPr lang="ru-RU" dirty="0">
              <a:latin typeface="Impact" panose="020B0806030902050204" pitchFamily="34" charset="0"/>
            </a:endParaRPr>
          </a:p>
          <a:p>
            <a:pPr algn="ctr"/>
            <a:endParaRPr lang="ru-RU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164151" y="3788049"/>
            <a:ext cx="2779211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C00000"/>
                </a:solidFill>
                <a:latin typeface="Impact" panose="020B0806030902050204" pitchFamily="34" charset="0"/>
              </a:rPr>
              <a:t>ТЦ «Вернисаж»</a:t>
            </a:r>
            <a:endParaRPr lang="ru-RU" dirty="0" smtClean="0">
              <a:solidFill>
                <a:srgbClr val="C00000"/>
              </a:solidFill>
              <a:latin typeface="Impact" panose="020B0806030902050204" pitchFamily="34" charset="0"/>
            </a:endParaRPr>
          </a:p>
          <a:p>
            <a:pPr algn="ctr"/>
            <a:endParaRPr lang="ru-RU" dirty="0" smtClean="0">
              <a:solidFill>
                <a:srgbClr val="002060"/>
              </a:solidFill>
              <a:latin typeface="Impact" panose="020B0806030902050204" pitchFamily="34" charset="0"/>
            </a:endParaRPr>
          </a:p>
          <a:p>
            <a:pPr algn="ctr">
              <a:lnSpc>
                <a:spcPts val="1400"/>
              </a:lnSpc>
            </a:pPr>
            <a:r>
              <a:rPr lang="ru-RU" dirty="0" smtClean="0">
                <a:solidFill>
                  <a:srgbClr val="002060"/>
                </a:solidFill>
                <a:latin typeface="Impact" panose="020B0806030902050204" pitchFamily="34" charset="0"/>
              </a:rPr>
              <a:t>Ярославский МР</a:t>
            </a:r>
          </a:p>
          <a:p>
            <a:pPr algn="ctr">
              <a:lnSpc>
                <a:spcPts val="1400"/>
              </a:lnSpc>
            </a:pPr>
            <a:endParaRPr lang="ru-RU" dirty="0" smtClean="0">
              <a:solidFill>
                <a:srgbClr val="002060"/>
              </a:solidFill>
              <a:latin typeface="Impact" panose="020B0806030902050204" pitchFamily="34" charset="0"/>
            </a:endParaRPr>
          </a:p>
          <a:p>
            <a:pPr algn="ctr">
              <a:lnSpc>
                <a:spcPts val="1400"/>
              </a:lnSpc>
            </a:pPr>
            <a:endParaRPr lang="ru-RU" dirty="0" smtClean="0">
              <a:solidFill>
                <a:srgbClr val="002060"/>
              </a:solidFill>
              <a:latin typeface="Impact" panose="020B0806030902050204" pitchFamily="34" charset="0"/>
            </a:endParaRPr>
          </a:p>
          <a:p>
            <a:pPr algn="ctr">
              <a:lnSpc>
                <a:spcPts val="1400"/>
              </a:lnSpc>
            </a:pPr>
            <a:r>
              <a:rPr lang="ru-RU" dirty="0">
                <a:solidFill>
                  <a:srgbClr val="002060"/>
                </a:solidFill>
                <a:latin typeface="Impact" panose="020B0806030902050204" pitchFamily="34" charset="0"/>
              </a:rPr>
              <a:t>УПКС (было) – 9 </a:t>
            </a:r>
            <a:r>
              <a:rPr lang="ru-RU" dirty="0" smtClean="0">
                <a:solidFill>
                  <a:srgbClr val="002060"/>
                </a:solidFill>
                <a:latin typeface="Impact" panose="020B0806030902050204" pitchFamily="34" charset="0"/>
              </a:rPr>
              <a:t>904 руб</a:t>
            </a:r>
            <a:r>
              <a:rPr lang="ru-RU" dirty="0">
                <a:solidFill>
                  <a:srgbClr val="002060"/>
                </a:solidFill>
                <a:latin typeface="Impact" panose="020B0806030902050204" pitchFamily="34" charset="0"/>
              </a:rPr>
              <a:t>./м2</a:t>
            </a:r>
          </a:p>
          <a:p>
            <a:pPr algn="ctr">
              <a:lnSpc>
                <a:spcPts val="1400"/>
              </a:lnSpc>
            </a:pPr>
            <a:endParaRPr lang="ru-RU" dirty="0">
              <a:solidFill>
                <a:srgbClr val="002060"/>
              </a:solidFill>
              <a:latin typeface="Impact" panose="020B0806030902050204" pitchFamily="34" charset="0"/>
            </a:endParaRPr>
          </a:p>
          <a:p>
            <a:pPr algn="ctr">
              <a:lnSpc>
                <a:spcPts val="1400"/>
              </a:lnSpc>
            </a:pPr>
            <a:r>
              <a:rPr lang="ru-RU" dirty="0">
                <a:solidFill>
                  <a:srgbClr val="002060"/>
                </a:solidFill>
                <a:latin typeface="Impact" panose="020B0806030902050204" pitchFamily="34" charset="0"/>
              </a:rPr>
              <a:t>УПКС (стало) – 39 </a:t>
            </a:r>
            <a:r>
              <a:rPr lang="ru-RU" dirty="0" smtClean="0">
                <a:solidFill>
                  <a:srgbClr val="002060"/>
                </a:solidFill>
                <a:latin typeface="Impact" panose="020B0806030902050204" pitchFamily="34" charset="0"/>
              </a:rPr>
              <a:t>372 руб</a:t>
            </a:r>
            <a:r>
              <a:rPr lang="ru-RU" dirty="0">
                <a:solidFill>
                  <a:srgbClr val="002060"/>
                </a:solidFill>
                <a:latin typeface="Impact" panose="020B0806030902050204" pitchFamily="34" charset="0"/>
              </a:rPr>
              <a:t>./</a:t>
            </a:r>
            <a:r>
              <a:rPr lang="ru-RU" dirty="0" smtClean="0">
                <a:solidFill>
                  <a:srgbClr val="002060"/>
                </a:solidFill>
                <a:latin typeface="Impact" panose="020B0806030902050204" pitchFamily="34" charset="0"/>
              </a:rPr>
              <a:t>м2</a:t>
            </a:r>
          </a:p>
          <a:p>
            <a:pPr algn="ctr">
              <a:lnSpc>
                <a:spcPts val="1400"/>
              </a:lnSpc>
            </a:pPr>
            <a:endParaRPr lang="ru-RU" dirty="0" smtClean="0">
              <a:solidFill>
                <a:srgbClr val="002060"/>
              </a:solidFill>
              <a:latin typeface="Impact" panose="020B0806030902050204" pitchFamily="34" charset="0"/>
            </a:endParaRPr>
          </a:p>
          <a:p>
            <a:pPr algn="ctr">
              <a:lnSpc>
                <a:spcPts val="1400"/>
              </a:lnSpc>
            </a:pPr>
            <a:endParaRPr lang="ru-RU" dirty="0">
              <a:solidFill>
                <a:srgbClr val="002060"/>
              </a:solidFill>
              <a:latin typeface="Impact" panose="020B0806030902050204" pitchFamily="34" charset="0"/>
            </a:endParaRPr>
          </a:p>
          <a:p>
            <a:pPr algn="ctr">
              <a:lnSpc>
                <a:spcPts val="1400"/>
              </a:lnSpc>
            </a:pPr>
            <a:r>
              <a:rPr lang="ru-RU" dirty="0">
                <a:solidFill>
                  <a:srgbClr val="C00000"/>
                </a:solidFill>
                <a:latin typeface="Impact" panose="020B0806030902050204" pitchFamily="34" charset="0"/>
              </a:rPr>
              <a:t>Изменение КС:  + </a:t>
            </a:r>
            <a:r>
              <a:rPr lang="ru-RU" dirty="0" smtClean="0">
                <a:solidFill>
                  <a:srgbClr val="C00000"/>
                </a:solidFill>
                <a:latin typeface="Impact" panose="020B0806030902050204" pitchFamily="34" charset="0"/>
              </a:rPr>
              <a:t>297 %</a:t>
            </a:r>
            <a:endParaRPr lang="ru-RU" dirty="0">
              <a:solidFill>
                <a:srgbClr val="C00000"/>
              </a:solidFill>
              <a:latin typeface="Impact" panose="020B0806030902050204" pitchFamily="34" charset="0"/>
            </a:endParaRPr>
          </a:p>
          <a:p>
            <a:pPr algn="ctr">
              <a:lnSpc>
                <a:spcPts val="1400"/>
              </a:lnSpc>
            </a:pPr>
            <a:endParaRPr lang="ru-RU" dirty="0">
              <a:solidFill>
                <a:srgbClr val="002060"/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9199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7049" y="903164"/>
            <a:ext cx="5530755" cy="3389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003" y="4437112"/>
            <a:ext cx="8657111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755576" y="5490514"/>
            <a:ext cx="7886700" cy="76595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3700" dirty="0">
              <a:solidFill>
                <a:srgbClr val="002060"/>
              </a:solidFill>
              <a:latin typeface="Impact" panose="020B080603090205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3886" y="176156"/>
            <a:ext cx="88213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860000"/>
                </a:solidFill>
                <a:latin typeface="Impact" panose="020B0806030902050204" pitchFamily="34" charset="0"/>
              </a:rPr>
              <a:t>Повышение платы за электроэнергию </a:t>
            </a:r>
            <a:endParaRPr lang="ru-RU" sz="4000" dirty="0">
              <a:solidFill>
                <a:srgbClr val="860000"/>
              </a:solidFill>
              <a:latin typeface="Impact" panose="020B080603090205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11560" y="4542799"/>
            <a:ext cx="8292554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ru-RU" sz="2600" dirty="0">
                <a:solidFill>
                  <a:srgbClr val="002060"/>
                </a:solidFill>
                <a:latin typeface="Impact" panose="020B0806030902050204" pitchFamily="34" charset="0"/>
              </a:rPr>
              <a:t>р</a:t>
            </a:r>
            <a:r>
              <a:rPr lang="ru-RU" sz="2600" dirty="0" smtClean="0">
                <a:solidFill>
                  <a:srgbClr val="002060"/>
                </a:solidFill>
                <a:latin typeface="Impact" panose="020B0806030902050204" pitchFamily="34" charset="0"/>
              </a:rPr>
              <a:t>ост тарифов на электроэнергию с 01.07.2019 года для предпринимателей на 21% (НН, СН2);</a:t>
            </a:r>
          </a:p>
          <a:p>
            <a:pPr marL="457200" indent="-457200" algn="just">
              <a:buFont typeface="Wingdings" panose="05000000000000000000" pitchFamily="2" charset="2"/>
              <a:buChar char="v"/>
            </a:pPr>
            <a:endParaRPr lang="ru-RU" sz="2600" dirty="0" smtClean="0">
              <a:solidFill>
                <a:srgbClr val="002060"/>
              </a:solidFill>
              <a:latin typeface="Impact" panose="020B0806030902050204" pitchFamily="34" charset="0"/>
            </a:endParaRPr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ru-RU" sz="2600" dirty="0">
                <a:solidFill>
                  <a:srgbClr val="002060"/>
                </a:solidFill>
                <a:latin typeface="Impact" panose="020B0806030902050204" pitchFamily="34" charset="0"/>
              </a:rPr>
              <a:t>р</a:t>
            </a:r>
            <a:r>
              <a:rPr lang="ru-RU" sz="2600" dirty="0" smtClean="0">
                <a:solidFill>
                  <a:srgbClr val="002060"/>
                </a:solidFill>
                <a:latin typeface="Impact" panose="020B0806030902050204" pitchFamily="34" charset="0"/>
              </a:rPr>
              <a:t>ост сбытовой надбавки ПАО «ТНС </a:t>
            </a:r>
            <a:r>
              <a:rPr lang="ru-RU" sz="2600" dirty="0" err="1" smtClean="0">
                <a:solidFill>
                  <a:srgbClr val="002060"/>
                </a:solidFill>
                <a:latin typeface="Impact" panose="020B0806030902050204" pitchFamily="34" charset="0"/>
              </a:rPr>
              <a:t>энерго</a:t>
            </a:r>
            <a:r>
              <a:rPr lang="ru-RU" sz="2600" dirty="0" smtClean="0">
                <a:solidFill>
                  <a:srgbClr val="002060"/>
                </a:solidFill>
                <a:latin typeface="Impact" panose="020B0806030902050204" pitchFamily="34" charset="0"/>
              </a:rPr>
              <a:t> Ярославль» на 405%.</a:t>
            </a:r>
            <a:endParaRPr lang="ru-RU" sz="2600" dirty="0">
              <a:solidFill>
                <a:srgbClr val="002060"/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2517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lobanovaayu\Desktop\envd-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484784"/>
            <a:ext cx="6264696" cy="41764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3886" y="176156"/>
            <a:ext cx="88213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860000"/>
                </a:solidFill>
                <a:latin typeface="Impact" panose="020B0806030902050204" pitchFamily="34" charset="0"/>
              </a:rPr>
              <a:t>Предстоящая отмена ЕНВД </a:t>
            </a:r>
            <a:endParaRPr lang="ru-RU" sz="4000" dirty="0">
              <a:solidFill>
                <a:srgbClr val="860000"/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5486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2636912"/>
            <a:ext cx="82089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 smtClean="0">
                <a:solidFill>
                  <a:srgbClr val="002060"/>
                </a:solidFill>
                <a:latin typeface="Impact" panose="020B0806030902050204" pitchFamily="34" charset="0"/>
              </a:rPr>
              <a:t>Спасибо за внимание!</a:t>
            </a:r>
            <a:endParaRPr lang="ru-RU" sz="6000" dirty="0">
              <a:solidFill>
                <a:srgbClr val="002060"/>
              </a:solidFill>
              <a:latin typeface="Impact" panose="020B080603090205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51720" y="6237312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2060"/>
                </a:solidFill>
                <a:latin typeface="Impact" panose="020B0806030902050204" pitchFamily="34" charset="0"/>
              </a:rPr>
              <a:t>www.ombudsmanyar.ru</a:t>
            </a:r>
            <a:endParaRPr lang="ru-RU" dirty="0">
              <a:solidFill>
                <a:srgbClr val="002060"/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4422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167675"/>
            <a:ext cx="90364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860000"/>
                </a:solidFill>
                <a:latin typeface="Impact" panose="020B0806030902050204" pitchFamily="34" charset="0"/>
              </a:rPr>
              <a:t>Межрегиональное совещание уполномоченных </a:t>
            </a:r>
          </a:p>
          <a:p>
            <a:r>
              <a:rPr lang="ru-RU" sz="3200" dirty="0" smtClean="0">
                <a:solidFill>
                  <a:srgbClr val="860000"/>
                </a:solidFill>
                <a:latin typeface="Impact" panose="020B0806030902050204" pitchFamily="34" charset="0"/>
              </a:rPr>
              <a:t>по защите прав предпринимателей-2019</a:t>
            </a:r>
            <a:endParaRPr lang="ru-RU" sz="3200" dirty="0">
              <a:solidFill>
                <a:srgbClr val="860000"/>
              </a:solidFill>
              <a:latin typeface="Impact" panose="020B0806030902050204" pitchFamily="34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8199" y="1394675"/>
            <a:ext cx="4291139" cy="2292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96" y="4221088"/>
            <a:ext cx="4434995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35960" y="1825402"/>
            <a:ext cx="429385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900" dirty="0">
                <a:solidFill>
                  <a:srgbClr val="002060"/>
                </a:solidFill>
                <a:latin typeface="Impact" panose="020B0806030902050204" pitchFamily="34" charset="0"/>
              </a:rPr>
              <a:t>п</a:t>
            </a:r>
            <a:r>
              <a:rPr lang="ru-RU" sz="2900" dirty="0" smtClean="0">
                <a:solidFill>
                  <a:srgbClr val="002060"/>
                </a:solidFill>
                <a:latin typeface="Impact" panose="020B0806030902050204" pitchFamily="34" charset="0"/>
              </a:rPr>
              <a:t>ленарное заседание 27.06.2019 года </a:t>
            </a:r>
            <a:endParaRPr lang="ru-RU" sz="2900" dirty="0">
              <a:solidFill>
                <a:srgbClr val="002060"/>
              </a:solidFill>
              <a:latin typeface="Impact" panose="020B080603090205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7983" y="4221088"/>
            <a:ext cx="4297420" cy="2323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900" dirty="0">
                <a:solidFill>
                  <a:srgbClr val="002060"/>
                </a:solidFill>
                <a:latin typeface="Impact" panose="020B0806030902050204" pitchFamily="34" charset="0"/>
              </a:rPr>
              <a:t>Федеральный проект «Улучшение условий ведения предпринимательской деятельности»</a:t>
            </a:r>
          </a:p>
        </p:txBody>
      </p:sp>
      <p:pic>
        <p:nvPicPr>
          <p:cNvPr id="7" name="Picture 2" descr="C:\Users\lobanovaayu\Documents\ФОТОАРХИВ-2019\СОВЕЩАНИЕ УПОЛНОМОЧЕННЫХ ИЮНЬ 2019\Фото от Юли Мартыновой\DSC_155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49" y="1244893"/>
            <a:ext cx="4366615" cy="29039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lobanovaayu\Documents\ФОТОАРХИВ-2019\СОВЕЩАНИЕ УПОЛНОМОЧЕННЫХ ИЮНЬ 2019\Фото от Юли Мартыновой\DSC_155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2837" y="3910639"/>
            <a:ext cx="4269212" cy="28391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7910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5268" y="116632"/>
            <a:ext cx="87129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3200" dirty="0">
                <a:solidFill>
                  <a:srgbClr val="860000"/>
                </a:solidFill>
                <a:latin typeface="Impact" panose="020B0806030902050204" pitchFamily="34" charset="0"/>
              </a:rPr>
              <a:t>Федеральный проект «Улучшение условий ведения предпринимательской деятельности»</a:t>
            </a:r>
          </a:p>
        </p:txBody>
      </p:sp>
      <p:pic>
        <p:nvPicPr>
          <p:cNvPr id="3075" name="Picture 3" descr="C:\Users\lobanovaayu\Desktop\target-1024x75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" y="1648723"/>
            <a:ext cx="1813410" cy="1329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lobanovaayu\Pictures\image_image_358739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060" y="4581128"/>
            <a:ext cx="1576350" cy="1379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15522" y="1467315"/>
            <a:ext cx="7452319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ru-RU" sz="2700" dirty="0" smtClean="0">
                <a:solidFill>
                  <a:srgbClr val="C00000"/>
                </a:solidFill>
                <a:latin typeface="Impact" panose="020B0806030902050204" pitchFamily="34" charset="0"/>
              </a:rPr>
              <a:t>снижение</a:t>
            </a:r>
            <a:r>
              <a:rPr lang="ru-RU" sz="2700" dirty="0" smtClean="0">
                <a:solidFill>
                  <a:srgbClr val="002060"/>
                </a:solidFill>
                <a:latin typeface="Impact" panose="020B0806030902050204" pitchFamily="34" charset="0"/>
              </a:rPr>
              <a:t> административной нагрузки на МСП;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ru-RU" sz="2700" dirty="0" smtClean="0">
                <a:solidFill>
                  <a:srgbClr val="C00000"/>
                </a:solidFill>
                <a:latin typeface="Impact" panose="020B0806030902050204" pitchFamily="34" charset="0"/>
              </a:rPr>
              <a:t>расширение</a:t>
            </a:r>
            <a:r>
              <a:rPr lang="ru-RU" sz="2700" dirty="0" smtClean="0">
                <a:solidFill>
                  <a:srgbClr val="002060"/>
                </a:solidFill>
                <a:latin typeface="Impact" panose="020B0806030902050204" pitchFamily="34" charset="0"/>
              </a:rPr>
              <a:t> </a:t>
            </a:r>
            <a:r>
              <a:rPr lang="ru-RU" sz="2700" dirty="0">
                <a:solidFill>
                  <a:srgbClr val="002060"/>
                </a:solidFill>
                <a:latin typeface="Impact" panose="020B0806030902050204" pitchFamily="34" charset="0"/>
              </a:rPr>
              <a:t>их имущественной </a:t>
            </a:r>
            <a:r>
              <a:rPr lang="ru-RU" sz="2700" dirty="0" smtClean="0">
                <a:solidFill>
                  <a:srgbClr val="002060"/>
                </a:solidFill>
                <a:latin typeface="Impact" panose="020B0806030902050204" pitchFamily="34" charset="0"/>
              </a:rPr>
              <a:t>поддержки;</a:t>
            </a:r>
            <a:endParaRPr lang="ru-RU" sz="2700" dirty="0">
              <a:solidFill>
                <a:srgbClr val="002060"/>
              </a:solidFill>
              <a:latin typeface="Impact" panose="020B0806030902050204" pitchFamily="34" charset="0"/>
            </a:endParaRP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ru-RU" sz="2700" dirty="0" smtClean="0">
                <a:solidFill>
                  <a:srgbClr val="C00000"/>
                </a:solidFill>
                <a:latin typeface="Impact" panose="020B0806030902050204" pitchFamily="34" charset="0"/>
              </a:rPr>
              <a:t>создание</a:t>
            </a:r>
            <a:r>
              <a:rPr lang="ru-RU" sz="2700" dirty="0" smtClean="0">
                <a:solidFill>
                  <a:srgbClr val="002060"/>
                </a:solidFill>
                <a:latin typeface="Impact" panose="020B0806030902050204" pitchFamily="34" charset="0"/>
              </a:rPr>
              <a:t> </a:t>
            </a:r>
            <a:r>
              <a:rPr lang="ru-RU" sz="2700" dirty="0">
                <a:solidFill>
                  <a:srgbClr val="002060"/>
                </a:solidFill>
                <a:latin typeface="Impact" panose="020B0806030902050204" pitchFamily="34" charset="0"/>
              </a:rPr>
              <a:t>благоприятных условий для деятельности </a:t>
            </a:r>
            <a:r>
              <a:rPr lang="ru-RU" sz="2700" dirty="0" err="1">
                <a:solidFill>
                  <a:srgbClr val="002060"/>
                </a:solidFill>
                <a:latin typeface="Impact" panose="020B0806030902050204" pitchFamily="34" charset="0"/>
              </a:rPr>
              <a:t>самозанятых</a:t>
            </a:r>
            <a:r>
              <a:rPr lang="ru-RU" sz="2700" dirty="0">
                <a:solidFill>
                  <a:srgbClr val="002060"/>
                </a:solidFill>
                <a:latin typeface="Impact" panose="020B0806030902050204" pitchFamily="34" charset="0"/>
              </a:rPr>
              <a:t> </a:t>
            </a:r>
            <a:r>
              <a:rPr lang="ru-RU" sz="2700" dirty="0" smtClean="0">
                <a:solidFill>
                  <a:srgbClr val="002060"/>
                </a:solidFill>
                <a:latin typeface="Impact" panose="020B0806030902050204" pitchFamily="34" charset="0"/>
              </a:rPr>
              <a:t>граждан.</a:t>
            </a:r>
            <a:endParaRPr lang="ru-RU" sz="2700" dirty="0">
              <a:solidFill>
                <a:srgbClr val="002060"/>
              </a:solidFill>
              <a:latin typeface="Impact" panose="020B080603090205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13410" y="3964900"/>
            <a:ext cx="7107556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2600" dirty="0">
                <a:solidFill>
                  <a:srgbClr val="002060"/>
                </a:solidFill>
                <a:latin typeface="Impact" panose="020B0806030902050204" pitchFamily="34" charset="0"/>
              </a:rPr>
              <a:t>ч</a:t>
            </a:r>
            <a:r>
              <a:rPr lang="ru-RU" sz="2600" dirty="0" smtClean="0">
                <a:solidFill>
                  <a:srgbClr val="002060"/>
                </a:solidFill>
                <a:latin typeface="Impact" panose="020B0806030902050204" pitchFamily="34" charset="0"/>
              </a:rPr>
              <a:t>исло субъектов МСП, применяющих ККТ и имеющих право не предоставлять налоговую отчетность, – </a:t>
            </a:r>
            <a:r>
              <a:rPr lang="ru-RU" sz="2600" dirty="0" smtClean="0">
                <a:solidFill>
                  <a:srgbClr val="C00000"/>
                </a:solidFill>
                <a:latin typeface="Impact" panose="020B0806030902050204" pitchFamily="34" charset="0"/>
              </a:rPr>
              <a:t>1,2 млн к 2024 году;</a:t>
            </a:r>
            <a:endParaRPr lang="ru-RU" sz="2600" dirty="0" smtClean="0">
              <a:solidFill>
                <a:srgbClr val="002060"/>
              </a:solidFill>
              <a:latin typeface="Impact" panose="020B080603090205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2600" dirty="0">
                <a:solidFill>
                  <a:srgbClr val="002060"/>
                </a:solidFill>
                <a:latin typeface="Impact" panose="020B0806030902050204" pitchFamily="34" charset="0"/>
              </a:rPr>
              <a:t>ч</a:t>
            </a:r>
            <a:r>
              <a:rPr lang="ru-RU" sz="2600" dirty="0" smtClean="0">
                <a:solidFill>
                  <a:srgbClr val="002060"/>
                </a:solidFill>
                <a:latin typeface="Impact" panose="020B0806030902050204" pitchFamily="34" charset="0"/>
              </a:rPr>
              <a:t>исло </a:t>
            </a:r>
            <a:r>
              <a:rPr lang="ru-RU" sz="2600" dirty="0" err="1">
                <a:solidFill>
                  <a:srgbClr val="002060"/>
                </a:solidFill>
                <a:latin typeface="Impact" panose="020B0806030902050204" pitchFamily="34" charset="0"/>
              </a:rPr>
              <a:t>с</a:t>
            </a:r>
            <a:r>
              <a:rPr lang="ru-RU" sz="2600" dirty="0" err="1" smtClean="0">
                <a:solidFill>
                  <a:srgbClr val="002060"/>
                </a:solidFill>
                <a:latin typeface="Impact" panose="020B0806030902050204" pitchFamily="34" charset="0"/>
              </a:rPr>
              <a:t>амозанятых</a:t>
            </a:r>
            <a:r>
              <a:rPr lang="ru-RU" sz="2600" dirty="0" smtClean="0">
                <a:solidFill>
                  <a:srgbClr val="002060"/>
                </a:solidFill>
                <a:latin typeface="Impact" panose="020B0806030902050204" pitchFamily="34" charset="0"/>
              </a:rPr>
              <a:t> граждан, зафиксировавших свой статус, с учетом введения режима для </a:t>
            </a:r>
            <a:r>
              <a:rPr lang="ru-RU" sz="2600" dirty="0" err="1" smtClean="0">
                <a:solidFill>
                  <a:srgbClr val="002060"/>
                </a:solidFill>
                <a:latin typeface="Impact" panose="020B0806030902050204" pitchFamily="34" charset="0"/>
              </a:rPr>
              <a:t>самозанятых</a:t>
            </a:r>
            <a:r>
              <a:rPr lang="ru-RU" sz="2600" dirty="0" smtClean="0">
                <a:solidFill>
                  <a:srgbClr val="002060"/>
                </a:solidFill>
                <a:latin typeface="Impact" panose="020B0806030902050204" pitchFamily="34" charset="0"/>
              </a:rPr>
              <a:t> - </a:t>
            </a:r>
            <a:r>
              <a:rPr lang="ru-RU" sz="2600" dirty="0" smtClean="0">
                <a:solidFill>
                  <a:srgbClr val="C00000"/>
                </a:solidFill>
                <a:latin typeface="Impact" panose="020B0806030902050204" pitchFamily="34" charset="0"/>
              </a:rPr>
              <a:t>2,4 млн к 2024 году.</a:t>
            </a:r>
            <a:endParaRPr lang="ru-RU" sz="2600" dirty="0">
              <a:solidFill>
                <a:srgbClr val="C00000"/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7718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obanovaayu\Desktop\logo_sit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60648"/>
            <a:ext cx="2503562" cy="104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91464" y="260648"/>
            <a:ext cx="87129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3200" dirty="0" smtClean="0">
                <a:solidFill>
                  <a:srgbClr val="860000"/>
                </a:solidFill>
                <a:latin typeface="Impact" panose="020B0806030902050204" pitchFamily="34" charset="0"/>
              </a:rPr>
              <a:t>Анализ реестра субъектов МСП</a:t>
            </a:r>
          </a:p>
          <a:p>
            <a:pPr lvl="0"/>
            <a:r>
              <a:rPr lang="ru-RU" sz="3200" dirty="0">
                <a:solidFill>
                  <a:srgbClr val="860000"/>
                </a:solidFill>
                <a:latin typeface="Impact" panose="020B0806030902050204" pitchFamily="34" charset="0"/>
              </a:rPr>
              <a:t>п</a:t>
            </a:r>
            <a:r>
              <a:rPr lang="ru-RU" sz="3200" dirty="0" smtClean="0">
                <a:solidFill>
                  <a:srgbClr val="860000"/>
                </a:solidFill>
                <a:latin typeface="Impact" panose="020B0806030902050204" pitchFamily="34" charset="0"/>
              </a:rPr>
              <a:t>о итогам первого полугодия 2019</a:t>
            </a:r>
            <a:endParaRPr lang="ru-RU" sz="3200" dirty="0">
              <a:solidFill>
                <a:srgbClr val="860000"/>
              </a:solidFill>
              <a:latin typeface="Impact" panose="020B0806030902050204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850" y="2996952"/>
            <a:ext cx="1573213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75656" y="1628800"/>
            <a:ext cx="7266547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2800" dirty="0">
                <a:solidFill>
                  <a:srgbClr val="002060"/>
                </a:solidFill>
                <a:latin typeface="Impact" panose="020B0806030902050204" pitchFamily="34" charset="0"/>
              </a:rPr>
              <a:t>К</a:t>
            </a:r>
            <a:r>
              <a:rPr lang="ru-RU" sz="2800" dirty="0" smtClean="0">
                <a:solidFill>
                  <a:srgbClr val="002060"/>
                </a:solidFill>
                <a:latin typeface="Impact" panose="020B0806030902050204" pitchFamily="34" charset="0"/>
              </a:rPr>
              <a:t>оличество </a:t>
            </a:r>
            <a:r>
              <a:rPr lang="ru-RU" sz="2800" dirty="0">
                <a:solidFill>
                  <a:srgbClr val="002060"/>
                </a:solidFill>
                <a:latin typeface="Impact" panose="020B0806030902050204" pitchFamily="34" charset="0"/>
              </a:rPr>
              <a:t>работников малых и средних предприятий </a:t>
            </a:r>
            <a:r>
              <a:rPr lang="ru-RU" sz="2800" dirty="0">
                <a:solidFill>
                  <a:srgbClr val="C00000"/>
                </a:solidFill>
                <a:latin typeface="Impact" panose="020B0806030902050204" pitchFamily="34" charset="0"/>
              </a:rPr>
              <a:t>сократилось на 1,6% год к году (более чем на 257 тыс. работников</a:t>
            </a:r>
            <a:r>
              <a:rPr lang="ru-RU" sz="2800" dirty="0" smtClean="0">
                <a:solidFill>
                  <a:srgbClr val="C00000"/>
                </a:solidFill>
                <a:latin typeface="Impact" panose="020B0806030902050204" pitchFamily="34" charset="0"/>
              </a:rPr>
              <a:t>);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ru-RU" sz="2800" dirty="0">
              <a:solidFill>
                <a:srgbClr val="002060"/>
              </a:solidFill>
              <a:latin typeface="Impact" panose="020B080603090205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2800" dirty="0">
                <a:solidFill>
                  <a:srgbClr val="002060"/>
                </a:solidFill>
                <a:latin typeface="Impact" panose="020B0806030902050204" pitchFamily="34" charset="0"/>
              </a:rPr>
              <a:t>Количество малых и средних предприятий </a:t>
            </a:r>
            <a:r>
              <a:rPr lang="ru-RU" sz="2800" dirty="0">
                <a:solidFill>
                  <a:srgbClr val="C00000"/>
                </a:solidFill>
                <a:latin typeface="Impact" panose="020B0806030902050204" pitchFamily="34" charset="0"/>
              </a:rPr>
              <a:t>сократилось на</a:t>
            </a:r>
            <a:r>
              <a:rPr lang="ru-RU" sz="2800" dirty="0">
                <a:solidFill>
                  <a:srgbClr val="002060"/>
                </a:solidFill>
                <a:latin typeface="Impact" panose="020B0806030902050204" pitchFamily="34" charset="0"/>
              </a:rPr>
              <a:t> </a:t>
            </a:r>
            <a:r>
              <a:rPr lang="ru-RU" sz="2800" dirty="0">
                <a:solidFill>
                  <a:srgbClr val="C00000"/>
                </a:solidFill>
                <a:latin typeface="Impact" panose="020B0806030902050204" pitchFamily="34" charset="0"/>
              </a:rPr>
              <a:t>7–8% год к году (на 18,2 тыс. малых предприятий и на 1,5 тыс. средних</a:t>
            </a:r>
            <a:r>
              <a:rPr lang="ru-RU" sz="2800" dirty="0" smtClean="0">
                <a:solidFill>
                  <a:srgbClr val="C00000"/>
                </a:solidFill>
                <a:latin typeface="Impact" panose="020B0806030902050204" pitchFamily="34" charset="0"/>
              </a:rPr>
              <a:t>);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ru-RU" sz="2800" dirty="0">
              <a:solidFill>
                <a:srgbClr val="002060"/>
              </a:solidFill>
              <a:latin typeface="Impact" panose="020B080603090205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2800" dirty="0">
                <a:solidFill>
                  <a:srgbClr val="002060"/>
                </a:solidFill>
                <a:latin typeface="Impact" panose="020B0806030902050204" pitchFamily="34" charset="0"/>
              </a:rPr>
              <a:t>В то же время количество сотрудников на </a:t>
            </a:r>
            <a:r>
              <a:rPr lang="ru-RU" sz="2800" dirty="0" err="1">
                <a:solidFill>
                  <a:srgbClr val="002060"/>
                </a:solidFill>
                <a:latin typeface="Impact" panose="020B0806030902050204" pitchFamily="34" charset="0"/>
              </a:rPr>
              <a:t>микропредприятиях</a:t>
            </a:r>
            <a:r>
              <a:rPr lang="ru-RU" sz="2800" dirty="0">
                <a:solidFill>
                  <a:srgbClr val="002060"/>
                </a:solidFill>
                <a:latin typeface="Impact" panose="020B0806030902050204" pitchFamily="34" charset="0"/>
              </a:rPr>
              <a:t> </a:t>
            </a:r>
            <a:r>
              <a:rPr lang="ru-RU" sz="2800" dirty="0">
                <a:solidFill>
                  <a:srgbClr val="C00000"/>
                </a:solidFill>
                <a:latin typeface="Impact" panose="020B0806030902050204" pitchFamily="34" charset="0"/>
              </a:rPr>
              <a:t>выросло на 6,7% (460,5 тыс. человек).</a:t>
            </a:r>
          </a:p>
          <a:p>
            <a:pPr algn="just"/>
            <a:endParaRPr lang="ru-RU" sz="2400" dirty="0">
              <a:solidFill>
                <a:srgbClr val="C00000"/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3149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lobanovaayu\Pictures\1159-612x5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4327" y="1305190"/>
            <a:ext cx="4714850" cy="38520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11560" y="5157192"/>
            <a:ext cx="80648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C00000"/>
                </a:solidFill>
                <a:latin typeface="Impact" panose="020B0806030902050204" pitchFamily="34" charset="0"/>
              </a:rPr>
              <a:t>Отсутствие корреляции </a:t>
            </a:r>
            <a:r>
              <a:rPr lang="ru-RU" sz="3200" dirty="0" smtClean="0">
                <a:solidFill>
                  <a:srgbClr val="002060"/>
                </a:solidFill>
                <a:latin typeface="Impact" panose="020B0806030902050204" pitchFamily="34" charset="0"/>
              </a:rPr>
              <a:t>между задачами федерального проекта и фактическими проблемами предпринимателей</a:t>
            </a:r>
            <a:endParaRPr lang="ru-RU" sz="3200" dirty="0">
              <a:solidFill>
                <a:srgbClr val="002060"/>
              </a:solidFill>
              <a:latin typeface="Impact" panose="020B080603090205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5268" y="116632"/>
            <a:ext cx="87129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3200" dirty="0">
                <a:solidFill>
                  <a:srgbClr val="860000"/>
                </a:solidFill>
                <a:latin typeface="Impact" panose="020B0806030902050204" pitchFamily="34" charset="0"/>
              </a:rPr>
              <a:t>Федеральный проект «Улучшение условий ведения предпринимательской деятельности»</a:t>
            </a:r>
          </a:p>
        </p:txBody>
      </p:sp>
    </p:spTree>
    <p:extLst>
      <p:ext uri="{BB962C8B-B14F-4D97-AF65-F5344CB8AC3E}">
        <p14:creationId xmlns:p14="http://schemas.microsoft.com/office/powerpoint/2010/main" val="4024839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0"/>
            <a:ext cx="9036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860000"/>
                </a:solidFill>
                <a:latin typeface="Impact" panose="020B0806030902050204" pitchFamily="34" charset="0"/>
              </a:rPr>
              <a:t>Проблемы, озвученные на совещаниях 2017-2018</a:t>
            </a:r>
            <a:endParaRPr lang="ru-RU" sz="3200" dirty="0">
              <a:solidFill>
                <a:srgbClr val="860000"/>
              </a:solidFill>
              <a:latin typeface="Impact" panose="020B0806030902050204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1589983"/>
              </p:ext>
            </p:extLst>
          </p:nvPr>
        </p:nvGraphicFramePr>
        <p:xfrm>
          <a:off x="107504" y="561890"/>
          <a:ext cx="4289677" cy="6224283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777509"/>
                <a:gridCol w="1512168"/>
              </a:tblGrid>
              <a:tr h="437587"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rgbClr val="002060"/>
                          </a:solidFill>
                          <a:latin typeface="Impact" panose="020B0806030902050204" pitchFamily="34" charset="0"/>
                        </a:rPr>
                        <a:t>Сфера</a:t>
                      </a:r>
                      <a:endParaRPr lang="ru-RU" b="0" dirty="0">
                        <a:solidFill>
                          <a:srgbClr val="002060"/>
                        </a:solidFill>
                        <a:latin typeface="Impact" panose="020B080603090205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rgbClr val="002060"/>
                          </a:solidFill>
                          <a:latin typeface="Impact" panose="020B0806030902050204" pitchFamily="34" charset="0"/>
                        </a:rPr>
                        <a:t>Количество проблем</a:t>
                      </a:r>
                      <a:endParaRPr lang="ru-RU" b="0" dirty="0">
                        <a:solidFill>
                          <a:srgbClr val="002060"/>
                        </a:solidFill>
                        <a:latin typeface="Impact" panose="020B0806030902050204" pitchFamily="34" charset="0"/>
                      </a:endParaRPr>
                    </a:p>
                  </a:txBody>
                  <a:tcPr/>
                </a:tc>
              </a:tr>
              <a:tr h="437587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Налогообложение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14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437587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Реализация компетенций РУП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8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437587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Малый и средний бизнес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7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437587">
                <a:tc>
                  <a:txBody>
                    <a:bodyPr/>
                    <a:lstStyle/>
                    <a:p>
                      <a:r>
                        <a:rPr lang="ru-RU" b="1" dirty="0" err="1" smtClean="0">
                          <a:solidFill>
                            <a:srgbClr val="002060"/>
                          </a:solidFill>
                        </a:rPr>
                        <a:t>Гос</a:t>
                      </a:r>
                      <a:r>
                        <a:rPr lang="ru-RU" b="1" baseline="0" dirty="0" err="1" smtClean="0">
                          <a:solidFill>
                            <a:srgbClr val="002060"/>
                          </a:solidFill>
                        </a:rPr>
                        <a:t>закупки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6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437587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Онлайн-кассы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4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437587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Кадастровая стоимость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3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437587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Грузопассажирские</a:t>
                      </a:r>
                      <a:r>
                        <a:rPr lang="ru-RU" b="1" baseline="0" dirty="0" smtClean="0">
                          <a:solidFill>
                            <a:srgbClr val="002060"/>
                          </a:solidFill>
                        </a:rPr>
                        <a:t> перевозки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3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343111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Градостроительство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3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437587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Таможня, ВЭД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2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437587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КНД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2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437587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Тарифы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2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437587">
                <a:tc>
                  <a:txBody>
                    <a:bodyPr/>
                    <a:lstStyle/>
                    <a:p>
                      <a:r>
                        <a:rPr lang="ru-RU" b="1" dirty="0" err="1" smtClean="0">
                          <a:solidFill>
                            <a:srgbClr val="002060"/>
                          </a:solidFill>
                        </a:rPr>
                        <a:t>Импортозамещение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2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6079230"/>
              </p:ext>
            </p:extLst>
          </p:nvPr>
        </p:nvGraphicFramePr>
        <p:xfrm>
          <a:off x="4463480" y="552257"/>
          <a:ext cx="4680520" cy="6261119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754560"/>
                <a:gridCol w="1925960"/>
              </a:tblGrid>
              <a:tr h="522936"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solidFill>
                            <a:srgbClr val="002060"/>
                          </a:solidFill>
                          <a:latin typeface="Impact" panose="020B0806030902050204" pitchFamily="34" charset="0"/>
                        </a:rPr>
                        <a:t>Сфера</a:t>
                      </a:r>
                      <a:endParaRPr lang="ru-RU" sz="2000" b="0" dirty="0">
                        <a:solidFill>
                          <a:srgbClr val="002060"/>
                        </a:solidFill>
                        <a:latin typeface="Impact" panose="020B080603090205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solidFill>
                            <a:srgbClr val="002060"/>
                          </a:solidFill>
                          <a:latin typeface="Impact" panose="020B0806030902050204" pitchFamily="34" charset="0"/>
                        </a:rPr>
                        <a:t>Количество проблем</a:t>
                      </a:r>
                      <a:endParaRPr lang="ru-RU" sz="2000" b="0" dirty="0">
                        <a:solidFill>
                          <a:srgbClr val="002060"/>
                        </a:solidFill>
                        <a:latin typeface="Impact" panose="020B0806030902050204" pitchFamily="34" charset="0"/>
                      </a:endParaRPr>
                    </a:p>
                  </a:txBody>
                  <a:tcPr/>
                </a:tc>
              </a:tr>
              <a:tr h="326415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Банковская деятельность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2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326415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Господдержка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2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326415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Торговля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2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326415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Водоотведение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1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326415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Субъекты естественных монополий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1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326415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Имущество и земля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1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326415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Уголовное преследование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1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326415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ОРВ, нормотворчество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1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326415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Производство и реализация алкоголя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1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326415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Охрана окружающей среды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1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326415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Техосмотр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1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439439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 Адм.</a:t>
                      </a:r>
                      <a:r>
                        <a:rPr lang="ru-RU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ответственность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1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9500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2712" y="116023"/>
            <a:ext cx="849694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500" dirty="0" smtClean="0">
                <a:solidFill>
                  <a:srgbClr val="860000"/>
                </a:solidFill>
                <a:latin typeface="Impact" panose="020B0806030902050204" pitchFamily="34" charset="0"/>
              </a:rPr>
              <a:t>Налоговая сфера</a:t>
            </a:r>
            <a:endParaRPr lang="ru-RU" sz="4500" dirty="0">
              <a:solidFill>
                <a:srgbClr val="860000"/>
              </a:solidFill>
              <a:latin typeface="Impact" panose="020B0806030902050204" pitchFamily="34" charset="0"/>
            </a:endParaRPr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179512" y="2594992"/>
            <a:ext cx="4007749" cy="3195464"/>
            <a:chOff x="672" y="1344"/>
            <a:chExt cx="2130" cy="1968"/>
          </a:xfrm>
        </p:grpSpPr>
        <p:sp>
          <p:nvSpPr>
            <p:cNvPr id="4" name="AutoShape 3"/>
            <p:cNvSpPr>
              <a:spLocks noChangeArrowheads="1"/>
            </p:cNvSpPr>
            <p:nvPr/>
          </p:nvSpPr>
          <p:spPr bwMode="gray">
            <a:xfrm>
              <a:off x="672" y="1872"/>
              <a:ext cx="2112" cy="1440"/>
            </a:xfrm>
            <a:prstGeom prst="roundRect">
              <a:avLst>
                <a:gd name="adj" fmla="val 10347"/>
              </a:avLst>
            </a:prstGeom>
            <a:gradFill rotWithShape="1">
              <a:gsLst>
                <a:gs pos="0">
                  <a:srgbClr val="CCECFF"/>
                </a:gs>
                <a:gs pos="100000">
                  <a:srgbClr val="CCECFF">
                    <a:gamma/>
                    <a:tint val="0"/>
                    <a:invGamma/>
                  </a:srgbClr>
                </a:gs>
              </a:gsLst>
              <a:lin ang="18900000" scaled="1"/>
            </a:gradFill>
            <a:ln w="50800">
              <a:solidFill>
                <a:srgbClr val="7099E2"/>
              </a:solidFill>
              <a:round/>
              <a:headEnd/>
              <a:tailEnd/>
            </a:ln>
            <a:effectLst>
              <a:outerShdw dist="107763" dir="2700000" algn="ctr" rotWithShape="0">
                <a:srgbClr val="C0C0C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" name="Group 4"/>
            <p:cNvGrpSpPr>
              <a:grpSpLocks/>
            </p:cNvGrpSpPr>
            <p:nvPr/>
          </p:nvGrpSpPr>
          <p:grpSpPr bwMode="auto">
            <a:xfrm>
              <a:off x="2304" y="1344"/>
              <a:ext cx="498" cy="1245"/>
              <a:chOff x="2304" y="1344"/>
              <a:chExt cx="498" cy="1245"/>
            </a:xfrm>
          </p:grpSpPr>
          <p:sp>
            <p:nvSpPr>
              <p:cNvPr id="6" name="Freeform 5"/>
              <p:cNvSpPr>
                <a:spLocks/>
              </p:cNvSpPr>
              <p:nvPr/>
            </p:nvSpPr>
            <p:spPr bwMode="gray">
              <a:xfrm>
                <a:off x="2425" y="1344"/>
                <a:ext cx="233" cy="254"/>
              </a:xfrm>
              <a:custGeom>
                <a:avLst/>
                <a:gdLst>
                  <a:gd name="T0" fmla="*/ 133 w 267"/>
                  <a:gd name="T1" fmla="*/ 0 h 292"/>
                  <a:gd name="T2" fmla="*/ 161 w 267"/>
                  <a:gd name="T3" fmla="*/ 3 h 292"/>
                  <a:gd name="T4" fmla="*/ 186 w 267"/>
                  <a:gd name="T5" fmla="*/ 12 h 292"/>
                  <a:gd name="T6" fmla="*/ 209 w 267"/>
                  <a:gd name="T7" fmla="*/ 25 h 292"/>
                  <a:gd name="T8" fmla="*/ 228 w 267"/>
                  <a:gd name="T9" fmla="*/ 42 h 292"/>
                  <a:gd name="T10" fmla="*/ 245 w 267"/>
                  <a:gd name="T11" fmla="*/ 64 h 292"/>
                  <a:gd name="T12" fmla="*/ 257 w 267"/>
                  <a:gd name="T13" fmla="*/ 88 h 292"/>
                  <a:gd name="T14" fmla="*/ 265 w 267"/>
                  <a:gd name="T15" fmla="*/ 116 h 292"/>
                  <a:gd name="T16" fmla="*/ 267 w 267"/>
                  <a:gd name="T17" fmla="*/ 146 h 292"/>
                  <a:gd name="T18" fmla="*/ 265 w 267"/>
                  <a:gd name="T19" fmla="*/ 175 h 292"/>
                  <a:gd name="T20" fmla="*/ 257 w 267"/>
                  <a:gd name="T21" fmla="*/ 203 h 292"/>
                  <a:gd name="T22" fmla="*/ 245 w 267"/>
                  <a:gd name="T23" fmla="*/ 227 h 292"/>
                  <a:gd name="T24" fmla="*/ 228 w 267"/>
                  <a:gd name="T25" fmla="*/ 249 h 292"/>
                  <a:gd name="T26" fmla="*/ 209 w 267"/>
                  <a:gd name="T27" fmla="*/ 267 h 292"/>
                  <a:gd name="T28" fmla="*/ 186 w 267"/>
                  <a:gd name="T29" fmla="*/ 281 h 292"/>
                  <a:gd name="T30" fmla="*/ 161 w 267"/>
                  <a:gd name="T31" fmla="*/ 289 h 292"/>
                  <a:gd name="T32" fmla="*/ 133 w 267"/>
                  <a:gd name="T33" fmla="*/ 292 h 292"/>
                  <a:gd name="T34" fmla="*/ 103 w 267"/>
                  <a:gd name="T35" fmla="*/ 288 h 292"/>
                  <a:gd name="T36" fmla="*/ 75 w 267"/>
                  <a:gd name="T37" fmla="*/ 277 h 292"/>
                  <a:gd name="T38" fmla="*/ 51 w 267"/>
                  <a:gd name="T39" fmla="*/ 260 h 292"/>
                  <a:gd name="T40" fmla="*/ 29 w 267"/>
                  <a:gd name="T41" fmla="*/ 237 h 292"/>
                  <a:gd name="T42" fmla="*/ 13 w 267"/>
                  <a:gd name="T43" fmla="*/ 210 h 292"/>
                  <a:gd name="T44" fmla="*/ 4 w 267"/>
                  <a:gd name="T45" fmla="*/ 178 h 292"/>
                  <a:gd name="T46" fmla="*/ 0 w 267"/>
                  <a:gd name="T47" fmla="*/ 146 h 292"/>
                  <a:gd name="T48" fmla="*/ 4 w 267"/>
                  <a:gd name="T49" fmla="*/ 113 h 292"/>
                  <a:gd name="T50" fmla="*/ 13 w 267"/>
                  <a:gd name="T51" fmla="*/ 81 h 292"/>
                  <a:gd name="T52" fmla="*/ 29 w 267"/>
                  <a:gd name="T53" fmla="*/ 54 h 292"/>
                  <a:gd name="T54" fmla="*/ 51 w 267"/>
                  <a:gd name="T55" fmla="*/ 32 h 292"/>
                  <a:gd name="T56" fmla="*/ 75 w 267"/>
                  <a:gd name="T57" fmla="*/ 14 h 292"/>
                  <a:gd name="T58" fmla="*/ 103 w 267"/>
                  <a:gd name="T59" fmla="*/ 3 h 292"/>
                  <a:gd name="T60" fmla="*/ 133 w 267"/>
                  <a:gd name="T61" fmla="*/ 0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67" h="292">
                    <a:moveTo>
                      <a:pt x="133" y="0"/>
                    </a:moveTo>
                    <a:lnTo>
                      <a:pt x="161" y="3"/>
                    </a:lnTo>
                    <a:lnTo>
                      <a:pt x="186" y="12"/>
                    </a:lnTo>
                    <a:lnTo>
                      <a:pt x="209" y="25"/>
                    </a:lnTo>
                    <a:lnTo>
                      <a:pt x="228" y="42"/>
                    </a:lnTo>
                    <a:lnTo>
                      <a:pt x="245" y="64"/>
                    </a:lnTo>
                    <a:lnTo>
                      <a:pt x="257" y="88"/>
                    </a:lnTo>
                    <a:lnTo>
                      <a:pt x="265" y="116"/>
                    </a:lnTo>
                    <a:lnTo>
                      <a:pt x="267" y="146"/>
                    </a:lnTo>
                    <a:lnTo>
                      <a:pt x="265" y="175"/>
                    </a:lnTo>
                    <a:lnTo>
                      <a:pt x="257" y="203"/>
                    </a:lnTo>
                    <a:lnTo>
                      <a:pt x="245" y="227"/>
                    </a:lnTo>
                    <a:lnTo>
                      <a:pt x="228" y="249"/>
                    </a:lnTo>
                    <a:lnTo>
                      <a:pt x="209" y="267"/>
                    </a:lnTo>
                    <a:lnTo>
                      <a:pt x="186" y="281"/>
                    </a:lnTo>
                    <a:lnTo>
                      <a:pt x="161" y="289"/>
                    </a:lnTo>
                    <a:lnTo>
                      <a:pt x="133" y="292"/>
                    </a:lnTo>
                    <a:lnTo>
                      <a:pt x="103" y="288"/>
                    </a:lnTo>
                    <a:lnTo>
                      <a:pt x="75" y="277"/>
                    </a:lnTo>
                    <a:lnTo>
                      <a:pt x="51" y="260"/>
                    </a:lnTo>
                    <a:lnTo>
                      <a:pt x="29" y="237"/>
                    </a:lnTo>
                    <a:lnTo>
                      <a:pt x="13" y="210"/>
                    </a:lnTo>
                    <a:lnTo>
                      <a:pt x="4" y="178"/>
                    </a:lnTo>
                    <a:lnTo>
                      <a:pt x="0" y="146"/>
                    </a:lnTo>
                    <a:lnTo>
                      <a:pt x="4" y="113"/>
                    </a:lnTo>
                    <a:lnTo>
                      <a:pt x="13" y="81"/>
                    </a:lnTo>
                    <a:lnTo>
                      <a:pt x="29" y="54"/>
                    </a:lnTo>
                    <a:lnTo>
                      <a:pt x="51" y="32"/>
                    </a:lnTo>
                    <a:lnTo>
                      <a:pt x="75" y="14"/>
                    </a:lnTo>
                    <a:lnTo>
                      <a:pt x="103" y="3"/>
                    </a:lnTo>
                    <a:lnTo>
                      <a:pt x="133" y="0"/>
                    </a:lnTo>
                    <a:close/>
                  </a:path>
                </a:pathLst>
              </a:custGeom>
              <a:solidFill>
                <a:srgbClr val="7099E2"/>
              </a:solidFill>
              <a:ln>
                <a:noFill/>
              </a:ln>
              <a:effectLst>
                <a:outerShdw dist="91581" dir="3378596" algn="ctr" rotWithShape="0">
                  <a:srgbClr val="C0C0C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0">
                    <a:solidFill>
                      <a:srgbClr val="F7F161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" name="Freeform 6"/>
              <p:cNvSpPr>
                <a:spLocks/>
              </p:cNvSpPr>
              <p:nvPr/>
            </p:nvSpPr>
            <p:spPr bwMode="gray">
              <a:xfrm>
                <a:off x="2304" y="1625"/>
                <a:ext cx="498" cy="964"/>
              </a:xfrm>
              <a:custGeom>
                <a:avLst/>
                <a:gdLst>
                  <a:gd name="T0" fmla="*/ 72 w 573"/>
                  <a:gd name="T1" fmla="*/ 5 h 1111"/>
                  <a:gd name="T2" fmla="*/ 30 w 573"/>
                  <a:gd name="T3" fmla="*/ 32 h 1111"/>
                  <a:gd name="T4" fmla="*/ 4 w 573"/>
                  <a:gd name="T5" fmla="*/ 75 h 1111"/>
                  <a:gd name="T6" fmla="*/ 0 w 573"/>
                  <a:gd name="T7" fmla="*/ 509 h 1111"/>
                  <a:gd name="T8" fmla="*/ 1 w 573"/>
                  <a:gd name="T9" fmla="*/ 516 h 1111"/>
                  <a:gd name="T10" fmla="*/ 9 w 573"/>
                  <a:gd name="T11" fmla="*/ 533 h 1111"/>
                  <a:gd name="T12" fmla="*/ 26 w 573"/>
                  <a:gd name="T13" fmla="*/ 550 h 1111"/>
                  <a:gd name="T14" fmla="*/ 56 w 573"/>
                  <a:gd name="T15" fmla="*/ 557 h 1111"/>
                  <a:gd name="T16" fmla="*/ 84 w 573"/>
                  <a:gd name="T17" fmla="*/ 551 h 1111"/>
                  <a:gd name="T18" fmla="*/ 100 w 573"/>
                  <a:gd name="T19" fmla="*/ 534 h 1111"/>
                  <a:gd name="T20" fmla="*/ 106 w 573"/>
                  <a:gd name="T21" fmla="*/ 516 h 1111"/>
                  <a:gd name="T22" fmla="*/ 108 w 573"/>
                  <a:gd name="T23" fmla="*/ 503 h 1111"/>
                  <a:gd name="T24" fmla="*/ 108 w 573"/>
                  <a:gd name="T25" fmla="*/ 166 h 1111"/>
                  <a:gd name="T26" fmla="*/ 135 w 573"/>
                  <a:gd name="T27" fmla="*/ 1066 h 1111"/>
                  <a:gd name="T28" fmla="*/ 138 w 573"/>
                  <a:gd name="T29" fmla="*/ 1073 h 1111"/>
                  <a:gd name="T30" fmla="*/ 151 w 573"/>
                  <a:gd name="T31" fmla="*/ 1089 h 1111"/>
                  <a:gd name="T32" fmla="*/ 174 w 573"/>
                  <a:gd name="T33" fmla="*/ 1105 h 1111"/>
                  <a:gd name="T34" fmla="*/ 199 w 573"/>
                  <a:gd name="T35" fmla="*/ 1111 h 1111"/>
                  <a:gd name="T36" fmla="*/ 227 w 573"/>
                  <a:gd name="T37" fmla="*/ 1110 h 1111"/>
                  <a:gd name="T38" fmla="*/ 255 w 573"/>
                  <a:gd name="T39" fmla="*/ 1097 h 1111"/>
                  <a:gd name="T40" fmla="*/ 272 w 573"/>
                  <a:gd name="T41" fmla="*/ 1080 h 1111"/>
                  <a:gd name="T42" fmla="*/ 278 w 573"/>
                  <a:gd name="T43" fmla="*/ 1068 h 1111"/>
                  <a:gd name="T44" fmla="*/ 279 w 573"/>
                  <a:gd name="T45" fmla="*/ 499 h 1111"/>
                  <a:gd name="T46" fmla="*/ 302 w 573"/>
                  <a:gd name="T47" fmla="*/ 503 h 1111"/>
                  <a:gd name="T48" fmla="*/ 302 w 573"/>
                  <a:gd name="T49" fmla="*/ 534 h 1111"/>
                  <a:gd name="T50" fmla="*/ 304 w 573"/>
                  <a:gd name="T51" fmla="*/ 590 h 1111"/>
                  <a:gd name="T52" fmla="*/ 304 w 573"/>
                  <a:gd name="T53" fmla="*/ 664 h 1111"/>
                  <a:gd name="T54" fmla="*/ 304 w 573"/>
                  <a:gd name="T55" fmla="*/ 750 h 1111"/>
                  <a:gd name="T56" fmla="*/ 304 w 573"/>
                  <a:gd name="T57" fmla="*/ 838 h 1111"/>
                  <a:gd name="T58" fmla="*/ 305 w 573"/>
                  <a:gd name="T59" fmla="*/ 926 h 1111"/>
                  <a:gd name="T60" fmla="*/ 305 w 573"/>
                  <a:gd name="T61" fmla="*/ 1004 h 1111"/>
                  <a:gd name="T62" fmla="*/ 305 w 573"/>
                  <a:gd name="T63" fmla="*/ 1066 h 1111"/>
                  <a:gd name="T64" fmla="*/ 306 w 573"/>
                  <a:gd name="T65" fmla="*/ 1073 h 1111"/>
                  <a:gd name="T66" fmla="*/ 315 w 573"/>
                  <a:gd name="T67" fmla="*/ 1088 h 1111"/>
                  <a:gd name="T68" fmla="*/ 335 w 573"/>
                  <a:gd name="T69" fmla="*/ 1103 h 1111"/>
                  <a:gd name="T70" fmla="*/ 372 w 573"/>
                  <a:gd name="T71" fmla="*/ 1111 h 1111"/>
                  <a:gd name="T72" fmla="*/ 408 w 573"/>
                  <a:gd name="T73" fmla="*/ 1103 h 1111"/>
                  <a:gd name="T74" fmla="*/ 429 w 573"/>
                  <a:gd name="T75" fmla="*/ 1089 h 1111"/>
                  <a:gd name="T76" fmla="*/ 437 w 573"/>
                  <a:gd name="T77" fmla="*/ 1073 h 1111"/>
                  <a:gd name="T78" fmla="*/ 438 w 573"/>
                  <a:gd name="T79" fmla="*/ 1067 h 1111"/>
                  <a:gd name="T80" fmla="*/ 466 w 573"/>
                  <a:gd name="T81" fmla="*/ 166 h 1111"/>
                  <a:gd name="T82" fmla="*/ 468 w 573"/>
                  <a:gd name="T83" fmla="*/ 503 h 1111"/>
                  <a:gd name="T84" fmla="*/ 472 w 573"/>
                  <a:gd name="T85" fmla="*/ 517 h 1111"/>
                  <a:gd name="T86" fmla="*/ 483 w 573"/>
                  <a:gd name="T87" fmla="*/ 537 h 1111"/>
                  <a:gd name="T88" fmla="*/ 505 w 573"/>
                  <a:gd name="T89" fmla="*/ 551 h 1111"/>
                  <a:gd name="T90" fmla="*/ 536 w 573"/>
                  <a:gd name="T91" fmla="*/ 551 h 1111"/>
                  <a:gd name="T92" fmla="*/ 557 w 573"/>
                  <a:gd name="T93" fmla="*/ 537 h 1111"/>
                  <a:gd name="T94" fmla="*/ 570 w 573"/>
                  <a:gd name="T95" fmla="*/ 517 h 1111"/>
                  <a:gd name="T96" fmla="*/ 573 w 573"/>
                  <a:gd name="T97" fmla="*/ 508 h 1111"/>
                  <a:gd name="T98" fmla="*/ 572 w 573"/>
                  <a:gd name="T99" fmla="*/ 68 h 1111"/>
                  <a:gd name="T100" fmla="*/ 546 w 573"/>
                  <a:gd name="T101" fmla="*/ 28 h 1111"/>
                  <a:gd name="T102" fmla="*/ 506 w 573"/>
                  <a:gd name="T103" fmla="*/ 4 h 1111"/>
                  <a:gd name="T104" fmla="*/ 94 w 573"/>
                  <a:gd name="T105" fmla="*/ 0 h 1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573" h="1111">
                    <a:moveTo>
                      <a:pt x="94" y="0"/>
                    </a:moveTo>
                    <a:lnTo>
                      <a:pt x="72" y="5"/>
                    </a:lnTo>
                    <a:lnTo>
                      <a:pt x="50" y="16"/>
                    </a:lnTo>
                    <a:lnTo>
                      <a:pt x="30" y="32"/>
                    </a:lnTo>
                    <a:lnTo>
                      <a:pt x="15" y="53"/>
                    </a:lnTo>
                    <a:lnTo>
                      <a:pt x="4" y="75"/>
                    </a:lnTo>
                    <a:lnTo>
                      <a:pt x="0" y="99"/>
                    </a:lnTo>
                    <a:lnTo>
                      <a:pt x="0" y="509"/>
                    </a:lnTo>
                    <a:lnTo>
                      <a:pt x="0" y="511"/>
                    </a:lnTo>
                    <a:lnTo>
                      <a:pt x="1" y="516"/>
                    </a:lnTo>
                    <a:lnTo>
                      <a:pt x="4" y="525"/>
                    </a:lnTo>
                    <a:lnTo>
                      <a:pt x="9" y="533"/>
                    </a:lnTo>
                    <a:lnTo>
                      <a:pt x="16" y="543"/>
                    </a:lnTo>
                    <a:lnTo>
                      <a:pt x="26" y="550"/>
                    </a:lnTo>
                    <a:lnTo>
                      <a:pt x="39" y="556"/>
                    </a:lnTo>
                    <a:lnTo>
                      <a:pt x="56" y="557"/>
                    </a:lnTo>
                    <a:lnTo>
                      <a:pt x="72" y="556"/>
                    </a:lnTo>
                    <a:lnTo>
                      <a:pt x="84" y="551"/>
                    </a:lnTo>
                    <a:lnTo>
                      <a:pt x="92" y="543"/>
                    </a:lnTo>
                    <a:lnTo>
                      <a:pt x="100" y="534"/>
                    </a:lnTo>
                    <a:lnTo>
                      <a:pt x="103" y="525"/>
                    </a:lnTo>
                    <a:lnTo>
                      <a:pt x="106" y="516"/>
                    </a:lnTo>
                    <a:lnTo>
                      <a:pt x="107" y="508"/>
                    </a:lnTo>
                    <a:lnTo>
                      <a:pt x="108" y="503"/>
                    </a:lnTo>
                    <a:lnTo>
                      <a:pt x="108" y="500"/>
                    </a:lnTo>
                    <a:lnTo>
                      <a:pt x="108" y="166"/>
                    </a:lnTo>
                    <a:lnTo>
                      <a:pt x="134" y="167"/>
                    </a:lnTo>
                    <a:lnTo>
                      <a:pt x="135" y="1066"/>
                    </a:lnTo>
                    <a:lnTo>
                      <a:pt x="136" y="1068"/>
                    </a:lnTo>
                    <a:lnTo>
                      <a:pt x="138" y="1073"/>
                    </a:lnTo>
                    <a:lnTo>
                      <a:pt x="143" y="1080"/>
                    </a:lnTo>
                    <a:lnTo>
                      <a:pt x="151" y="1089"/>
                    </a:lnTo>
                    <a:lnTo>
                      <a:pt x="162" y="1097"/>
                    </a:lnTo>
                    <a:lnTo>
                      <a:pt x="174" y="1105"/>
                    </a:lnTo>
                    <a:lnTo>
                      <a:pt x="189" y="1110"/>
                    </a:lnTo>
                    <a:lnTo>
                      <a:pt x="199" y="1111"/>
                    </a:lnTo>
                    <a:lnTo>
                      <a:pt x="217" y="1111"/>
                    </a:lnTo>
                    <a:lnTo>
                      <a:pt x="227" y="1110"/>
                    </a:lnTo>
                    <a:lnTo>
                      <a:pt x="243" y="1105"/>
                    </a:lnTo>
                    <a:lnTo>
                      <a:pt x="255" y="1097"/>
                    </a:lnTo>
                    <a:lnTo>
                      <a:pt x="265" y="1089"/>
                    </a:lnTo>
                    <a:lnTo>
                      <a:pt x="272" y="1080"/>
                    </a:lnTo>
                    <a:lnTo>
                      <a:pt x="276" y="1073"/>
                    </a:lnTo>
                    <a:lnTo>
                      <a:pt x="278" y="1068"/>
                    </a:lnTo>
                    <a:lnTo>
                      <a:pt x="279" y="1066"/>
                    </a:lnTo>
                    <a:lnTo>
                      <a:pt x="279" y="499"/>
                    </a:lnTo>
                    <a:lnTo>
                      <a:pt x="302" y="499"/>
                    </a:lnTo>
                    <a:lnTo>
                      <a:pt x="302" y="503"/>
                    </a:lnTo>
                    <a:lnTo>
                      <a:pt x="302" y="515"/>
                    </a:lnTo>
                    <a:lnTo>
                      <a:pt x="302" y="534"/>
                    </a:lnTo>
                    <a:lnTo>
                      <a:pt x="302" y="560"/>
                    </a:lnTo>
                    <a:lnTo>
                      <a:pt x="304" y="590"/>
                    </a:lnTo>
                    <a:lnTo>
                      <a:pt x="304" y="626"/>
                    </a:lnTo>
                    <a:lnTo>
                      <a:pt x="304" y="664"/>
                    </a:lnTo>
                    <a:lnTo>
                      <a:pt x="304" y="706"/>
                    </a:lnTo>
                    <a:lnTo>
                      <a:pt x="304" y="750"/>
                    </a:lnTo>
                    <a:lnTo>
                      <a:pt x="304" y="793"/>
                    </a:lnTo>
                    <a:lnTo>
                      <a:pt x="304" y="838"/>
                    </a:lnTo>
                    <a:lnTo>
                      <a:pt x="305" y="882"/>
                    </a:lnTo>
                    <a:lnTo>
                      <a:pt x="305" y="926"/>
                    </a:lnTo>
                    <a:lnTo>
                      <a:pt x="305" y="966"/>
                    </a:lnTo>
                    <a:lnTo>
                      <a:pt x="305" y="1004"/>
                    </a:lnTo>
                    <a:lnTo>
                      <a:pt x="305" y="1037"/>
                    </a:lnTo>
                    <a:lnTo>
                      <a:pt x="305" y="1066"/>
                    </a:lnTo>
                    <a:lnTo>
                      <a:pt x="305" y="1067"/>
                    </a:lnTo>
                    <a:lnTo>
                      <a:pt x="306" y="1073"/>
                    </a:lnTo>
                    <a:lnTo>
                      <a:pt x="310" y="1079"/>
                    </a:lnTo>
                    <a:lnTo>
                      <a:pt x="315" y="1088"/>
                    </a:lnTo>
                    <a:lnTo>
                      <a:pt x="323" y="1096"/>
                    </a:lnTo>
                    <a:lnTo>
                      <a:pt x="335" y="1103"/>
                    </a:lnTo>
                    <a:lnTo>
                      <a:pt x="351" y="1108"/>
                    </a:lnTo>
                    <a:lnTo>
                      <a:pt x="372" y="1111"/>
                    </a:lnTo>
                    <a:lnTo>
                      <a:pt x="392" y="1108"/>
                    </a:lnTo>
                    <a:lnTo>
                      <a:pt x="408" y="1103"/>
                    </a:lnTo>
                    <a:lnTo>
                      <a:pt x="420" y="1096"/>
                    </a:lnTo>
                    <a:lnTo>
                      <a:pt x="429" y="1089"/>
                    </a:lnTo>
                    <a:lnTo>
                      <a:pt x="434" y="1080"/>
                    </a:lnTo>
                    <a:lnTo>
                      <a:pt x="437" y="1073"/>
                    </a:lnTo>
                    <a:lnTo>
                      <a:pt x="438" y="1068"/>
                    </a:lnTo>
                    <a:lnTo>
                      <a:pt x="438" y="1067"/>
                    </a:lnTo>
                    <a:lnTo>
                      <a:pt x="440" y="166"/>
                    </a:lnTo>
                    <a:lnTo>
                      <a:pt x="466" y="166"/>
                    </a:lnTo>
                    <a:lnTo>
                      <a:pt x="466" y="500"/>
                    </a:lnTo>
                    <a:lnTo>
                      <a:pt x="468" y="503"/>
                    </a:lnTo>
                    <a:lnTo>
                      <a:pt x="469" y="509"/>
                    </a:lnTo>
                    <a:lnTo>
                      <a:pt x="472" y="517"/>
                    </a:lnTo>
                    <a:lnTo>
                      <a:pt x="477" y="527"/>
                    </a:lnTo>
                    <a:lnTo>
                      <a:pt x="483" y="537"/>
                    </a:lnTo>
                    <a:lnTo>
                      <a:pt x="493" y="545"/>
                    </a:lnTo>
                    <a:lnTo>
                      <a:pt x="505" y="551"/>
                    </a:lnTo>
                    <a:lnTo>
                      <a:pt x="520" y="554"/>
                    </a:lnTo>
                    <a:lnTo>
                      <a:pt x="536" y="551"/>
                    </a:lnTo>
                    <a:lnTo>
                      <a:pt x="548" y="545"/>
                    </a:lnTo>
                    <a:lnTo>
                      <a:pt x="557" y="537"/>
                    </a:lnTo>
                    <a:lnTo>
                      <a:pt x="563" y="527"/>
                    </a:lnTo>
                    <a:lnTo>
                      <a:pt x="570" y="517"/>
                    </a:lnTo>
                    <a:lnTo>
                      <a:pt x="573" y="510"/>
                    </a:lnTo>
                    <a:lnTo>
                      <a:pt x="573" y="508"/>
                    </a:lnTo>
                    <a:lnTo>
                      <a:pt x="573" y="79"/>
                    </a:lnTo>
                    <a:lnTo>
                      <a:pt x="572" y="68"/>
                    </a:lnTo>
                    <a:lnTo>
                      <a:pt x="561" y="47"/>
                    </a:lnTo>
                    <a:lnTo>
                      <a:pt x="546" y="28"/>
                    </a:lnTo>
                    <a:lnTo>
                      <a:pt x="528" y="14"/>
                    </a:lnTo>
                    <a:lnTo>
                      <a:pt x="506" y="4"/>
                    </a:lnTo>
                    <a:lnTo>
                      <a:pt x="485" y="0"/>
                    </a:lnTo>
                    <a:lnTo>
                      <a:pt x="94" y="0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7099E2"/>
              </a:solidFill>
              <a:ln>
                <a:noFill/>
              </a:ln>
              <a:effectLst>
                <a:outerShdw dist="91581" dir="3378596" algn="ctr" rotWithShape="0">
                  <a:srgbClr val="C0C0C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0">
                    <a:solidFill>
                      <a:srgbClr val="F7F161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8" name="Group 15"/>
          <p:cNvGrpSpPr>
            <a:grpSpLocks/>
          </p:cNvGrpSpPr>
          <p:nvPr/>
        </p:nvGrpSpPr>
        <p:grpSpPr bwMode="auto">
          <a:xfrm>
            <a:off x="4601184" y="2594992"/>
            <a:ext cx="4407594" cy="3195464"/>
            <a:chOff x="2880" y="1360"/>
            <a:chExt cx="2126" cy="1952"/>
          </a:xfrm>
        </p:grpSpPr>
        <p:sp>
          <p:nvSpPr>
            <p:cNvPr id="9" name="AutoShape 10"/>
            <p:cNvSpPr>
              <a:spLocks noChangeArrowheads="1"/>
            </p:cNvSpPr>
            <p:nvPr/>
          </p:nvSpPr>
          <p:spPr bwMode="gray">
            <a:xfrm>
              <a:off x="2894" y="1872"/>
              <a:ext cx="2112" cy="1440"/>
            </a:xfrm>
            <a:prstGeom prst="roundRect">
              <a:avLst>
                <a:gd name="adj" fmla="val 10347"/>
              </a:avLst>
            </a:prstGeom>
            <a:gradFill rotWithShape="1">
              <a:gsLst>
                <a:gs pos="0">
                  <a:srgbClr val="D8F4BE">
                    <a:gamma/>
                    <a:tint val="0"/>
                    <a:invGamma/>
                  </a:srgbClr>
                </a:gs>
                <a:gs pos="100000">
                  <a:srgbClr val="D8F4BE"/>
                </a:gs>
              </a:gsLst>
              <a:lin ang="2700000" scaled="1"/>
            </a:gradFill>
            <a:ln w="50800">
              <a:solidFill>
                <a:srgbClr val="44988C"/>
              </a:solidFill>
              <a:round/>
              <a:headEnd/>
              <a:tailEnd/>
            </a:ln>
            <a:effectLst>
              <a:outerShdw dist="107763" dir="2700000" algn="ctr" rotWithShape="0">
                <a:srgbClr val="C0C0C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1" name="Group 12"/>
            <p:cNvGrpSpPr>
              <a:grpSpLocks/>
            </p:cNvGrpSpPr>
            <p:nvPr/>
          </p:nvGrpSpPr>
          <p:grpSpPr bwMode="auto">
            <a:xfrm>
              <a:off x="2880" y="1360"/>
              <a:ext cx="425" cy="1229"/>
              <a:chOff x="2880" y="1360"/>
              <a:chExt cx="425" cy="1229"/>
            </a:xfrm>
          </p:grpSpPr>
          <p:sp>
            <p:nvSpPr>
              <p:cNvPr id="12" name="Freeform 13"/>
              <p:cNvSpPr>
                <a:spLocks/>
              </p:cNvSpPr>
              <p:nvPr/>
            </p:nvSpPr>
            <p:spPr bwMode="gray">
              <a:xfrm>
                <a:off x="2970" y="1360"/>
                <a:ext cx="233" cy="254"/>
              </a:xfrm>
              <a:custGeom>
                <a:avLst/>
                <a:gdLst>
                  <a:gd name="T0" fmla="*/ 133 w 267"/>
                  <a:gd name="T1" fmla="*/ 0 h 292"/>
                  <a:gd name="T2" fmla="*/ 161 w 267"/>
                  <a:gd name="T3" fmla="*/ 3 h 292"/>
                  <a:gd name="T4" fmla="*/ 186 w 267"/>
                  <a:gd name="T5" fmla="*/ 12 h 292"/>
                  <a:gd name="T6" fmla="*/ 209 w 267"/>
                  <a:gd name="T7" fmla="*/ 25 h 292"/>
                  <a:gd name="T8" fmla="*/ 228 w 267"/>
                  <a:gd name="T9" fmla="*/ 42 h 292"/>
                  <a:gd name="T10" fmla="*/ 245 w 267"/>
                  <a:gd name="T11" fmla="*/ 64 h 292"/>
                  <a:gd name="T12" fmla="*/ 257 w 267"/>
                  <a:gd name="T13" fmla="*/ 88 h 292"/>
                  <a:gd name="T14" fmla="*/ 265 w 267"/>
                  <a:gd name="T15" fmla="*/ 116 h 292"/>
                  <a:gd name="T16" fmla="*/ 267 w 267"/>
                  <a:gd name="T17" fmla="*/ 146 h 292"/>
                  <a:gd name="T18" fmla="*/ 265 w 267"/>
                  <a:gd name="T19" fmla="*/ 175 h 292"/>
                  <a:gd name="T20" fmla="*/ 257 w 267"/>
                  <a:gd name="T21" fmla="*/ 203 h 292"/>
                  <a:gd name="T22" fmla="*/ 245 w 267"/>
                  <a:gd name="T23" fmla="*/ 227 h 292"/>
                  <a:gd name="T24" fmla="*/ 228 w 267"/>
                  <a:gd name="T25" fmla="*/ 249 h 292"/>
                  <a:gd name="T26" fmla="*/ 209 w 267"/>
                  <a:gd name="T27" fmla="*/ 267 h 292"/>
                  <a:gd name="T28" fmla="*/ 186 w 267"/>
                  <a:gd name="T29" fmla="*/ 281 h 292"/>
                  <a:gd name="T30" fmla="*/ 161 w 267"/>
                  <a:gd name="T31" fmla="*/ 289 h 292"/>
                  <a:gd name="T32" fmla="*/ 133 w 267"/>
                  <a:gd name="T33" fmla="*/ 292 h 292"/>
                  <a:gd name="T34" fmla="*/ 103 w 267"/>
                  <a:gd name="T35" fmla="*/ 288 h 292"/>
                  <a:gd name="T36" fmla="*/ 75 w 267"/>
                  <a:gd name="T37" fmla="*/ 277 h 292"/>
                  <a:gd name="T38" fmla="*/ 51 w 267"/>
                  <a:gd name="T39" fmla="*/ 260 h 292"/>
                  <a:gd name="T40" fmla="*/ 29 w 267"/>
                  <a:gd name="T41" fmla="*/ 237 h 292"/>
                  <a:gd name="T42" fmla="*/ 13 w 267"/>
                  <a:gd name="T43" fmla="*/ 210 h 292"/>
                  <a:gd name="T44" fmla="*/ 4 w 267"/>
                  <a:gd name="T45" fmla="*/ 178 h 292"/>
                  <a:gd name="T46" fmla="*/ 0 w 267"/>
                  <a:gd name="T47" fmla="*/ 146 h 292"/>
                  <a:gd name="T48" fmla="*/ 4 w 267"/>
                  <a:gd name="T49" fmla="*/ 113 h 292"/>
                  <a:gd name="T50" fmla="*/ 13 w 267"/>
                  <a:gd name="T51" fmla="*/ 81 h 292"/>
                  <a:gd name="T52" fmla="*/ 29 w 267"/>
                  <a:gd name="T53" fmla="*/ 54 h 292"/>
                  <a:gd name="T54" fmla="*/ 51 w 267"/>
                  <a:gd name="T55" fmla="*/ 32 h 292"/>
                  <a:gd name="T56" fmla="*/ 75 w 267"/>
                  <a:gd name="T57" fmla="*/ 14 h 292"/>
                  <a:gd name="T58" fmla="*/ 103 w 267"/>
                  <a:gd name="T59" fmla="*/ 3 h 292"/>
                  <a:gd name="T60" fmla="*/ 133 w 267"/>
                  <a:gd name="T61" fmla="*/ 0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67" h="292">
                    <a:moveTo>
                      <a:pt x="133" y="0"/>
                    </a:moveTo>
                    <a:lnTo>
                      <a:pt x="161" y="3"/>
                    </a:lnTo>
                    <a:lnTo>
                      <a:pt x="186" y="12"/>
                    </a:lnTo>
                    <a:lnTo>
                      <a:pt x="209" y="25"/>
                    </a:lnTo>
                    <a:lnTo>
                      <a:pt x="228" y="42"/>
                    </a:lnTo>
                    <a:lnTo>
                      <a:pt x="245" y="64"/>
                    </a:lnTo>
                    <a:lnTo>
                      <a:pt x="257" y="88"/>
                    </a:lnTo>
                    <a:lnTo>
                      <a:pt x="265" y="116"/>
                    </a:lnTo>
                    <a:lnTo>
                      <a:pt x="267" y="146"/>
                    </a:lnTo>
                    <a:lnTo>
                      <a:pt x="265" y="175"/>
                    </a:lnTo>
                    <a:lnTo>
                      <a:pt x="257" y="203"/>
                    </a:lnTo>
                    <a:lnTo>
                      <a:pt x="245" y="227"/>
                    </a:lnTo>
                    <a:lnTo>
                      <a:pt x="228" y="249"/>
                    </a:lnTo>
                    <a:lnTo>
                      <a:pt x="209" y="267"/>
                    </a:lnTo>
                    <a:lnTo>
                      <a:pt x="186" y="281"/>
                    </a:lnTo>
                    <a:lnTo>
                      <a:pt x="161" y="289"/>
                    </a:lnTo>
                    <a:lnTo>
                      <a:pt x="133" y="292"/>
                    </a:lnTo>
                    <a:lnTo>
                      <a:pt x="103" y="288"/>
                    </a:lnTo>
                    <a:lnTo>
                      <a:pt x="75" y="277"/>
                    </a:lnTo>
                    <a:lnTo>
                      <a:pt x="51" y="260"/>
                    </a:lnTo>
                    <a:lnTo>
                      <a:pt x="29" y="237"/>
                    </a:lnTo>
                    <a:lnTo>
                      <a:pt x="13" y="210"/>
                    </a:lnTo>
                    <a:lnTo>
                      <a:pt x="4" y="178"/>
                    </a:lnTo>
                    <a:lnTo>
                      <a:pt x="0" y="146"/>
                    </a:lnTo>
                    <a:lnTo>
                      <a:pt x="4" y="113"/>
                    </a:lnTo>
                    <a:lnTo>
                      <a:pt x="13" y="81"/>
                    </a:lnTo>
                    <a:lnTo>
                      <a:pt x="29" y="54"/>
                    </a:lnTo>
                    <a:lnTo>
                      <a:pt x="51" y="32"/>
                    </a:lnTo>
                    <a:lnTo>
                      <a:pt x="75" y="14"/>
                    </a:lnTo>
                    <a:lnTo>
                      <a:pt x="103" y="3"/>
                    </a:lnTo>
                    <a:lnTo>
                      <a:pt x="133" y="0"/>
                    </a:lnTo>
                    <a:close/>
                  </a:path>
                </a:pathLst>
              </a:custGeom>
              <a:solidFill>
                <a:srgbClr val="44988C"/>
              </a:solidFill>
              <a:ln>
                <a:noFill/>
              </a:ln>
              <a:effectLst>
                <a:outerShdw dist="91581" dir="3378596" algn="ctr" rotWithShape="0">
                  <a:srgbClr val="C0C0C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0">
                    <a:solidFill>
                      <a:srgbClr val="F7F161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Freeform 14"/>
              <p:cNvSpPr>
                <a:spLocks/>
              </p:cNvSpPr>
              <p:nvPr/>
            </p:nvSpPr>
            <p:spPr bwMode="gray">
              <a:xfrm>
                <a:off x="2880" y="1631"/>
                <a:ext cx="425" cy="958"/>
              </a:xfrm>
              <a:custGeom>
                <a:avLst/>
                <a:gdLst>
                  <a:gd name="T0" fmla="*/ 72 w 573"/>
                  <a:gd name="T1" fmla="*/ 5 h 1111"/>
                  <a:gd name="T2" fmla="*/ 30 w 573"/>
                  <a:gd name="T3" fmla="*/ 32 h 1111"/>
                  <a:gd name="T4" fmla="*/ 4 w 573"/>
                  <a:gd name="T5" fmla="*/ 75 h 1111"/>
                  <a:gd name="T6" fmla="*/ 0 w 573"/>
                  <a:gd name="T7" fmla="*/ 509 h 1111"/>
                  <a:gd name="T8" fmla="*/ 1 w 573"/>
                  <a:gd name="T9" fmla="*/ 516 h 1111"/>
                  <a:gd name="T10" fmla="*/ 9 w 573"/>
                  <a:gd name="T11" fmla="*/ 533 h 1111"/>
                  <a:gd name="T12" fmla="*/ 26 w 573"/>
                  <a:gd name="T13" fmla="*/ 550 h 1111"/>
                  <a:gd name="T14" fmla="*/ 56 w 573"/>
                  <a:gd name="T15" fmla="*/ 557 h 1111"/>
                  <a:gd name="T16" fmla="*/ 84 w 573"/>
                  <a:gd name="T17" fmla="*/ 551 h 1111"/>
                  <a:gd name="T18" fmla="*/ 100 w 573"/>
                  <a:gd name="T19" fmla="*/ 534 h 1111"/>
                  <a:gd name="T20" fmla="*/ 106 w 573"/>
                  <a:gd name="T21" fmla="*/ 516 h 1111"/>
                  <a:gd name="T22" fmla="*/ 108 w 573"/>
                  <a:gd name="T23" fmla="*/ 503 h 1111"/>
                  <a:gd name="T24" fmla="*/ 108 w 573"/>
                  <a:gd name="T25" fmla="*/ 166 h 1111"/>
                  <a:gd name="T26" fmla="*/ 135 w 573"/>
                  <a:gd name="T27" fmla="*/ 1066 h 1111"/>
                  <a:gd name="T28" fmla="*/ 138 w 573"/>
                  <a:gd name="T29" fmla="*/ 1073 h 1111"/>
                  <a:gd name="T30" fmla="*/ 151 w 573"/>
                  <a:gd name="T31" fmla="*/ 1089 h 1111"/>
                  <a:gd name="T32" fmla="*/ 174 w 573"/>
                  <a:gd name="T33" fmla="*/ 1105 h 1111"/>
                  <a:gd name="T34" fmla="*/ 199 w 573"/>
                  <a:gd name="T35" fmla="*/ 1111 h 1111"/>
                  <a:gd name="T36" fmla="*/ 227 w 573"/>
                  <a:gd name="T37" fmla="*/ 1110 h 1111"/>
                  <a:gd name="T38" fmla="*/ 255 w 573"/>
                  <a:gd name="T39" fmla="*/ 1097 h 1111"/>
                  <a:gd name="T40" fmla="*/ 272 w 573"/>
                  <a:gd name="T41" fmla="*/ 1080 h 1111"/>
                  <a:gd name="T42" fmla="*/ 278 w 573"/>
                  <a:gd name="T43" fmla="*/ 1068 h 1111"/>
                  <a:gd name="T44" fmla="*/ 279 w 573"/>
                  <a:gd name="T45" fmla="*/ 499 h 1111"/>
                  <a:gd name="T46" fmla="*/ 302 w 573"/>
                  <a:gd name="T47" fmla="*/ 503 h 1111"/>
                  <a:gd name="T48" fmla="*/ 302 w 573"/>
                  <a:gd name="T49" fmla="*/ 534 h 1111"/>
                  <a:gd name="T50" fmla="*/ 304 w 573"/>
                  <a:gd name="T51" fmla="*/ 590 h 1111"/>
                  <a:gd name="T52" fmla="*/ 304 w 573"/>
                  <a:gd name="T53" fmla="*/ 664 h 1111"/>
                  <a:gd name="T54" fmla="*/ 304 w 573"/>
                  <a:gd name="T55" fmla="*/ 750 h 1111"/>
                  <a:gd name="T56" fmla="*/ 304 w 573"/>
                  <a:gd name="T57" fmla="*/ 838 h 1111"/>
                  <a:gd name="T58" fmla="*/ 305 w 573"/>
                  <a:gd name="T59" fmla="*/ 926 h 1111"/>
                  <a:gd name="T60" fmla="*/ 305 w 573"/>
                  <a:gd name="T61" fmla="*/ 1004 h 1111"/>
                  <a:gd name="T62" fmla="*/ 305 w 573"/>
                  <a:gd name="T63" fmla="*/ 1066 h 1111"/>
                  <a:gd name="T64" fmla="*/ 306 w 573"/>
                  <a:gd name="T65" fmla="*/ 1073 h 1111"/>
                  <a:gd name="T66" fmla="*/ 315 w 573"/>
                  <a:gd name="T67" fmla="*/ 1088 h 1111"/>
                  <a:gd name="T68" fmla="*/ 335 w 573"/>
                  <a:gd name="T69" fmla="*/ 1103 h 1111"/>
                  <a:gd name="T70" fmla="*/ 372 w 573"/>
                  <a:gd name="T71" fmla="*/ 1111 h 1111"/>
                  <a:gd name="T72" fmla="*/ 408 w 573"/>
                  <a:gd name="T73" fmla="*/ 1103 h 1111"/>
                  <a:gd name="T74" fmla="*/ 429 w 573"/>
                  <a:gd name="T75" fmla="*/ 1089 h 1111"/>
                  <a:gd name="T76" fmla="*/ 437 w 573"/>
                  <a:gd name="T77" fmla="*/ 1073 h 1111"/>
                  <a:gd name="T78" fmla="*/ 438 w 573"/>
                  <a:gd name="T79" fmla="*/ 1067 h 1111"/>
                  <a:gd name="T80" fmla="*/ 466 w 573"/>
                  <a:gd name="T81" fmla="*/ 166 h 1111"/>
                  <a:gd name="T82" fmla="*/ 468 w 573"/>
                  <a:gd name="T83" fmla="*/ 503 h 1111"/>
                  <a:gd name="T84" fmla="*/ 472 w 573"/>
                  <a:gd name="T85" fmla="*/ 517 h 1111"/>
                  <a:gd name="T86" fmla="*/ 483 w 573"/>
                  <a:gd name="T87" fmla="*/ 537 h 1111"/>
                  <a:gd name="T88" fmla="*/ 505 w 573"/>
                  <a:gd name="T89" fmla="*/ 551 h 1111"/>
                  <a:gd name="T90" fmla="*/ 536 w 573"/>
                  <a:gd name="T91" fmla="*/ 551 h 1111"/>
                  <a:gd name="T92" fmla="*/ 557 w 573"/>
                  <a:gd name="T93" fmla="*/ 537 h 1111"/>
                  <a:gd name="T94" fmla="*/ 570 w 573"/>
                  <a:gd name="T95" fmla="*/ 517 h 1111"/>
                  <a:gd name="T96" fmla="*/ 573 w 573"/>
                  <a:gd name="T97" fmla="*/ 508 h 1111"/>
                  <a:gd name="T98" fmla="*/ 572 w 573"/>
                  <a:gd name="T99" fmla="*/ 68 h 1111"/>
                  <a:gd name="T100" fmla="*/ 546 w 573"/>
                  <a:gd name="T101" fmla="*/ 28 h 1111"/>
                  <a:gd name="T102" fmla="*/ 506 w 573"/>
                  <a:gd name="T103" fmla="*/ 4 h 1111"/>
                  <a:gd name="T104" fmla="*/ 94 w 573"/>
                  <a:gd name="T105" fmla="*/ 0 h 1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573" h="1111">
                    <a:moveTo>
                      <a:pt x="94" y="0"/>
                    </a:moveTo>
                    <a:lnTo>
                      <a:pt x="72" y="5"/>
                    </a:lnTo>
                    <a:lnTo>
                      <a:pt x="50" y="16"/>
                    </a:lnTo>
                    <a:lnTo>
                      <a:pt x="30" y="32"/>
                    </a:lnTo>
                    <a:lnTo>
                      <a:pt x="15" y="53"/>
                    </a:lnTo>
                    <a:lnTo>
                      <a:pt x="4" y="75"/>
                    </a:lnTo>
                    <a:lnTo>
                      <a:pt x="0" y="99"/>
                    </a:lnTo>
                    <a:lnTo>
                      <a:pt x="0" y="509"/>
                    </a:lnTo>
                    <a:lnTo>
                      <a:pt x="0" y="511"/>
                    </a:lnTo>
                    <a:lnTo>
                      <a:pt x="1" y="516"/>
                    </a:lnTo>
                    <a:lnTo>
                      <a:pt x="4" y="525"/>
                    </a:lnTo>
                    <a:lnTo>
                      <a:pt x="9" y="533"/>
                    </a:lnTo>
                    <a:lnTo>
                      <a:pt x="16" y="543"/>
                    </a:lnTo>
                    <a:lnTo>
                      <a:pt x="26" y="550"/>
                    </a:lnTo>
                    <a:lnTo>
                      <a:pt x="39" y="556"/>
                    </a:lnTo>
                    <a:lnTo>
                      <a:pt x="56" y="557"/>
                    </a:lnTo>
                    <a:lnTo>
                      <a:pt x="72" y="556"/>
                    </a:lnTo>
                    <a:lnTo>
                      <a:pt x="84" y="551"/>
                    </a:lnTo>
                    <a:lnTo>
                      <a:pt x="92" y="543"/>
                    </a:lnTo>
                    <a:lnTo>
                      <a:pt x="100" y="534"/>
                    </a:lnTo>
                    <a:lnTo>
                      <a:pt x="103" y="525"/>
                    </a:lnTo>
                    <a:lnTo>
                      <a:pt x="106" y="516"/>
                    </a:lnTo>
                    <a:lnTo>
                      <a:pt x="107" y="508"/>
                    </a:lnTo>
                    <a:lnTo>
                      <a:pt x="108" y="503"/>
                    </a:lnTo>
                    <a:lnTo>
                      <a:pt x="108" y="500"/>
                    </a:lnTo>
                    <a:lnTo>
                      <a:pt x="108" y="166"/>
                    </a:lnTo>
                    <a:lnTo>
                      <a:pt x="134" y="167"/>
                    </a:lnTo>
                    <a:lnTo>
                      <a:pt x="135" y="1066"/>
                    </a:lnTo>
                    <a:lnTo>
                      <a:pt x="136" y="1068"/>
                    </a:lnTo>
                    <a:lnTo>
                      <a:pt x="138" y="1073"/>
                    </a:lnTo>
                    <a:lnTo>
                      <a:pt x="143" y="1080"/>
                    </a:lnTo>
                    <a:lnTo>
                      <a:pt x="151" y="1089"/>
                    </a:lnTo>
                    <a:lnTo>
                      <a:pt x="162" y="1097"/>
                    </a:lnTo>
                    <a:lnTo>
                      <a:pt x="174" y="1105"/>
                    </a:lnTo>
                    <a:lnTo>
                      <a:pt x="189" y="1110"/>
                    </a:lnTo>
                    <a:lnTo>
                      <a:pt x="199" y="1111"/>
                    </a:lnTo>
                    <a:lnTo>
                      <a:pt x="217" y="1111"/>
                    </a:lnTo>
                    <a:lnTo>
                      <a:pt x="227" y="1110"/>
                    </a:lnTo>
                    <a:lnTo>
                      <a:pt x="243" y="1105"/>
                    </a:lnTo>
                    <a:lnTo>
                      <a:pt x="255" y="1097"/>
                    </a:lnTo>
                    <a:lnTo>
                      <a:pt x="265" y="1089"/>
                    </a:lnTo>
                    <a:lnTo>
                      <a:pt x="272" y="1080"/>
                    </a:lnTo>
                    <a:lnTo>
                      <a:pt x="276" y="1073"/>
                    </a:lnTo>
                    <a:lnTo>
                      <a:pt x="278" y="1068"/>
                    </a:lnTo>
                    <a:lnTo>
                      <a:pt x="279" y="1066"/>
                    </a:lnTo>
                    <a:lnTo>
                      <a:pt x="279" y="499"/>
                    </a:lnTo>
                    <a:lnTo>
                      <a:pt x="302" y="499"/>
                    </a:lnTo>
                    <a:lnTo>
                      <a:pt x="302" y="503"/>
                    </a:lnTo>
                    <a:lnTo>
                      <a:pt x="302" y="515"/>
                    </a:lnTo>
                    <a:lnTo>
                      <a:pt x="302" y="534"/>
                    </a:lnTo>
                    <a:lnTo>
                      <a:pt x="302" y="560"/>
                    </a:lnTo>
                    <a:lnTo>
                      <a:pt x="304" y="590"/>
                    </a:lnTo>
                    <a:lnTo>
                      <a:pt x="304" y="626"/>
                    </a:lnTo>
                    <a:lnTo>
                      <a:pt x="304" y="664"/>
                    </a:lnTo>
                    <a:lnTo>
                      <a:pt x="304" y="706"/>
                    </a:lnTo>
                    <a:lnTo>
                      <a:pt x="304" y="750"/>
                    </a:lnTo>
                    <a:lnTo>
                      <a:pt x="304" y="793"/>
                    </a:lnTo>
                    <a:lnTo>
                      <a:pt x="304" y="838"/>
                    </a:lnTo>
                    <a:lnTo>
                      <a:pt x="305" y="882"/>
                    </a:lnTo>
                    <a:lnTo>
                      <a:pt x="305" y="926"/>
                    </a:lnTo>
                    <a:lnTo>
                      <a:pt x="305" y="966"/>
                    </a:lnTo>
                    <a:lnTo>
                      <a:pt x="305" y="1004"/>
                    </a:lnTo>
                    <a:lnTo>
                      <a:pt x="305" y="1037"/>
                    </a:lnTo>
                    <a:lnTo>
                      <a:pt x="305" y="1066"/>
                    </a:lnTo>
                    <a:lnTo>
                      <a:pt x="305" y="1067"/>
                    </a:lnTo>
                    <a:lnTo>
                      <a:pt x="306" y="1073"/>
                    </a:lnTo>
                    <a:lnTo>
                      <a:pt x="310" y="1079"/>
                    </a:lnTo>
                    <a:lnTo>
                      <a:pt x="315" y="1088"/>
                    </a:lnTo>
                    <a:lnTo>
                      <a:pt x="323" y="1096"/>
                    </a:lnTo>
                    <a:lnTo>
                      <a:pt x="335" y="1103"/>
                    </a:lnTo>
                    <a:lnTo>
                      <a:pt x="351" y="1108"/>
                    </a:lnTo>
                    <a:lnTo>
                      <a:pt x="372" y="1111"/>
                    </a:lnTo>
                    <a:lnTo>
                      <a:pt x="392" y="1108"/>
                    </a:lnTo>
                    <a:lnTo>
                      <a:pt x="408" y="1103"/>
                    </a:lnTo>
                    <a:lnTo>
                      <a:pt x="420" y="1096"/>
                    </a:lnTo>
                    <a:lnTo>
                      <a:pt x="429" y="1089"/>
                    </a:lnTo>
                    <a:lnTo>
                      <a:pt x="434" y="1080"/>
                    </a:lnTo>
                    <a:lnTo>
                      <a:pt x="437" y="1073"/>
                    </a:lnTo>
                    <a:lnTo>
                      <a:pt x="438" y="1068"/>
                    </a:lnTo>
                    <a:lnTo>
                      <a:pt x="438" y="1067"/>
                    </a:lnTo>
                    <a:lnTo>
                      <a:pt x="440" y="166"/>
                    </a:lnTo>
                    <a:lnTo>
                      <a:pt x="466" y="166"/>
                    </a:lnTo>
                    <a:lnTo>
                      <a:pt x="466" y="500"/>
                    </a:lnTo>
                    <a:lnTo>
                      <a:pt x="468" y="503"/>
                    </a:lnTo>
                    <a:lnTo>
                      <a:pt x="469" y="509"/>
                    </a:lnTo>
                    <a:lnTo>
                      <a:pt x="472" y="517"/>
                    </a:lnTo>
                    <a:lnTo>
                      <a:pt x="477" y="527"/>
                    </a:lnTo>
                    <a:lnTo>
                      <a:pt x="483" y="537"/>
                    </a:lnTo>
                    <a:lnTo>
                      <a:pt x="493" y="545"/>
                    </a:lnTo>
                    <a:lnTo>
                      <a:pt x="505" y="551"/>
                    </a:lnTo>
                    <a:lnTo>
                      <a:pt x="520" y="554"/>
                    </a:lnTo>
                    <a:lnTo>
                      <a:pt x="536" y="551"/>
                    </a:lnTo>
                    <a:lnTo>
                      <a:pt x="548" y="545"/>
                    </a:lnTo>
                    <a:lnTo>
                      <a:pt x="557" y="537"/>
                    </a:lnTo>
                    <a:lnTo>
                      <a:pt x="563" y="527"/>
                    </a:lnTo>
                    <a:lnTo>
                      <a:pt x="570" y="517"/>
                    </a:lnTo>
                    <a:lnTo>
                      <a:pt x="573" y="510"/>
                    </a:lnTo>
                    <a:lnTo>
                      <a:pt x="573" y="508"/>
                    </a:lnTo>
                    <a:lnTo>
                      <a:pt x="573" y="79"/>
                    </a:lnTo>
                    <a:lnTo>
                      <a:pt x="572" y="68"/>
                    </a:lnTo>
                    <a:lnTo>
                      <a:pt x="561" y="47"/>
                    </a:lnTo>
                    <a:lnTo>
                      <a:pt x="546" y="28"/>
                    </a:lnTo>
                    <a:lnTo>
                      <a:pt x="528" y="14"/>
                    </a:lnTo>
                    <a:lnTo>
                      <a:pt x="506" y="4"/>
                    </a:lnTo>
                    <a:lnTo>
                      <a:pt x="485" y="0"/>
                    </a:lnTo>
                    <a:lnTo>
                      <a:pt x="94" y="0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44988C"/>
              </a:solidFill>
              <a:ln>
                <a:noFill/>
              </a:ln>
              <a:effectLst>
                <a:outerShdw dist="91581" dir="3378596" algn="ctr" rotWithShape="0">
                  <a:srgbClr val="C0C0C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0">
                    <a:solidFill>
                      <a:srgbClr val="F7F161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4" name="TextBox 13"/>
          <p:cNvSpPr txBox="1"/>
          <p:nvPr/>
        </p:nvSpPr>
        <p:spPr>
          <a:xfrm>
            <a:off x="683568" y="3833884"/>
            <a:ext cx="264193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dirty="0" smtClean="0">
                <a:solidFill>
                  <a:srgbClr val="002060"/>
                </a:solidFill>
                <a:latin typeface="Impact" panose="020B0806030902050204" pitchFamily="34" charset="0"/>
              </a:rPr>
              <a:t>Единый подход при расчете страховых взносов</a:t>
            </a:r>
            <a:endParaRPr lang="ru-RU" sz="2500" dirty="0">
              <a:solidFill>
                <a:srgbClr val="002060"/>
              </a:solidFill>
              <a:latin typeface="Impact" panose="020B080603090205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295701" y="3805776"/>
            <a:ext cx="322335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dirty="0" smtClean="0">
                <a:solidFill>
                  <a:srgbClr val="002060"/>
                </a:solidFill>
                <a:latin typeface="Impact" panose="020B0806030902050204" pitchFamily="34" charset="0"/>
              </a:rPr>
              <a:t>Позиция Минфина: невозможно для предпринимателей на УСН</a:t>
            </a:r>
            <a:endParaRPr lang="ru-RU" sz="2500" dirty="0">
              <a:solidFill>
                <a:srgbClr val="002060"/>
              </a:solidFill>
              <a:latin typeface="Impact" panose="020B080603090205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95536" y="1412776"/>
            <a:ext cx="3533198" cy="936104"/>
          </a:xfrm>
          <a:prstGeom prst="rect">
            <a:avLst/>
          </a:prstGeom>
          <a:solidFill>
            <a:schemeClr val="bg1">
              <a:lumMod val="75000"/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4972689" y="1412776"/>
            <a:ext cx="3533198" cy="936104"/>
          </a:xfrm>
          <a:prstGeom prst="rect">
            <a:avLst/>
          </a:prstGeom>
          <a:solidFill>
            <a:schemeClr val="bg1">
              <a:lumMod val="75000"/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644544" y="1559429"/>
            <a:ext cx="3035181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500" dirty="0" smtClean="0">
                <a:solidFill>
                  <a:srgbClr val="C00000"/>
                </a:solidFill>
                <a:latin typeface="Impact" panose="020B0806030902050204" pitchFamily="34" charset="0"/>
              </a:rPr>
              <a:t>Мы говорили:</a:t>
            </a:r>
            <a:endParaRPr lang="ru-RU" sz="3500" dirty="0">
              <a:solidFill>
                <a:srgbClr val="C00000"/>
              </a:solidFill>
              <a:latin typeface="Impact" panose="020B080603090205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063102" y="1528651"/>
            <a:ext cx="3346688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700" dirty="0" smtClean="0">
                <a:solidFill>
                  <a:srgbClr val="C00000"/>
                </a:solidFill>
                <a:latin typeface="Impact" panose="020B0806030902050204" pitchFamily="34" charset="0"/>
              </a:rPr>
              <a:t>Факт:</a:t>
            </a:r>
            <a:endParaRPr lang="ru-RU" sz="3700" dirty="0">
              <a:solidFill>
                <a:srgbClr val="C00000"/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4491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3886" y="188640"/>
            <a:ext cx="88213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860000"/>
                </a:solidFill>
                <a:latin typeface="Impact" panose="020B0806030902050204" pitchFamily="34" charset="0"/>
              </a:rPr>
              <a:t>Контрольно-надзорная деятельность</a:t>
            </a:r>
            <a:endParaRPr lang="ru-RU" sz="4000" dirty="0">
              <a:solidFill>
                <a:srgbClr val="860000"/>
              </a:solidFill>
              <a:latin typeface="Impact" panose="020B0806030902050204" pitchFamily="34" charset="0"/>
            </a:endParaRPr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179512" y="2594992"/>
            <a:ext cx="4007749" cy="3195464"/>
            <a:chOff x="672" y="1344"/>
            <a:chExt cx="2130" cy="1968"/>
          </a:xfrm>
        </p:grpSpPr>
        <p:sp>
          <p:nvSpPr>
            <p:cNvPr id="4" name="AutoShape 3"/>
            <p:cNvSpPr>
              <a:spLocks noChangeArrowheads="1"/>
            </p:cNvSpPr>
            <p:nvPr/>
          </p:nvSpPr>
          <p:spPr bwMode="gray">
            <a:xfrm>
              <a:off x="672" y="1872"/>
              <a:ext cx="2112" cy="1440"/>
            </a:xfrm>
            <a:prstGeom prst="roundRect">
              <a:avLst>
                <a:gd name="adj" fmla="val 10347"/>
              </a:avLst>
            </a:prstGeom>
            <a:gradFill rotWithShape="1">
              <a:gsLst>
                <a:gs pos="0">
                  <a:srgbClr val="CCECFF"/>
                </a:gs>
                <a:gs pos="100000">
                  <a:srgbClr val="CCECFF">
                    <a:gamma/>
                    <a:tint val="0"/>
                    <a:invGamma/>
                  </a:srgbClr>
                </a:gs>
              </a:gsLst>
              <a:lin ang="18900000" scaled="1"/>
            </a:gradFill>
            <a:ln w="50800">
              <a:solidFill>
                <a:srgbClr val="7099E2"/>
              </a:solidFill>
              <a:round/>
              <a:headEnd/>
              <a:tailEnd/>
            </a:ln>
            <a:effectLst>
              <a:outerShdw dist="107763" dir="2700000" algn="ctr" rotWithShape="0">
                <a:srgbClr val="C0C0C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" name="Group 4"/>
            <p:cNvGrpSpPr>
              <a:grpSpLocks/>
            </p:cNvGrpSpPr>
            <p:nvPr/>
          </p:nvGrpSpPr>
          <p:grpSpPr bwMode="auto">
            <a:xfrm>
              <a:off x="2304" y="1344"/>
              <a:ext cx="498" cy="1245"/>
              <a:chOff x="2304" y="1344"/>
              <a:chExt cx="498" cy="1245"/>
            </a:xfrm>
          </p:grpSpPr>
          <p:sp>
            <p:nvSpPr>
              <p:cNvPr id="6" name="Freeform 5"/>
              <p:cNvSpPr>
                <a:spLocks/>
              </p:cNvSpPr>
              <p:nvPr/>
            </p:nvSpPr>
            <p:spPr bwMode="gray">
              <a:xfrm>
                <a:off x="2425" y="1344"/>
                <a:ext cx="233" cy="254"/>
              </a:xfrm>
              <a:custGeom>
                <a:avLst/>
                <a:gdLst>
                  <a:gd name="T0" fmla="*/ 133 w 267"/>
                  <a:gd name="T1" fmla="*/ 0 h 292"/>
                  <a:gd name="T2" fmla="*/ 161 w 267"/>
                  <a:gd name="T3" fmla="*/ 3 h 292"/>
                  <a:gd name="T4" fmla="*/ 186 w 267"/>
                  <a:gd name="T5" fmla="*/ 12 h 292"/>
                  <a:gd name="T6" fmla="*/ 209 w 267"/>
                  <a:gd name="T7" fmla="*/ 25 h 292"/>
                  <a:gd name="T8" fmla="*/ 228 w 267"/>
                  <a:gd name="T9" fmla="*/ 42 h 292"/>
                  <a:gd name="T10" fmla="*/ 245 w 267"/>
                  <a:gd name="T11" fmla="*/ 64 h 292"/>
                  <a:gd name="T12" fmla="*/ 257 w 267"/>
                  <a:gd name="T13" fmla="*/ 88 h 292"/>
                  <a:gd name="T14" fmla="*/ 265 w 267"/>
                  <a:gd name="T15" fmla="*/ 116 h 292"/>
                  <a:gd name="T16" fmla="*/ 267 w 267"/>
                  <a:gd name="T17" fmla="*/ 146 h 292"/>
                  <a:gd name="T18" fmla="*/ 265 w 267"/>
                  <a:gd name="T19" fmla="*/ 175 h 292"/>
                  <a:gd name="T20" fmla="*/ 257 w 267"/>
                  <a:gd name="T21" fmla="*/ 203 h 292"/>
                  <a:gd name="T22" fmla="*/ 245 w 267"/>
                  <a:gd name="T23" fmla="*/ 227 h 292"/>
                  <a:gd name="T24" fmla="*/ 228 w 267"/>
                  <a:gd name="T25" fmla="*/ 249 h 292"/>
                  <a:gd name="T26" fmla="*/ 209 w 267"/>
                  <a:gd name="T27" fmla="*/ 267 h 292"/>
                  <a:gd name="T28" fmla="*/ 186 w 267"/>
                  <a:gd name="T29" fmla="*/ 281 h 292"/>
                  <a:gd name="T30" fmla="*/ 161 w 267"/>
                  <a:gd name="T31" fmla="*/ 289 h 292"/>
                  <a:gd name="T32" fmla="*/ 133 w 267"/>
                  <a:gd name="T33" fmla="*/ 292 h 292"/>
                  <a:gd name="T34" fmla="*/ 103 w 267"/>
                  <a:gd name="T35" fmla="*/ 288 h 292"/>
                  <a:gd name="T36" fmla="*/ 75 w 267"/>
                  <a:gd name="T37" fmla="*/ 277 h 292"/>
                  <a:gd name="T38" fmla="*/ 51 w 267"/>
                  <a:gd name="T39" fmla="*/ 260 h 292"/>
                  <a:gd name="T40" fmla="*/ 29 w 267"/>
                  <a:gd name="T41" fmla="*/ 237 h 292"/>
                  <a:gd name="T42" fmla="*/ 13 w 267"/>
                  <a:gd name="T43" fmla="*/ 210 h 292"/>
                  <a:gd name="T44" fmla="*/ 4 w 267"/>
                  <a:gd name="T45" fmla="*/ 178 h 292"/>
                  <a:gd name="T46" fmla="*/ 0 w 267"/>
                  <a:gd name="T47" fmla="*/ 146 h 292"/>
                  <a:gd name="T48" fmla="*/ 4 w 267"/>
                  <a:gd name="T49" fmla="*/ 113 h 292"/>
                  <a:gd name="T50" fmla="*/ 13 w 267"/>
                  <a:gd name="T51" fmla="*/ 81 h 292"/>
                  <a:gd name="T52" fmla="*/ 29 w 267"/>
                  <a:gd name="T53" fmla="*/ 54 h 292"/>
                  <a:gd name="T54" fmla="*/ 51 w 267"/>
                  <a:gd name="T55" fmla="*/ 32 h 292"/>
                  <a:gd name="T56" fmla="*/ 75 w 267"/>
                  <a:gd name="T57" fmla="*/ 14 h 292"/>
                  <a:gd name="T58" fmla="*/ 103 w 267"/>
                  <a:gd name="T59" fmla="*/ 3 h 292"/>
                  <a:gd name="T60" fmla="*/ 133 w 267"/>
                  <a:gd name="T61" fmla="*/ 0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67" h="292">
                    <a:moveTo>
                      <a:pt x="133" y="0"/>
                    </a:moveTo>
                    <a:lnTo>
                      <a:pt x="161" y="3"/>
                    </a:lnTo>
                    <a:lnTo>
                      <a:pt x="186" y="12"/>
                    </a:lnTo>
                    <a:lnTo>
                      <a:pt x="209" y="25"/>
                    </a:lnTo>
                    <a:lnTo>
                      <a:pt x="228" y="42"/>
                    </a:lnTo>
                    <a:lnTo>
                      <a:pt x="245" y="64"/>
                    </a:lnTo>
                    <a:lnTo>
                      <a:pt x="257" y="88"/>
                    </a:lnTo>
                    <a:lnTo>
                      <a:pt x="265" y="116"/>
                    </a:lnTo>
                    <a:lnTo>
                      <a:pt x="267" y="146"/>
                    </a:lnTo>
                    <a:lnTo>
                      <a:pt x="265" y="175"/>
                    </a:lnTo>
                    <a:lnTo>
                      <a:pt x="257" y="203"/>
                    </a:lnTo>
                    <a:lnTo>
                      <a:pt x="245" y="227"/>
                    </a:lnTo>
                    <a:lnTo>
                      <a:pt x="228" y="249"/>
                    </a:lnTo>
                    <a:lnTo>
                      <a:pt x="209" y="267"/>
                    </a:lnTo>
                    <a:lnTo>
                      <a:pt x="186" y="281"/>
                    </a:lnTo>
                    <a:lnTo>
                      <a:pt x="161" y="289"/>
                    </a:lnTo>
                    <a:lnTo>
                      <a:pt x="133" y="292"/>
                    </a:lnTo>
                    <a:lnTo>
                      <a:pt x="103" y="288"/>
                    </a:lnTo>
                    <a:lnTo>
                      <a:pt x="75" y="277"/>
                    </a:lnTo>
                    <a:lnTo>
                      <a:pt x="51" y="260"/>
                    </a:lnTo>
                    <a:lnTo>
                      <a:pt x="29" y="237"/>
                    </a:lnTo>
                    <a:lnTo>
                      <a:pt x="13" y="210"/>
                    </a:lnTo>
                    <a:lnTo>
                      <a:pt x="4" y="178"/>
                    </a:lnTo>
                    <a:lnTo>
                      <a:pt x="0" y="146"/>
                    </a:lnTo>
                    <a:lnTo>
                      <a:pt x="4" y="113"/>
                    </a:lnTo>
                    <a:lnTo>
                      <a:pt x="13" y="81"/>
                    </a:lnTo>
                    <a:lnTo>
                      <a:pt x="29" y="54"/>
                    </a:lnTo>
                    <a:lnTo>
                      <a:pt x="51" y="32"/>
                    </a:lnTo>
                    <a:lnTo>
                      <a:pt x="75" y="14"/>
                    </a:lnTo>
                    <a:lnTo>
                      <a:pt x="103" y="3"/>
                    </a:lnTo>
                    <a:lnTo>
                      <a:pt x="133" y="0"/>
                    </a:lnTo>
                    <a:close/>
                  </a:path>
                </a:pathLst>
              </a:custGeom>
              <a:solidFill>
                <a:srgbClr val="7099E2"/>
              </a:solidFill>
              <a:ln>
                <a:noFill/>
              </a:ln>
              <a:effectLst>
                <a:outerShdw dist="91581" dir="3378596" algn="ctr" rotWithShape="0">
                  <a:srgbClr val="C0C0C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0">
                    <a:solidFill>
                      <a:srgbClr val="F7F161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" name="Freeform 6"/>
              <p:cNvSpPr>
                <a:spLocks/>
              </p:cNvSpPr>
              <p:nvPr/>
            </p:nvSpPr>
            <p:spPr bwMode="gray">
              <a:xfrm>
                <a:off x="2304" y="1625"/>
                <a:ext cx="498" cy="964"/>
              </a:xfrm>
              <a:custGeom>
                <a:avLst/>
                <a:gdLst>
                  <a:gd name="T0" fmla="*/ 72 w 573"/>
                  <a:gd name="T1" fmla="*/ 5 h 1111"/>
                  <a:gd name="T2" fmla="*/ 30 w 573"/>
                  <a:gd name="T3" fmla="*/ 32 h 1111"/>
                  <a:gd name="T4" fmla="*/ 4 w 573"/>
                  <a:gd name="T5" fmla="*/ 75 h 1111"/>
                  <a:gd name="T6" fmla="*/ 0 w 573"/>
                  <a:gd name="T7" fmla="*/ 509 h 1111"/>
                  <a:gd name="T8" fmla="*/ 1 w 573"/>
                  <a:gd name="T9" fmla="*/ 516 h 1111"/>
                  <a:gd name="T10" fmla="*/ 9 w 573"/>
                  <a:gd name="T11" fmla="*/ 533 h 1111"/>
                  <a:gd name="T12" fmla="*/ 26 w 573"/>
                  <a:gd name="T13" fmla="*/ 550 h 1111"/>
                  <a:gd name="T14" fmla="*/ 56 w 573"/>
                  <a:gd name="T15" fmla="*/ 557 h 1111"/>
                  <a:gd name="T16" fmla="*/ 84 w 573"/>
                  <a:gd name="T17" fmla="*/ 551 h 1111"/>
                  <a:gd name="T18" fmla="*/ 100 w 573"/>
                  <a:gd name="T19" fmla="*/ 534 h 1111"/>
                  <a:gd name="T20" fmla="*/ 106 w 573"/>
                  <a:gd name="T21" fmla="*/ 516 h 1111"/>
                  <a:gd name="T22" fmla="*/ 108 w 573"/>
                  <a:gd name="T23" fmla="*/ 503 h 1111"/>
                  <a:gd name="T24" fmla="*/ 108 w 573"/>
                  <a:gd name="T25" fmla="*/ 166 h 1111"/>
                  <a:gd name="T26" fmla="*/ 135 w 573"/>
                  <a:gd name="T27" fmla="*/ 1066 h 1111"/>
                  <a:gd name="T28" fmla="*/ 138 w 573"/>
                  <a:gd name="T29" fmla="*/ 1073 h 1111"/>
                  <a:gd name="T30" fmla="*/ 151 w 573"/>
                  <a:gd name="T31" fmla="*/ 1089 h 1111"/>
                  <a:gd name="T32" fmla="*/ 174 w 573"/>
                  <a:gd name="T33" fmla="*/ 1105 h 1111"/>
                  <a:gd name="T34" fmla="*/ 199 w 573"/>
                  <a:gd name="T35" fmla="*/ 1111 h 1111"/>
                  <a:gd name="T36" fmla="*/ 227 w 573"/>
                  <a:gd name="T37" fmla="*/ 1110 h 1111"/>
                  <a:gd name="T38" fmla="*/ 255 w 573"/>
                  <a:gd name="T39" fmla="*/ 1097 h 1111"/>
                  <a:gd name="T40" fmla="*/ 272 w 573"/>
                  <a:gd name="T41" fmla="*/ 1080 h 1111"/>
                  <a:gd name="T42" fmla="*/ 278 w 573"/>
                  <a:gd name="T43" fmla="*/ 1068 h 1111"/>
                  <a:gd name="T44" fmla="*/ 279 w 573"/>
                  <a:gd name="T45" fmla="*/ 499 h 1111"/>
                  <a:gd name="T46" fmla="*/ 302 w 573"/>
                  <a:gd name="T47" fmla="*/ 503 h 1111"/>
                  <a:gd name="T48" fmla="*/ 302 w 573"/>
                  <a:gd name="T49" fmla="*/ 534 h 1111"/>
                  <a:gd name="T50" fmla="*/ 304 w 573"/>
                  <a:gd name="T51" fmla="*/ 590 h 1111"/>
                  <a:gd name="T52" fmla="*/ 304 w 573"/>
                  <a:gd name="T53" fmla="*/ 664 h 1111"/>
                  <a:gd name="T54" fmla="*/ 304 w 573"/>
                  <a:gd name="T55" fmla="*/ 750 h 1111"/>
                  <a:gd name="T56" fmla="*/ 304 w 573"/>
                  <a:gd name="T57" fmla="*/ 838 h 1111"/>
                  <a:gd name="T58" fmla="*/ 305 w 573"/>
                  <a:gd name="T59" fmla="*/ 926 h 1111"/>
                  <a:gd name="T60" fmla="*/ 305 w 573"/>
                  <a:gd name="T61" fmla="*/ 1004 h 1111"/>
                  <a:gd name="T62" fmla="*/ 305 w 573"/>
                  <a:gd name="T63" fmla="*/ 1066 h 1111"/>
                  <a:gd name="T64" fmla="*/ 306 w 573"/>
                  <a:gd name="T65" fmla="*/ 1073 h 1111"/>
                  <a:gd name="T66" fmla="*/ 315 w 573"/>
                  <a:gd name="T67" fmla="*/ 1088 h 1111"/>
                  <a:gd name="T68" fmla="*/ 335 w 573"/>
                  <a:gd name="T69" fmla="*/ 1103 h 1111"/>
                  <a:gd name="T70" fmla="*/ 372 w 573"/>
                  <a:gd name="T71" fmla="*/ 1111 h 1111"/>
                  <a:gd name="T72" fmla="*/ 408 w 573"/>
                  <a:gd name="T73" fmla="*/ 1103 h 1111"/>
                  <a:gd name="T74" fmla="*/ 429 w 573"/>
                  <a:gd name="T75" fmla="*/ 1089 h 1111"/>
                  <a:gd name="T76" fmla="*/ 437 w 573"/>
                  <a:gd name="T77" fmla="*/ 1073 h 1111"/>
                  <a:gd name="T78" fmla="*/ 438 w 573"/>
                  <a:gd name="T79" fmla="*/ 1067 h 1111"/>
                  <a:gd name="T80" fmla="*/ 466 w 573"/>
                  <a:gd name="T81" fmla="*/ 166 h 1111"/>
                  <a:gd name="T82" fmla="*/ 468 w 573"/>
                  <a:gd name="T83" fmla="*/ 503 h 1111"/>
                  <a:gd name="T84" fmla="*/ 472 w 573"/>
                  <a:gd name="T85" fmla="*/ 517 h 1111"/>
                  <a:gd name="T86" fmla="*/ 483 w 573"/>
                  <a:gd name="T87" fmla="*/ 537 h 1111"/>
                  <a:gd name="T88" fmla="*/ 505 w 573"/>
                  <a:gd name="T89" fmla="*/ 551 h 1111"/>
                  <a:gd name="T90" fmla="*/ 536 w 573"/>
                  <a:gd name="T91" fmla="*/ 551 h 1111"/>
                  <a:gd name="T92" fmla="*/ 557 w 573"/>
                  <a:gd name="T93" fmla="*/ 537 h 1111"/>
                  <a:gd name="T94" fmla="*/ 570 w 573"/>
                  <a:gd name="T95" fmla="*/ 517 h 1111"/>
                  <a:gd name="T96" fmla="*/ 573 w 573"/>
                  <a:gd name="T97" fmla="*/ 508 h 1111"/>
                  <a:gd name="T98" fmla="*/ 572 w 573"/>
                  <a:gd name="T99" fmla="*/ 68 h 1111"/>
                  <a:gd name="T100" fmla="*/ 546 w 573"/>
                  <a:gd name="T101" fmla="*/ 28 h 1111"/>
                  <a:gd name="T102" fmla="*/ 506 w 573"/>
                  <a:gd name="T103" fmla="*/ 4 h 1111"/>
                  <a:gd name="T104" fmla="*/ 94 w 573"/>
                  <a:gd name="T105" fmla="*/ 0 h 1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573" h="1111">
                    <a:moveTo>
                      <a:pt x="94" y="0"/>
                    </a:moveTo>
                    <a:lnTo>
                      <a:pt x="72" y="5"/>
                    </a:lnTo>
                    <a:lnTo>
                      <a:pt x="50" y="16"/>
                    </a:lnTo>
                    <a:lnTo>
                      <a:pt x="30" y="32"/>
                    </a:lnTo>
                    <a:lnTo>
                      <a:pt x="15" y="53"/>
                    </a:lnTo>
                    <a:lnTo>
                      <a:pt x="4" y="75"/>
                    </a:lnTo>
                    <a:lnTo>
                      <a:pt x="0" y="99"/>
                    </a:lnTo>
                    <a:lnTo>
                      <a:pt x="0" y="509"/>
                    </a:lnTo>
                    <a:lnTo>
                      <a:pt x="0" y="511"/>
                    </a:lnTo>
                    <a:lnTo>
                      <a:pt x="1" y="516"/>
                    </a:lnTo>
                    <a:lnTo>
                      <a:pt x="4" y="525"/>
                    </a:lnTo>
                    <a:lnTo>
                      <a:pt x="9" y="533"/>
                    </a:lnTo>
                    <a:lnTo>
                      <a:pt x="16" y="543"/>
                    </a:lnTo>
                    <a:lnTo>
                      <a:pt x="26" y="550"/>
                    </a:lnTo>
                    <a:lnTo>
                      <a:pt x="39" y="556"/>
                    </a:lnTo>
                    <a:lnTo>
                      <a:pt x="56" y="557"/>
                    </a:lnTo>
                    <a:lnTo>
                      <a:pt x="72" y="556"/>
                    </a:lnTo>
                    <a:lnTo>
                      <a:pt x="84" y="551"/>
                    </a:lnTo>
                    <a:lnTo>
                      <a:pt x="92" y="543"/>
                    </a:lnTo>
                    <a:lnTo>
                      <a:pt x="100" y="534"/>
                    </a:lnTo>
                    <a:lnTo>
                      <a:pt x="103" y="525"/>
                    </a:lnTo>
                    <a:lnTo>
                      <a:pt x="106" y="516"/>
                    </a:lnTo>
                    <a:lnTo>
                      <a:pt x="107" y="508"/>
                    </a:lnTo>
                    <a:lnTo>
                      <a:pt x="108" y="503"/>
                    </a:lnTo>
                    <a:lnTo>
                      <a:pt x="108" y="500"/>
                    </a:lnTo>
                    <a:lnTo>
                      <a:pt x="108" y="166"/>
                    </a:lnTo>
                    <a:lnTo>
                      <a:pt x="134" y="167"/>
                    </a:lnTo>
                    <a:lnTo>
                      <a:pt x="135" y="1066"/>
                    </a:lnTo>
                    <a:lnTo>
                      <a:pt x="136" y="1068"/>
                    </a:lnTo>
                    <a:lnTo>
                      <a:pt x="138" y="1073"/>
                    </a:lnTo>
                    <a:lnTo>
                      <a:pt x="143" y="1080"/>
                    </a:lnTo>
                    <a:lnTo>
                      <a:pt x="151" y="1089"/>
                    </a:lnTo>
                    <a:lnTo>
                      <a:pt x="162" y="1097"/>
                    </a:lnTo>
                    <a:lnTo>
                      <a:pt x="174" y="1105"/>
                    </a:lnTo>
                    <a:lnTo>
                      <a:pt x="189" y="1110"/>
                    </a:lnTo>
                    <a:lnTo>
                      <a:pt x="199" y="1111"/>
                    </a:lnTo>
                    <a:lnTo>
                      <a:pt x="217" y="1111"/>
                    </a:lnTo>
                    <a:lnTo>
                      <a:pt x="227" y="1110"/>
                    </a:lnTo>
                    <a:lnTo>
                      <a:pt x="243" y="1105"/>
                    </a:lnTo>
                    <a:lnTo>
                      <a:pt x="255" y="1097"/>
                    </a:lnTo>
                    <a:lnTo>
                      <a:pt x="265" y="1089"/>
                    </a:lnTo>
                    <a:lnTo>
                      <a:pt x="272" y="1080"/>
                    </a:lnTo>
                    <a:lnTo>
                      <a:pt x="276" y="1073"/>
                    </a:lnTo>
                    <a:lnTo>
                      <a:pt x="278" y="1068"/>
                    </a:lnTo>
                    <a:lnTo>
                      <a:pt x="279" y="1066"/>
                    </a:lnTo>
                    <a:lnTo>
                      <a:pt x="279" y="499"/>
                    </a:lnTo>
                    <a:lnTo>
                      <a:pt x="302" y="499"/>
                    </a:lnTo>
                    <a:lnTo>
                      <a:pt x="302" y="503"/>
                    </a:lnTo>
                    <a:lnTo>
                      <a:pt x="302" y="515"/>
                    </a:lnTo>
                    <a:lnTo>
                      <a:pt x="302" y="534"/>
                    </a:lnTo>
                    <a:lnTo>
                      <a:pt x="302" y="560"/>
                    </a:lnTo>
                    <a:lnTo>
                      <a:pt x="304" y="590"/>
                    </a:lnTo>
                    <a:lnTo>
                      <a:pt x="304" y="626"/>
                    </a:lnTo>
                    <a:lnTo>
                      <a:pt x="304" y="664"/>
                    </a:lnTo>
                    <a:lnTo>
                      <a:pt x="304" y="706"/>
                    </a:lnTo>
                    <a:lnTo>
                      <a:pt x="304" y="750"/>
                    </a:lnTo>
                    <a:lnTo>
                      <a:pt x="304" y="793"/>
                    </a:lnTo>
                    <a:lnTo>
                      <a:pt x="304" y="838"/>
                    </a:lnTo>
                    <a:lnTo>
                      <a:pt x="305" y="882"/>
                    </a:lnTo>
                    <a:lnTo>
                      <a:pt x="305" y="926"/>
                    </a:lnTo>
                    <a:lnTo>
                      <a:pt x="305" y="966"/>
                    </a:lnTo>
                    <a:lnTo>
                      <a:pt x="305" y="1004"/>
                    </a:lnTo>
                    <a:lnTo>
                      <a:pt x="305" y="1037"/>
                    </a:lnTo>
                    <a:lnTo>
                      <a:pt x="305" y="1066"/>
                    </a:lnTo>
                    <a:lnTo>
                      <a:pt x="305" y="1067"/>
                    </a:lnTo>
                    <a:lnTo>
                      <a:pt x="306" y="1073"/>
                    </a:lnTo>
                    <a:lnTo>
                      <a:pt x="310" y="1079"/>
                    </a:lnTo>
                    <a:lnTo>
                      <a:pt x="315" y="1088"/>
                    </a:lnTo>
                    <a:lnTo>
                      <a:pt x="323" y="1096"/>
                    </a:lnTo>
                    <a:lnTo>
                      <a:pt x="335" y="1103"/>
                    </a:lnTo>
                    <a:lnTo>
                      <a:pt x="351" y="1108"/>
                    </a:lnTo>
                    <a:lnTo>
                      <a:pt x="372" y="1111"/>
                    </a:lnTo>
                    <a:lnTo>
                      <a:pt x="392" y="1108"/>
                    </a:lnTo>
                    <a:lnTo>
                      <a:pt x="408" y="1103"/>
                    </a:lnTo>
                    <a:lnTo>
                      <a:pt x="420" y="1096"/>
                    </a:lnTo>
                    <a:lnTo>
                      <a:pt x="429" y="1089"/>
                    </a:lnTo>
                    <a:lnTo>
                      <a:pt x="434" y="1080"/>
                    </a:lnTo>
                    <a:lnTo>
                      <a:pt x="437" y="1073"/>
                    </a:lnTo>
                    <a:lnTo>
                      <a:pt x="438" y="1068"/>
                    </a:lnTo>
                    <a:lnTo>
                      <a:pt x="438" y="1067"/>
                    </a:lnTo>
                    <a:lnTo>
                      <a:pt x="440" y="166"/>
                    </a:lnTo>
                    <a:lnTo>
                      <a:pt x="466" y="166"/>
                    </a:lnTo>
                    <a:lnTo>
                      <a:pt x="466" y="500"/>
                    </a:lnTo>
                    <a:lnTo>
                      <a:pt x="468" y="503"/>
                    </a:lnTo>
                    <a:lnTo>
                      <a:pt x="469" y="509"/>
                    </a:lnTo>
                    <a:lnTo>
                      <a:pt x="472" y="517"/>
                    </a:lnTo>
                    <a:lnTo>
                      <a:pt x="477" y="527"/>
                    </a:lnTo>
                    <a:lnTo>
                      <a:pt x="483" y="537"/>
                    </a:lnTo>
                    <a:lnTo>
                      <a:pt x="493" y="545"/>
                    </a:lnTo>
                    <a:lnTo>
                      <a:pt x="505" y="551"/>
                    </a:lnTo>
                    <a:lnTo>
                      <a:pt x="520" y="554"/>
                    </a:lnTo>
                    <a:lnTo>
                      <a:pt x="536" y="551"/>
                    </a:lnTo>
                    <a:lnTo>
                      <a:pt x="548" y="545"/>
                    </a:lnTo>
                    <a:lnTo>
                      <a:pt x="557" y="537"/>
                    </a:lnTo>
                    <a:lnTo>
                      <a:pt x="563" y="527"/>
                    </a:lnTo>
                    <a:lnTo>
                      <a:pt x="570" y="517"/>
                    </a:lnTo>
                    <a:lnTo>
                      <a:pt x="573" y="510"/>
                    </a:lnTo>
                    <a:lnTo>
                      <a:pt x="573" y="508"/>
                    </a:lnTo>
                    <a:lnTo>
                      <a:pt x="573" y="79"/>
                    </a:lnTo>
                    <a:lnTo>
                      <a:pt x="572" y="68"/>
                    </a:lnTo>
                    <a:lnTo>
                      <a:pt x="561" y="47"/>
                    </a:lnTo>
                    <a:lnTo>
                      <a:pt x="546" y="28"/>
                    </a:lnTo>
                    <a:lnTo>
                      <a:pt x="528" y="14"/>
                    </a:lnTo>
                    <a:lnTo>
                      <a:pt x="506" y="4"/>
                    </a:lnTo>
                    <a:lnTo>
                      <a:pt x="485" y="0"/>
                    </a:lnTo>
                    <a:lnTo>
                      <a:pt x="94" y="0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7099E2"/>
              </a:solidFill>
              <a:ln>
                <a:noFill/>
              </a:ln>
              <a:effectLst>
                <a:outerShdw dist="91581" dir="3378596" algn="ctr" rotWithShape="0">
                  <a:srgbClr val="C0C0C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0">
                    <a:solidFill>
                      <a:srgbClr val="F7F161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8" name="Group 15"/>
          <p:cNvGrpSpPr>
            <a:grpSpLocks/>
          </p:cNvGrpSpPr>
          <p:nvPr/>
        </p:nvGrpSpPr>
        <p:grpSpPr bwMode="auto">
          <a:xfrm>
            <a:off x="4601184" y="2594992"/>
            <a:ext cx="4407594" cy="3195464"/>
            <a:chOff x="2880" y="1360"/>
            <a:chExt cx="2126" cy="1952"/>
          </a:xfrm>
        </p:grpSpPr>
        <p:sp>
          <p:nvSpPr>
            <p:cNvPr id="9" name="AutoShape 10"/>
            <p:cNvSpPr>
              <a:spLocks noChangeArrowheads="1"/>
            </p:cNvSpPr>
            <p:nvPr/>
          </p:nvSpPr>
          <p:spPr bwMode="gray">
            <a:xfrm>
              <a:off x="2894" y="1872"/>
              <a:ext cx="2112" cy="1440"/>
            </a:xfrm>
            <a:prstGeom prst="roundRect">
              <a:avLst>
                <a:gd name="adj" fmla="val 10347"/>
              </a:avLst>
            </a:prstGeom>
            <a:gradFill rotWithShape="1">
              <a:gsLst>
                <a:gs pos="0">
                  <a:srgbClr val="D8F4BE">
                    <a:gamma/>
                    <a:tint val="0"/>
                    <a:invGamma/>
                  </a:srgbClr>
                </a:gs>
                <a:gs pos="100000">
                  <a:srgbClr val="D8F4BE"/>
                </a:gs>
              </a:gsLst>
              <a:lin ang="2700000" scaled="1"/>
            </a:gradFill>
            <a:ln w="50800">
              <a:solidFill>
                <a:srgbClr val="44988C"/>
              </a:solidFill>
              <a:round/>
              <a:headEnd/>
              <a:tailEnd/>
            </a:ln>
            <a:effectLst>
              <a:outerShdw dist="107763" dir="2700000" algn="ctr" rotWithShape="0">
                <a:srgbClr val="C0C0C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1" name="Group 12"/>
            <p:cNvGrpSpPr>
              <a:grpSpLocks/>
            </p:cNvGrpSpPr>
            <p:nvPr/>
          </p:nvGrpSpPr>
          <p:grpSpPr bwMode="auto">
            <a:xfrm>
              <a:off x="2880" y="1360"/>
              <a:ext cx="425" cy="1229"/>
              <a:chOff x="2880" y="1360"/>
              <a:chExt cx="425" cy="1229"/>
            </a:xfrm>
          </p:grpSpPr>
          <p:sp>
            <p:nvSpPr>
              <p:cNvPr id="12" name="Freeform 13"/>
              <p:cNvSpPr>
                <a:spLocks/>
              </p:cNvSpPr>
              <p:nvPr/>
            </p:nvSpPr>
            <p:spPr bwMode="gray">
              <a:xfrm>
                <a:off x="2970" y="1360"/>
                <a:ext cx="233" cy="254"/>
              </a:xfrm>
              <a:custGeom>
                <a:avLst/>
                <a:gdLst>
                  <a:gd name="T0" fmla="*/ 133 w 267"/>
                  <a:gd name="T1" fmla="*/ 0 h 292"/>
                  <a:gd name="T2" fmla="*/ 161 w 267"/>
                  <a:gd name="T3" fmla="*/ 3 h 292"/>
                  <a:gd name="T4" fmla="*/ 186 w 267"/>
                  <a:gd name="T5" fmla="*/ 12 h 292"/>
                  <a:gd name="T6" fmla="*/ 209 w 267"/>
                  <a:gd name="T7" fmla="*/ 25 h 292"/>
                  <a:gd name="T8" fmla="*/ 228 w 267"/>
                  <a:gd name="T9" fmla="*/ 42 h 292"/>
                  <a:gd name="T10" fmla="*/ 245 w 267"/>
                  <a:gd name="T11" fmla="*/ 64 h 292"/>
                  <a:gd name="T12" fmla="*/ 257 w 267"/>
                  <a:gd name="T13" fmla="*/ 88 h 292"/>
                  <a:gd name="T14" fmla="*/ 265 w 267"/>
                  <a:gd name="T15" fmla="*/ 116 h 292"/>
                  <a:gd name="T16" fmla="*/ 267 w 267"/>
                  <a:gd name="T17" fmla="*/ 146 h 292"/>
                  <a:gd name="T18" fmla="*/ 265 w 267"/>
                  <a:gd name="T19" fmla="*/ 175 h 292"/>
                  <a:gd name="T20" fmla="*/ 257 w 267"/>
                  <a:gd name="T21" fmla="*/ 203 h 292"/>
                  <a:gd name="T22" fmla="*/ 245 w 267"/>
                  <a:gd name="T23" fmla="*/ 227 h 292"/>
                  <a:gd name="T24" fmla="*/ 228 w 267"/>
                  <a:gd name="T25" fmla="*/ 249 h 292"/>
                  <a:gd name="T26" fmla="*/ 209 w 267"/>
                  <a:gd name="T27" fmla="*/ 267 h 292"/>
                  <a:gd name="T28" fmla="*/ 186 w 267"/>
                  <a:gd name="T29" fmla="*/ 281 h 292"/>
                  <a:gd name="T30" fmla="*/ 161 w 267"/>
                  <a:gd name="T31" fmla="*/ 289 h 292"/>
                  <a:gd name="T32" fmla="*/ 133 w 267"/>
                  <a:gd name="T33" fmla="*/ 292 h 292"/>
                  <a:gd name="T34" fmla="*/ 103 w 267"/>
                  <a:gd name="T35" fmla="*/ 288 h 292"/>
                  <a:gd name="T36" fmla="*/ 75 w 267"/>
                  <a:gd name="T37" fmla="*/ 277 h 292"/>
                  <a:gd name="T38" fmla="*/ 51 w 267"/>
                  <a:gd name="T39" fmla="*/ 260 h 292"/>
                  <a:gd name="T40" fmla="*/ 29 w 267"/>
                  <a:gd name="T41" fmla="*/ 237 h 292"/>
                  <a:gd name="T42" fmla="*/ 13 w 267"/>
                  <a:gd name="T43" fmla="*/ 210 h 292"/>
                  <a:gd name="T44" fmla="*/ 4 w 267"/>
                  <a:gd name="T45" fmla="*/ 178 h 292"/>
                  <a:gd name="T46" fmla="*/ 0 w 267"/>
                  <a:gd name="T47" fmla="*/ 146 h 292"/>
                  <a:gd name="T48" fmla="*/ 4 w 267"/>
                  <a:gd name="T49" fmla="*/ 113 h 292"/>
                  <a:gd name="T50" fmla="*/ 13 w 267"/>
                  <a:gd name="T51" fmla="*/ 81 h 292"/>
                  <a:gd name="T52" fmla="*/ 29 w 267"/>
                  <a:gd name="T53" fmla="*/ 54 h 292"/>
                  <a:gd name="T54" fmla="*/ 51 w 267"/>
                  <a:gd name="T55" fmla="*/ 32 h 292"/>
                  <a:gd name="T56" fmla="*/ 75 w 267"/>
                  <a:gd name="T57" fmla="*/ 14 h 292"/>
                  <a:gd name="T58" fmla="*/ 103 w 267"/>
                  <a:gd name="T59" fmla="*/ 3 h 292"/>
                  <a:gd name="T60" fmla="*/ 133 w 267"/>
                  <a:gd name="T61" fmla="*/ 0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67" h="292">
                    <a:moveTo>
                      <a:pt x="133" y="0"/>
                    </a:moveTo>
                    <a:lnTo>
                      <a:pt x="161" y="3"/>
                    </a:lnTo>
                    <a:lnTo>
                      <a:pt x="186" y="12"/>
                    </a:lnTo>
                    <a:lnTo>
                      <a:pt x="209" y="25"/>
                    </a:lnTo>
                    <a:lnTo>
                      <a:pt x="228" y="42"/>
                    </a:lnTo>
                    <a:lnTo>
                      <a:pt x="245" y="64"/>
                    </a:lnTo>
                    <a:lnTo>
                      <a:pt x="257" y="88"/>
                    </a:lnTo>
                    <a:lnTo>
                      <a:pt x="265" y="116"/>
                    </a:lnTo>
                    <a:lnTo>
                      <a:pt x="267" y="146"/>
                    </a:lnTo>
                    <a:lnTo>
                      <a:pt x="265" y="175"/>
                    </a:lnTo>
                    <a:lnTo>
                      <a:pt x="257" y="203"/>
                    </a:lnTo>
                    <a:lnTo>
                      <a:pt x="245" y="227"/>
                    </a:lnTo>
                    <a:lnTo>
                      <a:pt x="228" y="249"/>
                    </a:lnTo>
                    <a:lnTo>
                      <a:pt x="209" y="267"/>
                    </a:lnTo>
                    <a:lnTo>
                      <a:pt x="186" y="281"/>
                    </a:lnTo>
                    <a:lnTo>
                      <a:pt x="161" y="289"/>
                    </a:lnTo>
                    <a:lnTo>
                      <a:pt x="133" y="292"/>
                    </a:lnTo>
                    <a:lnTo>
                      <a:pt x="103" y="288"/>
                    </a:lnTo>
                    <a:lnTo>
                      <a:pt x="75" y="277"/>
                    </a:lnTo>
                    <a:lnTo>
                      <a:pt x="51" y="260"/>
                    </a:lnTo>
                    <a:lnTo>
                      <a:pt x="29" y="237"/>
                    </a:lnTo>
                    <a:lnTo>
                      <a:pt x="13" y="210"/>
                    </a:lnTo>
                    <a:lnTo>
                      <a:pt x="4" y="178"/>
                    </a:lnTo>
                    <a:lnTo>
                      <a:pt x="0" y="146"/>
                    </a:lnTo>
                    <a:lnTo>
                      <a:pt x="4" y="113"/>
                    </a:lnTo>
                    <a:lnTo>
                      <a:pt x="13" y="81"/>
                    </a:lnTo>
                    <a:lnTo>
                      <a:pt x="29" y="54"/>
                    </a:lnTo>
                    <a:lnTo>
                      <a:pt x="51" y="32"/>
                    </a:lnTo>
                    <a:lnTo>
                      <a:pt x="75" y="14"/>
                    </a:lnTo>
                    <a:lnTo>
                      <a:pt x="103" y="3"/>
                    </a:lnTo>
                    <a:lnTo>
                      <a:pt x="133" y="0"/>
                    </a:lnTo>
                    <a:close/>
                  </a:path>
                </a:pathLst>
              </a:custGeom>
              <a:solidFill>
                <a:srgbClr val="44988C"/>
              </a:solidFill>
              <a:ln>
                <a:noFill/>
              </a:ln>
              <a:effectLst>
                <a:outerShdw dist="91581" dir="3378596" algn="ctr" rotWithShape="0">
                  <a:srgbClr val="C0C0C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0">
                    <a:solidFill>
                      <a:srgbClr val="F7F161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Freeform 14"/>
              <p:cNvSpPr>
                <a:spLocks/>
              </p:cNvSpPr>
              <p:nvPr/>
            </p:nvSpPr>
            <p:spPr bwMode="gray">
              <a:xfrm>
                <a:off x="2880" y="1631"/>
                <a:ext cx="425" cy="958"/>
              </a:xfrm>
              <a:custGeom>
                <a:avLst/>
                <a:gdLst>
                  <a:gd name="T0" fmla="*/ 72 w 573"/>
                  <a:gd name="T1" fmla="*/ 5 h 1111"/>
                  <a:gd name="T2" fmla="*/ 30 w 573"/>
                  <a:gd name="T3" fmla="*/ 32 h 1111"/>
                  <a:gd name="T4" fmla="*/ 4 w 573"/>
                  <a:gd name="T5" fmla="*/ 75 h 1111"/>
                  <a:gd name="T6" fmla="*/ 0 w 573"/>
                  <a:gd name="T7" fmla="*/ 509 h 1111"/>
                  <a:gd name="T8" fmla="*/ 1 w 573"/>
                  <a:gd name="T9" fmla="*/ 516 h 1111"/>
                  <a:gd name="T10" fmla="*/ 9 w 573"/>
                  <a:gd name="T11" fmla="*/ 533 h 1111"/>
                  <a:gd name="T12" fmla="*/ 26 w 573"/>
                  <a:gd name="T13" fmla="*/ 550 h 1111"/>
                  <a:gd name="T14" fmla="*/ 56 w 573"/>
                  <a:gd name="T15" fmla="*/ 557 h 1111"/>
                  <a:gd name="T16" fmla="*/ 84 w 573"/>
                  <a:gd name="T17" fmla="*/ 551 h 1111"/>
                  <a:gd name="T18" fmla="*/ 100 w 573"/>
                  <a:gd name="T19" fmla="*/ 534 h 1111"/>
                  <a:gd name="T20" fmla="*/ 106 w 573"/>
                  <a:gd name="T21" fmla="*/ 516 h 1111"/>
                  <a:gd name="T22" fmla="*/ 108 w 573"/>
                  <a:gd name="T23" fmla="*/ 503 h 1111"/>
                  <a:gd name="T24" fmla="*/ 108 w 573"/>
                  <a:gd name="T25" fmla="*/ 166 h 1111"/>
                  <a:gd name="T26" fmla="*/ 135 w 573"/>
                  <a:gd name="T27" fmla="*/ 1066 h 1111"/>
                  <a:gd name="T28" fmla="*/ 138 w 573"/>
                  <a:gd name="T29" fmla="*/ 1073 h 1111"/>
                  <a:gd name="T30" fmla="*/ 151 w 573"/>
                  <a:gd name="T31" fmla="*/ 1089 h 1111"/>
                  <a:gd name="T32" fmla="*/ 174 w 573"/>
                  <a:gd name="T33" fmla="*/ 1105 h 1111"/>
                  <a:gd name="T34" fmla="*/ 199 w 573"/>
                  <a:gd name="T35" fmla="*/ 1111 h 1111"/>
                  <a:gd name="T36" fmla="*/ 227 w 573"/>
                  <a:gd name="T37" fmla="*/ 1110 h 1111"/>
                  <a:gd name="T38" fmla="*/ 255 w 573"/>
                  <a:gd name="T39" fmla="*/ 1097 h 1111"/>
                  <a:gd name="T40" fmla="*/ 272 w 573"/>
                  <a:gd name="T41" fmla="*/ 1080 h 1111"/>
                  <a:gd name="T42" fmla="*/ 278 w 573"/>
                  <a:gd name="T43" fmla="*/ 1068 h 1111"/>
                  <a:gd name="T44" fmla="*/ 279 w 573"/>
                  <a:gd name="T45" fmla="*/ 499 h 1111"/>
                  <a:gd name="T46" fmla="*/ 302 w 573"/>
                  <a:gd name="T47" fmla="*/ 503 h 1111"/>
                  <a:gd name="T48" fmla="*/ 302 w 573"/>
                  <a:gd name="T49" fmla="*/ 534 h 1111"/>
                  <a:gd name="T50" fmla="*/ 304 w 573"/>
                  <a:gd name="T51" fmla="*/ 590 h 1111"/>
                  <a:gd name="T52" fmla="*/ 304 w 573"/>
                  <a:gd name="T53" fmla="*/ 664 h 1111"/>
                  <a:gd name="T54" fmla="*/ 304 w 573"/>
                  <a:gd name="T55" fmla="*/ 750 h 1111"/>
                  <a:gd name="T56" fmla="*/ 304 w 573"/>
                  <a:gd name="T57" fmla="*/ 838 h 1111"/>
                  <a:gd name="T58" fmla="*/ 305 w 573"/>
                  <a:gd name="T59" fmla="*/ 926 h 1111"/>
                  <a:gd name="T60" fmla="*/ 305 w 573"/>
                  <a:gd name="T61" fmla="*/ 1004 h 1111"/>
                  <a:gd name="T62" fmla="*/ 305 w 573"/>
                  <a:gd name="T63" fmla="*/ 1066 h 1111"/>
                  <a:gd name="T64" fmla="*/ 306 w 573"/>
                  <a:gd name="T65" fmla="*/ 1073 h 1111"/>
                  <a:gd name="T66" fmla="*/ 315 w 573"/>
                  <a:gd name="T67" fmla="*/ 1088 h 1111"/>
                  <a:gd name="T68" fmla="*/ 335 w 573"/>
                  <a:gd name="T69" fmla="*/ 1103 h 1111"/>
                  <a:gd name="T70" fmla="*/ 372 w 573"/>
                  <a:gd name="T71" fmla="*/ 1111 h 1111"/>
                  <a:gd name="T72" fmla="*/ 408 w 573"/>
                  <a:gd name="T73" fmla="*/ 1103 h 1111"/>
                  <a:gd name="T74" fmla="*/ 429 w 573"/>
                  <a:gd name="T75" fmla="*/ 1089 h 1111"/>
                  <a:gd name="T76" fmla="*/ 437 w 573"/>
                  <a:gd name="T77" fmla="*/ 1073 h 1111"/>
                  <a:gd name="T78" fmla="*/ 438 w 573"/>
                  <a:gd name="T79" fmla="*/ 1067 h 1111"/>
                  <a:gd name="T80" fmla="*/ 466 w 573"/>
                  <a:gd name="T81" fmla="*/ 166 h 1111"/>
                  <a:gd name="T82" fmla="*/ 468 w 573"/>
                  <a:gd name="T83" fmla="*/ 503 h 1111"/>
                  <a:gd name="T84" fmla="*/ 472 w 573"/>
                  <a:gd name="T85" fmla="*/ 517 h 1111"/>
                  <a:gd name="T86" fmla="*/ 483 w 573"/>
                  <a:gd name="T87" fmla="*/ 537 h 1111"/>
                  <a:gd name="T88" fmla="*/ 505 w 573"/>
                  <a:gd name="T89" fmla="*/ 551 h 1111"/>
                  <a:gd name="T90" fmla="*/ 536 w 573"/>
                  <a:gd name="T91" fmla="*/ 551 h 1111"/>
                  <a:gd name="T92" fmla="*/ 557 w 573"/>
                  <a:gd name="T93" fmla="*/ 537 h 1111"/>
                  <a:gd name="T94" fmla="*/ 570 w 573"/>
                  <a:gd name="T95" fmla="*/ 517 h 1111"/>
                  <a:gd name="T96" fmla="*/ 573 w 573"/>
                  <a:gd name="T97" fmla="*/ 508 h 1111"/>
                  <a:gd name="T98" fmla="*/ 572 w 573"/>
                  <a:gd name="T99" fmla="*/ 68 h 1111"/>
                  <a:gd name="T100" fmla="*/ 546 w 573"/>
                  <a:gd name="T101" fmla="*/ 28 h 1111"/>
                  <a:gd name="T102" fmla="*/ 506 w 573"/>
                  <a:gd name="T103" fmla="*/ 4 h 1111"/>
                  <a:gd name="T104" fmla="*/ 94 w 573"/>
                  <a:gd name="T105" fmla="*/ 0 h 1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573" h="1111">
                    <a:moveTo>
                      <a:pt x="94" y="0"/>
                    </a:moveTo>
                    <a:lnTo>
                      <a:pt x="72" y="5"/>
                    </a:lnTo>
                    <a:lnTo>
                      <a:pt x="50" y="16"/>
                    </a:lnTo>
                    <a:lnTo>
                      <a:pt x="30" y="32"/>
                    </a:lnTo>
                    <a:lnTo>
                      <a:pt x="15" y="53"/>
                    </a:lnTo>
                    <a:lnTo>
                      <a:pt x="4" y="75"/>
                    </a:lnTo>
                    <a:lnTo>
                      <a:pt x="0" y="99"/>
                    </a:lnTo>
                    <a:lnTo>
                      <a:pt x="0" y="509"/>
                    </a:lnTo>
                    <a:lnTo>
                      <a:pt x="0" y="511"/>
                    </a:lnTo>
                    <a:lnTo>
                      <a:pt x="1" y="516"/>
                    </a:lnTo>
                    <a:lnTo>
                      <a:pt x="4" y="525"/>
                    </a:lnTo>
                    <a:lnTo>
                      <a:pt x="9" y="533"/>
                    </a:lnTo>
                    <a:lnTo>
                      <a:pt x="16" y="543"/>
                    </a:lnTo>
                    <a:lnTo>
                      <a:pt x="26" y="550"/>
                    </a:lnTo>
                    <a:lnTo>
                      <a:pt x="39" y="556"/>
                    </a:lnTo>
                    <a:lnTo>
                      <a:pt x="56" y="557"/>
                    </a:lnTo>
                    <a:lnTo>
                      <a:pt x="72" y="556"/>
                    </a:lnTo>
                    <a:lnTo>
                      <a:pt x="84" y="551"/>
                    </a:lnTo>
                    <a:lnTo>
                      <a:pt x="92" y="543"/>
                    </a:lnTo>
                    <a:lnTo>
                      <a:pt x="100" y="534"/>
                    </a:lnTo>
                    <a:lnTo>
                      <a:pt x="103" y="525"/>
                    </a:lnTo>
                    <a:lnTo>
                      <a:pt x="106" y="516"/>
                    </a:lnTo>
                    <a:lnTo>
                      <a:pt x="107" y="508"/>
                    </a:lnTo>
                    <a:lnTo>
                      <a:pt x="108" y="503"/>
                    </a:lnTo>
                    <a:lnTo>
                      <a:pt x="108" y="500"/>
                    </a:lnTo>
                    <a:lnTo>
                      <a:pt x="108" y="166"/>
                    </a:lnTo>
                    <a:lnTo>
                      <a:pt x="134" y="167"/>
                    </a:lnTo>
                    <a:lnTo>
                      <a:pt x="135" y="1066"/>
                    </a:lnTo>
                    <a:lnTo>
                      <a:pt x="136" y="1068"/>
                    </a:lnTo>
                    <a:lnTo>
                      <a:pt x="138" y="1073"/>
                    </a:lnTo>
                    <a:lnTo>
                      <a:pt x="143" y="1080"/>
                    </a:lnTo>
                    <a:lnTo>
                      <a:pt x="151" y="1089"/>
                    </a:lnTo>
                    <a:lnTo>
                      <a:pt x="162" y="1097"/>
                    </a:lnTo>
                    <a:lnTo>
                      <a:pt x="174" y="1105"/>
                    </a:lnTo>
                    <a:lnTo>
                      <a:pt x="189" y="1110"/>
                    </a:lnTo>
                    <a:lnTo>
                      <a:pt x="199" y="1111"/>
                    </a:lnTo>
                    <a:lnTo>
                      <a:pt x="217" y="1111"/>
                    </a:lnTo>
                    <a:lnTo>
                      <a:pt x="227" y="1110"/>
                    </a:lnTo>
                    <a:lnTo>
                      <a:pt x="243" y="1105"/>
                    </a:lnTo>
                    <a:lnTo>
                      <a:pt x="255" y="1097"/>
                    </a:lnTo>
                    <a:lnTo>
                      <a:pt x="265" y="1089"/>
                    </a:lnTo>
                    <a:lnTo>
                      <a:pt x="272" y="1080"/>
                    </a:lnTo>
                    <a:lnTo>
                      <a:pt x="276" y="1073"/>
                    </a:lnTo>
                    <a:lnTo>
                      <a:pt x="278" y="1068"/>
                    </a:lnTo>
                    <a:lnTo>
                      <a:pt x="279" y="1066"/>
                    </a:lnTo>
                    <a:lnTo>
                      <a:pt x="279" y="499"/>
                    </a:lnTo>
                    <a:lnTo>
                      <a:pt x="302" y="499"/>
                    </a:lnTo>
                    <a:lnTo>
                      <a:pt x="302" y="503"/>
                    </a:lnTo>
                    <a:lnTo>
                      <a:pt x="302" y="515"/>
                    </a:lnTo>
                    <a:lnTo>
                      <a:pt x="302" y="534"/>
                    </a:lnTo>
                    <a:lnTo>
                      <a:pt x="302" y="560"/>
                    </a:lnTo>
                    <a:lnTo>
                      <a:pt x="304" y="590"/>
                    </a:lnTo>
                    <a:lnTo>
                      <a:pt x="304" y="626"/>
                    </a:lnTo>
                    <a:lnTo>
                      <a:pt x="304" y="664"/>
                    </a:lnTo>
                    <a:lnTo>
                      <a:pt x="304" y="706"/>
                    </a:lnTo>
                    <a:lnTo>
                      <a:pt x="304" y="750"/>
                    </a:lnTo>
                    <a:lnTo>
                      <a:pt x="304" y="793"/>
                    </a:lnTo>
                    <a:lnTo>
                      <a:pt x="304" y="838"/>
                    </a:lnTo>
                    <a:lnTo>
                      <a:pt x="305" y="882"/>
                    </a:lnTo>
                    <a:lnTo>
                      <a:pt x="305" y="926"/>
                    </a:lnTo>
                    <a:lnTo>
                      <a:pt x="305" y="966"/>
                    </a:lnTo>
                    <a:lnTo>
                      <a:pt x="305" y="1004"/>
                    </a:lnTo>
                    <a:lnTo>
                      <a:pt x="305" y="1037"/>
                    </a:lnTo>
                    <a:lnTo>
                      <a:pt x="305" y="1066"/>
                    </a:lnTo>
                    <a:lnTo>
                      <a:pt x="305" y="1067"/>
                    </a:lnTo>
                    <a:lnTo>
                      <a:pt x="306" y="1073"/>
                    </a:lnTo>
                    <a:lnTo>
                      <a:pt x="310" y="1079"/>
                    </a:lnTo>
                    <a:lnTo>
                      <a:pt x="315" y="1088"/>
                    </a:lnTo>
                    <a:lnTo>
                      <a:pt x="323" y="1096"/>
                    </a:lnTo>
                    <a:lnTo>
                      <a:pt x="335" y="1103"/>
                    </a:lnTo>
                    <a:lnTo>
                      <a:pt x="351" y="1108"/>
                    </a:lnTo>
                    <a:lnTo>
                      <a:pt x="372" y="1111"/>
                    </a:lnTo>
                    <a:lnTo>
                      <a:pt x="392" y="1108"/>
                    </a:lnTo>
                    <a:lnTo>
                      <a:pt x="408" y="1103"/>
                    </a:lnTo>
                    <a:lnTo>
                      <a:pt x="420" y="1096"/>
                    </a:lnTo>
                    <a:lnTo>
                      <a:pt x="429" y="1089"/>
                    </a:lnTo>
                    <a:lnTo>
                      <a:pt x="434" y="1080"/>
                    </a:lnTo>
                    <a:lnTo>
                      <a:pt x="437" y="1073"/>
                    </a:lnTo>
                    <a:lnTo>
                      <a:pt x="438" y="1068"/>
                    </a:lnTo>
                    <a:lnTo>
                      <a:pt x="438" y="1067"/>
                    </a:lnTo>
                    <a:lnTo>
                      <a:pt x="440" y="166"/>
                    </a:lnTo>
                    <a:lnTo>
                      <a:pt x="466" y="166"/>
                    </a:lnTo>
                    <a:lnTo>
                      <a:pt x="466" y="500"/>
                    </a:lnTo>
                    <a:lnTo>
                      <a:pt x="468" y="503"/>
                    </a:lnTo>
                    <a:lnTo>
                      <a:pt x="469" y="509"/>
                    </a:lnTo>
                    <a:lnTo>
                      <a:pt x="472" y="517"/>
                    </a:lnTo>
                    <a:lnTo>
                      <a:pt x="477" y="527"/>
                    </a:lnTo>
                    <a:lnTo>
                      <a:pt x="483" y="537"/>
                    </a:lnTo>
                    <a:lnTo>
                      <a:pt x="493" y="545"/>
                    </a:lnTo>
                    <a:lnTo>
                      <a:pt x="505" y="551"/>
                    </a:lnTo>
                    <a:lnTo>
                      <a:pt x="520" y="554"/>
                    </a:lnTo>
                    <a:lnTo>
                      <a:pt x="536" y="551"/>
                    </a:lnTo>
                    <a:lnTo>
                      <a:pt x="548" y="545"/>
                    </a:lnTo>
                    <a:lnTo>
                      <a:pt x="557" y="537"/>
                    </a:lnTo>
                    <a:lnTo>
                      <a:pt x="563" y="527"/>
                    </a:lnTo>
                    <a:lnTo>
                      <a:pt x="570" y="517"/>
                    </a:lnTo>
                    <a:lnTo>
                      <a:pt x="573" y="510"/>
                    </a:lnTo>
                    <a:lnTo>
                      <a:pt x="573" y="508"/>
                    </a:lnTo>
                    <a:lnTo>
                      <a:pt x="573" y="79"/>
                    </a:lnTo>
                    <a:lnTo>
                      <a:pt x="572" y="68"/>
                    </a:lnTo>
                    <a:lnTo>
                      <a:pt x="561" y="47"/>
                    </a:lnTo>
                    <a:lnTo>
                      <a:pt x="546" y="28"/>
                    </a:lnTo>
                    <a:lnTo>
                      <a:pt x="528" y="14"/>
                    </a:lnTo>
                    <a:lnTo>
                      <a:pt x="506" y="4"/>
                    </a:lnTo>
                    <a:lnTo>
                      <a:pt x="485" y="0"/>
                    </a:lnTo>
                    <a:lnTo>
                      <a:pt x="94" y="0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44988C"/>
              </a:solidFill>
              <a:ln>
                <a:noFill/>
              </a:ln>
              <a:effectLst>
                <a:outerShdw dist="91581" dir="3378596" algn="ctr" rotWithShape="0">
                  <a:srgbClr val="C0C0C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0">
                    <a:solidFill>
                      <a:srgbClr val="F7F161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4" name="TextBox 13"/>
          <p:cNvSpPr txBox="1"/>
          <p:nvPr/>
        </p:nvSpPr>
        <p:spPr>
          <a:xfrm>
            <a:off x="391988" y="3791282"/>
            <a:ext cx="352432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dirty="0" smtClean="0">
                <a:solidFill>
                  <a:srgbClr val="002060"/>
                </a:solidFill>
                <a:latin typeface="Impact" panose="020B0806030902050204" pitchFamily="34" charset="0"/>
              </a:rPr>
              <a:t>Рост фискальной нагрузки, избыточные требования, отсутствие их систематизации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106960" y="3730060"/>
            <a:ext cx="373795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dirty="0" smtClean="0">
                <a:solidFill>
                  <a:srgbClr val="002060"/>
                </a:solidFill>
                <a:latin typeface="Impact" panose="020B0806030902050204" pitchFamily="34" charset="0"/>
              </a:rPr>
              <a:t>Давление на бизнес не снизилось, к проверкам добавились новые виды надзорных мероприятий</a:t>
            </a:r>
            <a:endParaRPr lang="ru-RU" sz="2500" dirty="0">
              <a:solidFill>
                <a:srgbClr val="002060"/>
              </a:solidFill>
              <a:latin typeface="Impact" panose="020B080603090205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95536" y="1412776"/>
            <a:ext cx="3533198" cy="936104"/>
          </a:xfrm>
          <a:prstGeom prst="rect">
            <a:avLst/>
          </a:prstGeom>
          <a:solidFill>
            <a:schemeClr val="bg1">
              <a:lumMod val="75000"/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4972689" y="1412776"/>
            <a:ext cx="3533198" cy="936104"/>
          </a:xfrm>
          <a:prstGeom prst="rect">
            <a:avLst/>
          </a:prstGeom>
          <a:solidFill>
            <a:schemeClr val="bg1">
              <a:lumMod val="75000"/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644544" y="1559429"/>
            <a:ext cx="3035181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500" dirty="0" smtClean="0">
                <a:solidFill>
                  <a:srgbClr val="C00000"/>
                </a:solidFill>
                <a:latin typeface="Impact" panose="020B0806030902050204" pitchFamily="34" charset="0"/>
              </a:rPr>
              <a:t>Мы говорили:</a:t>
            </a:r>
            <a:endParaRPr lang="ru-RU" sz="3500" dirty="0">
              <a:solidFill>
                <a:srgbClr val="C00000"/>
              </a:solidFill>
              <a:latin typeface="Impact" panose="020B080603090205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063102" y="1528651"/>
            <a:ext cx="3346688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700" dirty="0" smtClean="0">
                <a:solidFill>
                  <a:srgbClr val="C00000"/>
                </a:solidFill>
                <a:latin typeface="Impact" panose="020B0806030902050204" pitchFamily="34" charset="0"/>
              </a:rPr>
              <a:t>Факт:</a:t>
            </a:r>
            <a:endParaRPr lang="ru-RU" sz="3700" dirty="0">
              <a:solidFill>
                <a:srgbClr val="C00000"/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3183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578</TotalTime>
  <Words>913</Words>
  <Application>Microsoft Office PowerPoint</Application>
  <PresentationFormat>Экран (4:3)</PresentationFormat>
  <Paragraphs>192</Paragraphs>
  <Slides>23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Правительство ЯО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Лобанова Алена Юрьевна</dc:creator>
  <cp:lastModifiedBy>Подаруев Станислав Олегович</cp:lastModifiedBy>
  <cp:revision>78</cp:revision>
  <dcterms:created xsi:type="dcterms:W3CDTF">2019-02-01T07:14:33Z</dcterms:created>
  <dcterms:modified xsi:type="dcterms:W3CDTF">2019-09-16T11:09:02Z</dcterms:modified>
</cp:coreProperties>
</file>