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7" r:id="rId3"/>
    <p:sldId id="279" r:id="rId4"/>
    <p:sldId id="280" r:id="rId5"/>
    <p:sldId id="298" r:id="rId6"/>
    <p:sldId id="294" r:id="rId7"/>
    <p:sldId id="283" r:id="rId8"/>
    <p:sldId id="293" r:id="rId9"/>
    <p:sldId id="295" r:id="rId10"/>
    <p:sldId id="284" r:id="rId11"/>
    <p:sldId id="296" r:id="rId12"/>
    <p:sldId id="300" r:id="rId13"/>
    <p:sldId id="299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62" autoAdjust="0"/>
  </p:normalViewPr>
  <p:slideViewPr>
    <p:cSldViewPr>
      <p:cViewPr>
        <p:scale>
          <a:sx n="90" d="100"/>
          <a:sy n="90" d="100"/>
        </p:scale>
        <p:origin x="-732" y="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5D4EF-EFBD-44AC-BDC2-2B1E123FF546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D3B1E-9CFB-43F0-A865-DD9C42173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114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8BE7-324E-4EDA-857F-9AB4624587C7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446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8BE7-324E-4EDA-857F-9AB4624587C7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993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8BE7-324E-4EDA-857F-9AB4624587C7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3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8BE7-324E-4EDA-857F-9AB4624587C7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900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8BE7-324E-4EDA-857F-9AB4624587C7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5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8BE7-324E-4EDA-857F-9AB4624587C7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697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8BE7-324E-4EDA-857F-9AB4624587C7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86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8BE7-324E-4EDA-857F-9AB4624587C7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31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8BE7-324E-4EDA-857F-9AB4624587C7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10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8BE7-324E-4EDA-857F-9AB4624587C7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36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8BE7-324E-4EDA-857F-9AB4624587C7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58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28BE7-324E-4EDA-857F-9AB4624587C7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38AE7-26AF-4BA3-8F53-201F6C4E5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06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2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2132856"/>
            <a:ext cx="820891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Заседание Общественного экспертного совета </a:t>
            </a:r>
          </a:p>
          <a:p>
            <a:pPr algn="ctr"/>
            <a:r>
              <a:rPr lang="ru-RU" sz="5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при Уполномоченном</a:t>
            </a:r>
          </a:p>
          <a:p>
            <a:pPr algn="ctr"/>
            <a:endParaRPr lang="ru-RU" sz="5000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ctr"/>
            <a:r>
              <a:rPr lang="ru-RU" sz="5000" dirty="0" smtClean="0">
                <a:solidFill>
                  <a:srgbClr val="860000"/>
                </a:solidFill>
                <a:latin typeface="Impact" panose="020B0806030902050204" pitchFamily="34" charset="0"/>
              </a:rPr>
              <a:t>11.11.2019 г.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73" y="321768"/>
            <a:ext cx="9636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19672" y="307121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Аппарат Уполномоченного по защите прав предпринимателей в Ярославской области</a:t>
            </a:r>
            <a:endParaRPr lang="ru-RU" sz="24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41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obanovaayu\Desktop\envd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840760" cy="4560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886" y="176156"/>
            <a:ext cx="882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860000"/>
                </a:solidFill>
                <a:latin typeface="Impact" panose="020B0806030902050204" pitchFamily="34" charset="0"/>
              </a:rPr>
              <a:t>Предстоящая отмена ЕНВД </a:t>
            </a:r>
            <a:endParaRPr lang="ru-RU" sz="4000" dirty="0">
              <a:solidFill>
                <a:srgbClr val="86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48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651" y="0"/>
            <a:ext cx="882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860000"/>
                </a:solidFill>
                <a:latin typeface="Impact" panose="020B0806030902050204" pitchFamily="34" charset="0"/>
              </a:rPr>
              <a:t>Наши предложения </a:t>
            </a:r>
            <a:endParaRPr lang="ru-RU" sz="4000" dirty="0">
              <a:solidFill>
                <a:srgbClr val="8600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439" y="836712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1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отменить </a:t>
            </a:r>
            <a:r>
              <a:rPr lang="ru-RU" sz="2100" dirty="0">
                <a:solidFill>
                  <a:srgbClr val="002060"/>
                </a:solidFill>
                <a:latin typeface="Impact" panose="020B0806030902050204" pitchFamily="34" charset="0"/>
              </a:rPr>
              <a:t>решение об упразднении с 01.01.2021 года специального налогового режима ЕНВД как наиболее оптимального в текущей </a:t>
            </a:r>
            <a:r>
              <a:rPr lang="ru-RU" sz="21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ситуации;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100" dirty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100" dirty="0">
                <a:solidFill>
                  <a:srgbClr val="002060"/>
                </a:solidFill>
                <a:latin typeface="Impact" panose="020B0806030902050204" pitchFamily="34" charset="0"/>
              </a:rPr>
              <a:t>п</a:t>
            </a:r>
            <a:r>
              <a:rPr lang="ru-RU" sz="21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оддержать </a:t>
            </a:r>
            <a:r>
              <a:rPr lang="ru-RU" sz="2100" dirty="0">
                <a:solidFill>
                  <a:srgbClr val="002060"/>
                </a:solidFill>
                <a:latin typeface="Impact" panose="020B0806030902050204" pitchFamily="34" charset="0"/>
              </a:rPr>
              <a:t>позицию </a:t>
            </a:r>
            <a:r>
              <a:rPr lang="ru-RU" sz="21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Б.Ю</a:t>
            </a:r>
            <a:r>
              <a:rPr lang="ru-RU" sz="2100" dirty="0">
                <a:solidFill>
                  <a:srgbClr val="002060"/>
                </a:solidFill>
                <a:latin typeface="Impact" panose="020B0806030902050204" pitchFamily="34" charset="0"/>
              </a:rPr>
              <a:t>. Титова о сохранении действия режима ЕНВД до окончания реализации национального проекта «Малое и среднее предпринимательство и поддержка индивидуальной предпринимательской инициативы», поскольку решение об отмене режима ЕНВД совершенно не вяжется с целями </a:t>
            </a:r>
            <a:r>
              <a:rPr lang="ru-RU" sz="21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нацпроекта;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100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100" dirty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100" dirty="0">
                <a:solidFill>
                  <a:srgbClr val="002060"/>
                </a:solidFill>
                <a:latin typeface="Impact" panose="020B0806030902050204" pitchFamily="34" charset="0"/>
              </a:rPr>
              <a:t>в</a:t>
            </a:r>
            <a:r>
              <a:rPr lang="ru-RU" sz="2100" dirty="0" smtClean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r>
              <a:rPr lang="ru-RU" sz="2100" dirty="0">
                <a:solidFill>
                  <a:srgbClr val="002060"/>
                </a:solidFill>
                <a:latin typeface="Impact" panose="020B0806030902050204" pitchFamily="34" charset="0"/>
              </a:rPr>
              <a:t>рамках работы профильных комитетов </a:t>
            </a:r>
            <a:r>
              <a:rPr lang="ru-RU" sz="21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ЯОД обсудить </a:t>
            </a:r>
            <a:r>
              <a:rPr lang="ru-RU" sz="2100" dirty="0">
                <a:solidFill>
                  <a:srgbClr val="002060"/>
                </a:solidFill>
                <a:latin typeface="Impact" panose="020B0806030902050204" pitchFamily="34" charset="0"/>
              </a:rPr>
              <a:t>вопрос целесообразности отмены режима ЕНВД, а также варианты реформирования действующих режимов налогообложения УСН, ПСН, ЕНВД с переходным периодом до 2024 года в целях исключения необоснованной налоговой нагрузки </a:t>
            </a:r>
            <a:r>
              <a:rPr lang="ru-RU" sz="21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на СМП.</a:t>
            </a:r>
            <a:endParaRPr lang="ru-RU" sz="21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81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0"/>
            <a:ext cx="882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860000"/>
                </a:solidFill>
                <a:latin typeface="Impact" panose="020B0806030902050204" pitchFamily="34" charset="0"/>
              </a:rPr>
              <a:t>Наши предложения </a:t>
            </a:r>
            <a:endParaRPr lang="ru-RU" sz="4000" dirty="0">
              <a:solidFill>
                <a:srgbClr val="860000"/>
              </a:solidFill>
              <a:latin typeface="Impact" panose="020B080603090205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650" y="601000"/>
            <a:ext cx="8771829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 smtClean="0">
                <a:solidFill>
                  <a:srgbClr val="860000"/>
                </a:solidFill>
                <a:latin typeface="Impact" panose="020B0806030902050204" pitchFamily="34" charset="0"/>
              </a:rPr>
              <a:t>В </a:t>
            </a:r>
            <a:r>
              <a:rPr lang="ru-RU" sz="1900" dirty="0">
                <a:solidFill>
                  <a:srgbClr val="860000"/>
                </a:solidFill>
                <a:latin typeface="Impact" panose="020B0806030902050204" pitchFamily="34" charset="0"/>
              </a:rPr>
              <a:t>целях унификации налогового законодательства и доработки иных специальных режимов налогообложения, обратиться в адрес </a:t>
            </a:r>
            <a:r>
              <a:rPr lang="ru-RU" sz="1900" dirty="0" smtClean="0">
                <a:solidFill>
                  <a:srgbClr val="860000"/>
                </a:solidFill>
                <a:latin typeface="Impact" panose="020B0806030902050204" pitchFamily="34" charset="0"/>
              </a:rPr>
              <a:t>ГД РФ </a:t>
            </a:r>
            <a:r>
              <a:rPr lang="ru-RU" sz="1900" dirty="0">
                <a:solidFill>
                  <a:srgbClr val="860000"/>
                </a:solidFill>
                <a:latin typeface="Impact" panose="020B0806030902050204" pitchFamily="34" charset="0"/>
              </a:rPr>
              <a:t>о внесении изменений в </a:t>
            </a:r>
            <a:r>
              <a:rPr lang="ru-RU" sz="1900" dirty="0" smtClean="0">
                <a:solidFill>
                  <a:srgbClr val="860000"/>
                </a:solidFill>
                <a:latin typeface="Impact" panose="020B0806030902050204" pitchFamily="34" charset="0"/>
              </a:rPr>
              <a:t> НК РФ в части :</a:t>
            </a:r>
          </a:p>
          <a:p>
            <a:pPr algn="just"/>
            <a:endParaRPr lang="ru-RU" sz="1900" dirty="0">
              <a:solidFill>
                <a:srgbClr val="C00000"/>
              </a:solidFill>
              <a:latin typeface="Impact" panose="020B0806030902050204" pitchFamily="34" charset="0"/>
            </a:endParaRPr>
          </a:p>
          <a:p>
            <a:pPr lvl="0" algn="just"/>
            <a:r>
              <a:rPr lang="ru-RU" sz="1900" dirty="0" smtClean="0">
                <a:solidFill>
                  <a:srgbClr val="002060"/>
                </a:solidFill>
                <a:latin typeface="Impact" panose="020B0806030902050204" pitchFamily="34" charset="0"/>
              </a:rPr>
              <a:t>- применения </a:t>
            </a:r>
            <a:r>
              <a:rPr lang="ru-RU" sz="1900" dirty="0">
                <a:solidFill>
                  <a:srgbClr val="002060"/>
                </a:solidFill>
                <a:latin typeface="Impact" panose="020B0806030902050204" pitchFamily="34" charset="0"/>
              </a:rPr>
              <a:t>патентной системы налогообложения для организаций;</a:t>
            </a:r>
          </a:p>
          <a:p>
            <a:pPr lvl="0" algn="just"/>
            <a:r>
              <a:rPr lang="ru-RU" sz="1900" dirty="0" smtClean="0">
                <a:solidFill>
                  <a:srgbClr val="002060"/>
                </a:solidFill>
                <a:latin typeface="Impact" panose="020B0806030902050204" pitchFamily="34" charset="0"/>
              </a:rPr>
              <a:t>- возможности </a:t>
            </a:r>
            <a:r>
              <a:rPr lang="ru-RU" sz="1900" dirty="0">
                <a:solidFill>
                  <a:srgbClr val="002060"/>
                </a:solidFill>
                <a:latin typeface="Impact" panose="020B0806030902050204" pitchFamily="34" charset="0"/>
              </a:rPr>
              <a:t>применения патентной системы налогообложения в отношении всех видов деятельности, предусмотренных для режима ЕНВД;</a:t>
            </a:r>
          </a:p>
          <a:p>
            <a:pPr lvl="0" algn="just"/>
            <a:r>
              <a:rPr lang="ru-RU" sz="1900" dirty="0" smtClean="0">
                <a:solidFill>
                  <a:srgbClr val="002060"/>
                </a:solidFill>
                <a:latin typeface="Impact" panose="020B0806030902050204" pitchFamily="34" charset="0"/>
              </a:rPr>
              <a:t>- увеличения </a:t>
            </a:r>
            <a:r>
              <a:rPr lang="ru-RU" sz="1900" dirty="0">
                <a:solidFill>
                  <a:srgbClr val="002060"/>
                </a:solidFill>
                <a:latin typeface="Impact" panose="020B0806030902050204" pitchFamily="34" charset="0"/>
              </a:rPr>
              <a:t>предельной площади торгового зала для объектов розницы, а также предельной площади зала обслуживания для объектов общественного питания с 50 до 150 метров;</a:t>
            </a:r>
          </a:p>
          <a:p>
            <a:pPr lvl="0" algn="just"/>
            <a:r>
              <a:rPr lang="ru-RU" sz="1900" dirty="0" smtClean="0">
                <a:solidFill>
                  <a:srgbClr val="002060"/>
                </a:solidFill>
                <a:latin typeface="Impact" panose="020B0806030902050204" pitchFamily="34" charset="0"/>
              </a:rPr>
              <a:t>- увеличения </a:t>
            </a:r>
            <a:r>
              <a:rPr lang="ru-RU" sz="1900" dirty="0">
                <a:solidFill>
                  <a:srgbClr val="002060"/>
                </a:solidFill>
                <a:latin typeface="Impact" panose="020B0806030902050204" pitchFamily="34" charset="0"/>
              </a:rPr>
              <a:t>предела средней численности наемных работников за налоговый период с 15 до 100 человек;</a:t>
            </a:r>
          </a:p>
          <a:p>
            <a:pPr lvl="0" algn="just"/>
            <a:r>
              <a:rPr lang="ru-RU" sz="1900" dirty="0" smtClean="0">
                <a:solidFill>
                  <a:srgbClr val="002060"/>
                </a:solidFill>
                <a:latin typeface="Impact" panose="020B0806030902050204" pitchFamily="34" charset="0"/>
              </a:rPr>
              <a:t>- увеличения </a:t>
            </a:r>
            <a:r>
              <a:rPr lang="ru-RU" sz="1900" dirty="0">
                <a:solidFill>
                  <a:srgbClr val="002060"/>
                </a:solidFill>
                <a:latin typeface="Impact" panose="020B0806030902050204" pitchFamily="34" charset="0"/>
              </a:rPr>
              <a:t>максимального размера потенциально возможного к получению дохода до 3 млн. </a:t>
            </a:r>
            <a:r>
              <a:rPr lang="ru-RU" sz="19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рублей;</a:t>
            </a:r>
            <a:endParaRPr lang="ru-RU" sz="1900" dirty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lvl="0" algn="just"/>
            <a:r>
              <a:rPr lang="ru-RU" sz="1900" dirty="0" smtClean="0">
                <a:solidFill>
                  <a:srgbClr val="002060"/>
                </a:solidFill>
                <a:latin typeface="Impact" panose="020B0806030902050204" pitchFamily="34" charset="0"/>
              </a:rPr>
              <a:t>- увеличения </a:t>
            </a:r>
            <a:r>
              <a:rPr lang="ru-RU" sz="1900" dirty="0">
                <a:solidFill>
                  <a:srgbClr val="002060"/>
                </a:solidFill>
                <a:latin typeface="Impact" panose="020B0806030902050204" pitchFamily="34" charset="0"/>
              </a:rPr>
              <a:t>предельного дохода налогоплательщика, применяющего патентный режим налогообложения по всем видам предпринимательской деятельности до 150 млн. </a:t>
            </a:r>
            <a:r>
              <a:rPr lang="ru-RU" sz="19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рублей;</a:t>
            </a:r>
            <a:endParaRPr lang="ru-RU" sz="1900" dirty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lvl="0" algn="just"/>
            <a:r>
              <a:rPr lang="ru-RU" sz="1900" dirty="0" smtClean="0">
                <a:solidFill>
                  <a:srgbClr val="002060"/>
                </a:solidFill>
                <a:latin typeface="Impact" panose="020B0806030902050204" pitchFamily="34" charset="0"/>
              </a:rPr>
              <a:t>- предоставления </a:t>
            </a:r>
            <a:r>
              <a:rPr lang="ru-RU" sz="1900" dirty="0">
                <a:solidFill>
                  <a:srgbClr val="002060"/>
                </a:solidFill>
                <a:latin typeface="Impact" panose="020B0806030902050204" pitchFamily="34" charset="0"/>
              </a:rPr>
              <a:t>права уменьшения размера патента на величину уплаченных страховых </a:t>
            </a:r>
            <a:r>
              <a:rPr lang="ru-RU" sz="19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взносов;</a:t>
            </a:r>
            <a:endParaRPr lang="ru-RU" sz="1900" dirty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lvl="0" algn="just"/>
            <a:r>
              <a:rPr lang="ru-RU" sz="1900" dirty="0" smtClean="0">
                <a:solidFill>
                  <a:srgbClr val="002060"/>
                </a:solidFill>
                <a:latin typeface="Impact" panose="020B0806030902050204" pitchFamily="34" charset="0"/>
              </a:rPr>
              <a:t>- повышения </a:t>
            </a:r>
            <a:r>
              <a:rPr lang="ru-RU" sz="1900" dirty="0">
                <a:solidFill>
                  <a:srgbClr val="002060"/>
                </a:solidFill>
                <a:latin typeface="Impact" panose="020B0806030902050204" pitchFamily="34" charset="0"/>
              </a:rPr>
              <a:t>предельного порога дохода субъекта предпринимательской деятельности до 300 тыс. </a:t>
            </a:r>
            <a:r>
              <a:rPr lang="ru-RU" sz="19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рублей.</a:t>
            </a:r>
            <a:endParaRPr lang="ru-RU" sz="19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7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7182" y="1195753"/>
            <a:ext cx="6963508" cy="5662247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271" y="116632"/>
            <a:ext cx="882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860000"/>
                </a:solidFill>
                <a:latin typeface="Impact" panose="020B0806030902050204" pitchFamily="34" charset="0"/>
              </a:rPr>
              <a:t>Наши предложения </a:t>
            </a:r>
            <a:endParaRPr lang="ru-RU" sz="4000" dirty="0">
              <a:solidFill>
                <a:srgbClr val="8600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271" y="1268760"/>
            <a:ext cx="8642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Impact" panose="020B0806030902050204" pitchFamily="34" charset="0"/>
              </a:rPr>
              <a:t>оставить за муниципальными образованиями право самостоятельно определять, отказаться им от </a:t>
            </a:r>
            <a:r>
              <a:rPr lang="ru-RU" sz="2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ЕНВД </a:t>
            </a:r>
            <a:r>
              <a:rPr lang="ru-RU" sz="2400" dirty="0">
                <a:solidFill>
                  <a:srgbClr val="002060"/>
                </a:solidFill>
                <a:latin typeface="Impact" panose="020B0806030902050204" pitchFamily="34" charset="0"/>
              </a:rPr>
              <a:t>как одного из видов налогообложения, или оставить его на территории муниципального </a:t>
            </a:r>
            <a:r>
              <a:rPr lang="ru-RU" sz="2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образования</a:t>
            </a:r>
            <a:r>
              <a:rPr lang="ru-RU" sz="2200" dirty="0">
                <a:solidFill>
                  <a:srgbClr val="002060"/>
                </a:solidFill>
                <a:latin typeface="Impact" panose="020B080603090205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925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36912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Спасибо за внимание!</a:t>
            </a:r>
            <a:endParaRPr lang="ru-RU" sz="6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623731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Impact" panose="020B0806030902050204" pitchFamily="34" charset="0"/>
              </a:rPr>
              <a:t>www.ombudsmanyar.ru</a:t>
            </a:r>
            <a:endParaRPr lang="ru-RU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42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2348880"/>
            <a:ext cx="2381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40"/>
          <a:stretch/>
        </p:blipFill>
        <p:spPr bwMode="auto">
          <a:xfrm>
            <a:off x="669357" y="1602120"/>
            <a:ext cx="2265655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130" y="2347889"/>
            <a:ext cx="2381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2" b="35938"/>
          <a:stretch/>
        </p:blipFill>
        <p:spPr bwMode="auto">
          <a:xfrm>
            <a:off x="3326130" y="1621479"/>
            <a:ext cx="2265655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68239"/>
            <a:ext cx="23844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772" y="1772816"/>
            <a:ext cx="2268537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1368" y="188640"/>
            <a:ext cx="81707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" dirty="0" smtClean="0">
                <a:solidFill>
                  <a:srgbClr val="860000"/>
                </a:solidFill>
                <a:latin typeface="Impact" panose="020B0806030902050204" pitchFamily="34" charset="0"/>
              </a:rPr>
              <a:t>Ключевые проблемы бизнеса-2019</a:t>
            </a:r>
            <a:endParaRPr lang="ru-RU" sz="4500" dirty="0">
              <a:solidFill>
                <a:srgbClr val="860000"/>
              </a:solidFill>
              <a:latin typeface="Impact" panose="020B080603090205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002" y="3247846"/>
            <a:ext cx="238124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002060"/>
                </a:solidFill>
                <a:latin typeface="Impact" panose="020B0806030902050204" pitchFamily="34" charset="0"/>
              </a:rPr>
              <a:t>и</a:t>
            </a:r>
            <a:r>
              <a:rPr lang="ru-RU" sz="2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тоги государственной кадастровой оценки недвижимости</a:t>
            </a:r>
            <a:endParaRPr lang="ru-RU" sz="22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5850" y="3837390"/>
            <a:ext cx="2381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Impact" panose="020B0806030902050204" pitchFamily="34" charset="0"/>
              </a:rPr>
              <a:t>о</a:t>
            </a:r>
            <a:r>
              <a:rPr lang="ru-RU" sz="2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тмена ЕНВД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с 2021 года</a:t>
            </a:r>
            <a:endParaRPr lang="ru-RU" sz="24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68332" y="3266653"/>
            <a:ext cx="23812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002060"/>
                </a:solidFill>
                <a:latin typeface="Impact" panose="020B0806030902050204" pitchFamily="34" charset="0"/>
              </a:rPr>
              <a:t>п</a:t>
            </a:r>
            <a:r>
              <a:rPr lang="ru-RU" sz="2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овышение платы за электроэнергию для </a:t>
            </a:r>
            <a:r>
              <a:rPr lang="ru-RU" sz="2200" dirty="0" err="1" smtClean="0">
                <a:solidFill>
                  <a:srgbClr val="002060"/>
                </a:solidFill>
                <a:latin typeface="Impact" panose="020B0806030902050204" pitchFamily="34" charset="0"/>
              </a:rPr>
              <a:t>предпринимате</a:t>
            </a:r>
            <a:r>
              <a:rPr lang="ru-RU" sz="2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-</a:t>
            </a:r>
          </a:p>
          <a:p>
            <a:pPr algn="ctr"/>
            <a:r>
              <a:rPr lang="ru-RU" sz="2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лей</a:t>
            </a:r>
          </a:p>
        </p:txBody>
      </p:sp>
    </p:spTree>
    <p:extLst>
      <p:ext uri="{BB962C8B-B14F-4D97-AF65-F5344CB8AC3E}">
        <p14:creationId xmlns:p14="http://schemas.microsoft.com/office/powerpoint/2010/main" val="231103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886" y="188640"/>
            <a:ext cx="882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860000"/>
                </a:solidFill>
                <a:latin typeface="Impact" panose="020B0806030902050204" pitchFamily="34" charset="0"/>
              </a:rPr>
              <a:t>Кадастровая оценка на территории ЯО </a:t>
            </a:r>
            <a:endParaRPr lang="ru-RU" sz="4000" dirty="0">
              <a:solidFill>
                <a:srgbClr val="8600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5346" y="1124744"/>
            <a:ext cx="8699869" cy="858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5347" y="2636912"/>
            <a:ext cx="8699869" cy="8956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063750"/>
            <a:r>
              <a:rPr lang="ru-RU" sz="2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Земельные </a:t>
            </a:r>
            <a:r>
              <a:rPr lang="ru-RU" sz="2200" dirty="0">
                <a:solidFill>
                  <a:srgbClr val="002060"/>
                </a:solidFill>
                <a:latin typeface="Impact" panose="020B0806030902050204" pitchFamily="34" charset="0"/>
              </a:rPr>
              <a:t>участки в составе земель населенных пунктов  </a:t>
            </a:r>
            <a:r>
              <a:rPr lang="ru-RU" sz="2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- более </a:t>
            </a:r>
            <a:r>
              <a:rPr lang="en-US" sz="2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51</a:t>
            </a:r>
            <a:r>
              <a:rPr lang="ru-RU" sz="2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8</a:t>
            </a:r>
            <a:r>
              <a:rPr lang="en-US" sz="2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тысяч ЗУ </a:t>
            </a:r>
            <a:endParaRPr lang="ru-RU" sz="22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5347" y="4221088"/>
            <a:ext cx="8699869" cy="8064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063750"/>
            <a:r>
              <a:rPr lang="ru-RU" sz="2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Земельные </a:t>
            </a:r>
            <a:r>
              <a:rPr lang="ru-RU" sz="2200" dirty="0">
                <a:solidFill>
                  <a:srgbClr val="002060"/>
                </a:solidFill>
                <a:latin typeface="Impact" panose="020B0806030902050204" pitchFamily="34" charset="0"/>
              </a:rPr>
              <a:t>участки в составе земель промышленности   -  </a:t>
            </a:r>
            <a:r>
              <a:rPr lang="ru-RU" sz="2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более 7 тысяч ЗУ </a:t>
            </a:r>
            <a:endParaRPr lang="ru-RU" sz="22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2062" y="5761401"/>
            <a:ext cx="8506438" cy="432048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rgbClr val="002060"/>
                </a:solidFill>
                <a:latin typeface="Impact" panose="020B0806030902050204" pitchFamily="34" charset="0"/>
              </a:rPr>
              <a:t>б</a:t>
            </a:r>
            <a:r>
              <a:rPr lang="ru-RU" sz="26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олее 1 млн 479 тысяч объектов недвижимости</a:t>
            </a:r>
            <a:endParaRPr lang="ru-RU" sz="26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46712" y="5238553"/>
                <a:ext cx="41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712" y="5238553"/>
                <a:ext cx="41069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46712" y="3717032"/>
                <a:ext cx="41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712" y="3717032"/>
                <a:ext cx="41069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49206" y="2198816"/>
                <a:ext cx="41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206" y="2198816"/>
                <a:ext cx="41069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Овал 9"/>
          <p:cNvSpPr/>
          <p:nvPr/>
        </p:nvSpPr>
        <p:spPr>
          <a:xfrm>
            <a:off x="539552" y="1265736"/>
            <a:ext cx="611825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solidFill>
                  <a:schemeClr val="tx1"/>
                </a:solidFill>
              </a:rPr>
              <a:t>1</a:t>
            </a:r>
            <a:endParaRPr lang="ru-RU" sz="2500" dirty="0"/>
          </a:p>
        </p:txBody>
      </p:sp>
      <p:sp>
        <p:nvSpPr>
          <p:cNvPr id="11" name="Овал 10"/>
          <p:cNvSpPr/>
          <p:nvPr/>
        </p:nvSpPr>
        <p:spPr>
          <a:xfrm>
            <a:off x="539551" y="2796717"/>
            <a:ext cx="611825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Овал 11"/>
          <p:cNvSpPr/>
          <p:nvPr/>
        </p:nvSpPr>
        <p:spPr>
          <a:xfrm>
            <a:off x="539552" y="4336262"/>
            <a:ext cx="611825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solidFill>
                  <a:schemeClr val="tx1"/>
                </a:solidFill>
              </a:rPr>
              <a:t>3</a:t>
            </a:r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13" name="Picture 7" descr="Z:\10. Комплекс мероприятий по разъяснению и освещению в СМИ\Коллегия ДИЗО\Картинки\мкд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577" y="1108741"/>
            <a:ext cx="1022532" cy="84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77" y="2807481"/>
            <a:ext cx="1116437" cy="5545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97" y="4357790"/>
            <a:ext cx="1116437" cy="5545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03434" y="1265736"/>
            <a:ext cx="6273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Объекты капитального строительства – более 954 тысяч единиц </a:t>
            </a:r>
            <a:endParaRPr lang="ru-RU" sz="22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73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886" y="188640"/>
            <a:ext cx="882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860000"/>
                </a:solidFill>
                <a:latin typeface="Impact" panose="020B0806030902050204" pitchFamily="34" charset="0"/>
              </a:rPr>
              <a:t>Кадастровая оценка на территории ЯО </a:t>
            </a:r>
            <a:endParaRPr lang="ru-RU" sz="4000" dirty="0">
              <a:solidFill>
                <a:srgbClr val="860000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19" y="1484784"/>
            <a:ext cx="2713251" cy="2088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979" y="3861048"/>
            <a:ext cx="2779211" cy="2621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Impact" panose="020B0806030902050204" pitchFamily="34" charset="0"/>
              </a:rPr>
              <a:t>МТРК «АУРА»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400"/>
              </a:lnSpc>
            </a:pP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г. 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Ярославль</a:t>
            </a:r>
          </a:p>
          <a:p>
            <a:pPr algn="ctr">
              <a:lnSpc>
                <a:spcPts val="1400"/>
              </a:lnSpc>
            </a:pPr>
            <a:endParaRPr lang="ru-RU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400"/>
              </a:lnSpc>
            </a:pP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УПКС (было) – 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1 677 руб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./м2</a:t>
            </a:r>
          </a:p>
          <a:p>
            <a:pPr algn="ctr">
              <a:lnSpc>
                <a:spcPts val="1400"/>
              </a:lnSpc>
            </a:pPr>
            <a:endParaRPr lang="ru-RU" dirty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400"/>
              </a:lnSpc>
            </a:pP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УПКС (стало) – 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53 731 руб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./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м2</a:t>
            </a:r>
          </a:p>
          <a:p>
            <a:pPr algn="ctr">
              <a:lnSpc>
                <a:spcPts val="1400"/>
              </a:lnSpc>
            </a:pPr>
            <a:endParaRPr lang="ru-RU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400"/>
              </a:lnSpc>
            </a:pPr>
            <a:endParaRPr lang="ru-RU" b="1" dirty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400"/>
              </a:lnSpc>
            </a:pPr>
            <a:endParaRPr lang="ru-RU" dirty="0" smtClean="0">
              <a:solidFill>
                <a:srgbClr val="C00000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400"/>
              </a:lnSpc>
            </a:pPr>
            <a:r>
              <a:rPr lang="ru-RU" dirty="0" smtClean="0">
                <a:solidFill>
                  <a:srgbClr val="C00000"/>
                </a:solidFill>
                <a:latin typeface="Impact" panose="020B0806030902050204" pitchFamily="34" charset="0"/>
              </a:rPr>
              <a:t>Изменение </a:t>
            </a:r>
            <a:r>
              <a:rPr lang="ru-RU" dirty="0">
                <a:solidFill>
                  <a:srgbClr val="C00000"/>
                </a:solidFill>
                <a:latin typeface="Impact" panose="020B0806030902050204" pitchFamily="34" charset="0"/>
              </a:rPr>
              <a:t>КС:  + </a:t>
            </a:r>
            <a:r>
              <a:rPr lang="ru-RU" dirty="0" smtClean="0">
                <a:solidFill>
                  <a:srgbClr val="C00000"/>
                </a:solidFill>
                <a:latin typeface="Impact" panose="020B0806030902050204" pitchFamily="34" charset="0"/>
              </a:rPr>
              <a:t>3 104 %</a:t>
            </a:r>
            <a:endParaRPr lang="ru-RU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Picture 2" descr="Y:\Совещания\!Предварительные результаты\Илюстрации\Глобу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887" y="1484784"/>
            <a:ext cx="3003573" cy="206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Y:\Совещания\!Предварительные результаты\Илюстрации\1475134628_vernisazh_yaroslav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803" y="1484785"/>
            <a:ext cx="278430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82887" y="3809170"/>
            <a:ext cx="29861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Impact" panose="020B0806030902050204" pitchFamily="34" charset="0"/>
              </a:rPr>
              <a:t>ТЦ «Глобус»</a:t>
            </a:r>
            <a:endParaRPr lang="ru-RU" dirty="0">
              <a:solidFill>
                <a:srgbClr val="C00000"/>
              </a:solidFill>
              <a:latin typeface="Impact" panose="020B0806030902050204" pitchFamily="34" charset="0"/>
            </a:endParaRPr>
          </a:p>
          <a:p>
            <a:pPr algn="ctr"/>
            <a:endParaRPr lang="ru-RU" dirty="0">
              <a:latin typeface="Impact" panose="020B0806030902050204" pitchFamily="34" charset="0"/>
            </a:endParaRPr>
          </a:p>
          <a:p>
            <a:pPr algn="ctr">
              <a:lnSpc>
                <a:spcPts val="1400"/>
              </a:lnSpc>
            </a:pP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Ярославский МР</a:t>
            </a:r>
          </a:p>
          <a:p>
            <a:pPr algn="ctr">
              <a:lnSpc>
                <a:spcPts val="1400"/>
              </a:lnSpc>
            </a:pPr>
            <a:endParaRPr lang="ru-RU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400"/>
              </a:lnSpc>
            </a:pPr>
            <a:endParaRPr lang="ru-RU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400"/>
              </a:lnSpc>
            </a:pP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УПКС 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(было) – 1 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536 руб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./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м2</a:t>
            </a:r>
          </a:p>
          <a:p>
            <a:pPr algn="ctr">
              <a:lnSpc>
                <a:spcPts val="1400"/>
              </a:lnSpc>
            </a:pPr>
            <a:endParaRPr lang="ru-RU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400"/>
              </a:lnSpc>
            </a:pP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УПКС 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(стало) – 36 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010 руб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./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м2</a:t>
            </a:r>
          </a:p>
          <a:p>
            <a:pPr algn="ctr">
              <a:lnSpc>
                <a:spcPts val="1400"/>
              </a:lnSpc>
            </a:pPr>
            <a:endParaRPr lang="ru-RU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400"/>
              </a:lnSpc>
            </a:pPr>
            <a:endParaRPr lang="ru-RU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400"/>
              </a:lnSpc>
            </a:pPr>
            <a:endParaRPr lang="ru-RU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400"/>
              </a:lnSpc>
            </a:pPr>
            <a:r>
              <a:rPr lang="ru-RU" dirty="0" smtClean="0">
                <a:solidFill>
                  <a:srgbClr val="C00000"/>
                </a:solidFill>
                <a:latin typeface="Impact" panose="020B0806030902050204" pitchFamily="34" charset="0"/>
              </a:rPr>
              <a:t>Изменение </a:t>
            </a:r>
            <a:r>
              <a:rPr lang="ru-RU" dirty="0">
                <a:solidFill>
                  <a:srgbClr val="C00000"/>
                </a:solidFill>
                <a:latin typeface="Impact" panose="020B0806030902050204" pitchFamily="34" charset="0"/>
              </a:rPr>
              <a:t>КС:  + </a:t>
            </a:r>
            <a:r>
              <a:rPr lang="ru-RU" dirty="0" smtClean="0">
                <a:solidFill>
                  <a:srgbClr val="C00000"/>
                </a:solidFill>
                <a:latin typeface="Impact" panose="020B0806030902050204" pitchFamily="34" charset="0"/>
              </a:rPr>
              <a:t>2 243 %</a:t>
            </a:r>
            <a:endParaRPr lang="ru-RU" dirty="0">
              <a:solidFill>
                <a:srgbClr val="C00000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400"/>
              </a:lnSpc>
            </a:pPr>
            <a:endParaRPr lang="ru-RU" dirty="0">
              <a:latin typeface="Impact" panose="020B0806030902050204" pitchFamily="34" charset="0"/>
            </a:endParaRPr>
          </a:p>
          <a:p>
            <a:pPr algn="ctr"/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64151" y="3788049"/>
            <a:ext cx="27792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Impact" panose="020B0806030902050204" pitchFamily="34" charset="0"/>
              </a:rPr>
              <a:t>ТЦ «Вернисаж»</a:t>
            </a:r>
            <a:endParaRPr lang="ru-RU" dirty="0" smtClean="0">
              <a:solidFill>
                <a:srgbClr val="C00000"/>
              </a:solidFill>
              <a:latin typeface="Impact" panose="020B0806030902050204" pitchFamily="34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400"/>
              </a:lnSpc>
            </a:pP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Ярославский МР</a:t>
            </a:r>
          </a:p>
          <a:p>
            <a:pPr algn="ctr">
              <a:lnSpc>
                <a:spcPts val="1400"/>
              </a:lnSpc>
            </a:pPr>
            <a:endParaRPr lang="ru-RU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400"/>
              </a:lnSpc>
            </a:pPr>
            <a:endParaRPr lang="ru-RU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400"/>
              </a:lnSpc>
            </a:pP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УПКС (было) – 9 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904 руб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./м2</a:t>
            </a:r>
          </a:p>
          <a:p>
            <a:pPr algn="ctr">
              <a:lnSpc>
                <a:spcPts val="1400"/>
              </a:lnSpc>
            </a:pPr>
            <a:endParaRPr lang="ru-RU" dirty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400"/>
              </a:lnSpc>
            </a:pP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УПКС (стало) – 39 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372 руб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./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м2</a:t>
            </a:r>
          </a:p>
          <a:p>
            <a:pPr algn="ctr">
              <a:lnSpc>
                <a:spcPts val="1400"/>
              </a:lnSpc>
            </a:pPr>
            <a:endParaRPr lang="ru-RU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400"/>
              </a:lnSpc>
            </a:pPr>
            <a:endParaRPr lang="ru-RU" dirty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400"/>
              </a:lnSpc>
            </a:pPr>
            <a:r>
              <a:rPr lang="ru-RU" dirty="0">
                <a:solidFill>
                  <a:srgbClr val="C00000"/>
                </a:solidFill>
                <a:latin typeface="Impact" panose="020B0806030902050204" pitchFamily="34" charset="0"/>
              </a:rPr>
              <a:t>Изменение КС:  + </a:t>
            </a:r>
            <a:r>
              <a:rPr lang="ru-RU" dirty="0" smtClean="0">
                <a:solidFill>
                  <a:srgbClr val="C00000"/>
                </a:solidFill>
                <a:latin typeface="Impact" panose="020B0806030902050204" pitchFamily="34" charset="0"/>
              </a:rPr>
              <a:t>297 %</a:t>
            </a:r>
            <a:endParaRPr lang="ru-RU" dirty="0">
              <a:solidFill>
                <a:srgbClr val="C00000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400"/>
              </a:lnSpc>
            </a:pPr>
            <a:endParaRPr lang="ru-RU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1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886" y="836712"/>
            <a:ext cx="882133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solidFill>
                  <a:srgbClr val="C00000"/>
                </a:solidFill>
                <a:latin typeface="Impact" panose="020B0806030902050204" pitchFamily="34" charset="0"/>
              </a:rPr>
              <a:t>Статья </a:t>
            </a:r>
            <a:r>
              <a:rPr lang="ru-RU" sz="2200" dirty="0">
                <a:solidFill>
                  <a:srgbClr val="C00000"/>
                </a:solidFill>
                <a:latin typeface="Impact" panose="020B0806030902050204" pitchFamily="34" charset="0"/>
              </a:rPr>
              <a:t>378.2. Особенности определения налоговой базы, исчисления и уплаты налога в отношении отдельных объектов недвижимого </a:t>
            </a:r>
            <a:r>
              <a:rPr lang="ru-RU" sz="22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имущества.</a:t>
            </a:r>
            <a:endParaRPr lang="ru-RU" sz="2200" dirty="0">
              <a:solidFill>
                <a:srgbClr val="C00000"/>
              </a:solidFill>
              <a:latin typeface="Impact" panose="020B0806030902050204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19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Налоговая </a:t>
            </a:r>
            <a:r>
              <a:rPr lang="ru-RU" sz="1900" dirty="0">
                <a:solidFill>
                  <a:srgbClr val="002060"/>
                </a:solidFill>
                <a:latin typeface="Impact" panose="020B0806030902050204" pitchFamily="34" charset="0"/>
              </a:rPr>
              <a:t>база определяется с учетом особенностей, установленных настоящей статьей, как кадастровая стоимость имущества в отношении следующих видов недвижимого имущества, признаваемого объектом </a:t>
            </a:r>
            <a:r>
              <a:rPr lang="ru-RU" sz="19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налогообложения:…</a:t>
            </a:r>
          </a:p>
          <a:p>
            <a:pPr algn="just"/>
            <a:endParaRPr lang="ru-RU" sz="1900" dirty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just"/>
            <a:r>
              <a:rPr lang="ru-RU" sz="1900" dirty="0">
                <a:solidFill>
                  <a:srgbClr val="002060"/>
                </a:solidFill>
                <a:latin typeface="Impact" panose="020B0806030902050204" pitchFamily="34" charset="0"/>
              </a:rPr>
              <a:t>4) иные объекты недвижимого имущества, признаваемые объектами налогообложения в соответствии с главой 32 настоящего Кодекса, не предусмотренные в </a:t>
            </a:r>
            <a:r>
              <a:rPr lang="ru-RU" sz="1900" dirty="0" err="1" smtClean="0">
                <a:solidFill>
                  <a:srgbClr val="002060"/>
                </a:solidFill>
                <a:latin typeface="Impact" panose="020B0806030902050204" pitchFamily="34" charset="0"/>
              </a:rPr>
              <a:t>пп</a:t>
            </a:r>
            <a:r>
              <a:rPr lang="ru-RU" sz="1900" dirty="0" smtClean="0">
                <a:solidFill>
                  <a:srgbClr val="002060"/>
                </a:solidFill>
                <a:latin typeface="Impact" panose="020B0806030902050204" pitchFamily="34" charset="0"/>
              </a:rPr>
              <a:t>. </a:t>
            </a:r>
            <a:r>
              <a:rPr lang="ru-RU" sz="1900" dirty="0">
                <a:solidFill>
                  <a:srgbClr val="002060"/>
                </a:solidFill>
                <a:latin typeface="Impact" panose="020B0806030902050204" pitchFamily="34" charset="0"/>
              </a:rPr>
              <a:t>1 - 3 настоящего пункта</a:t>
            </a:r>
            <a:r>
              <a:rPr lang="ru-RU" sz="1900" dirty="0" smtClean="0">
                <a:solidFill>
                  <a:srgbClr val="002060"/>
                </a:solidFill>
                <a:latin typeface="Impact" panose="020B0806030902050204" pitchFamily="34" charset="0"/>
              </a:rPr>
              <a:t>.</a:t>
            </a:r>
          </a:p>
          <a:p>
            <a:pPr algn="just"/>
            <a:endParaRPr lang="ru-RU" sz="1900" dirty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just"/>
            <a:r>
              <a:rPr lang="ru-RU" sz="1900" dirty="0">
                <a:solidFill>
                  <a:srgbClr val="002060"/>
                </a:solidFill>
                <a:latin typeface="Impact" panose="020B0806030902050204" pitchFamily="34" charset="0"/>
              </a:rPr>
              <a:t>Глава 32. НАЛОГ НА ИМУЩЕСТВО ФИЗИЧЕСКИХ ЛИЦ</a:t>
            </a:r>
          </a:p>
          <a:p>
            <a:pPr algn="just"/>
            <a:r>
              <a:rPr lang="ru-RU" sz="1900" dirty="0">
                <a:solidFill>
                  <a:srgbClr val="002060"/>
                </a:solidFill>
                <a:latin typeface="Impact" panose="020B0806030902050204" pitchFamily="34" charset="0"/>
              </a:rPr>
              <a:t>1) жилой дом;</a:t>
            </a:r>
          </a:p>
          <a:p>
            <a:pPr algn="just"/>
            <a:r>
              <a:rPr lang="ru-RU" sz="1900" dirty="0">
                <a:solidFill>
                  <a:srgbClr val="002060"/>
                </a:solidFill>
                <a:latin typeface="Impact" panose="020B0806030902050204" pitchFamily="34" charset="0"/>
              </a:rPr>
              <a:t>2) квартира, комната;</a:t>
            </a:r>
          </a:p>
          <a:p>
            <a:pPr algn="just"/>
            <a:r>
              <a:rPr lang="ru-RU" sz="1900" dirty="0">
                <a:solidFill>
                  <a:srgbClr val="002060"/>
                </a:solidFill>
                <a:latin typeface="Impact" panose="020B0806030902050204" pitchFamily="34" charset="0"/>
              </a:rPr>
              <a:t>3) гараж, </a:t>
            </a:r>
            <a:r>
              <a:rPr lang="ru-RU" sz="1900" dirty="0" err="1" smtClean="0">
                <a:solidFill>
                  <a:srgbClr val="002060"/>
                </a:solidFill>
                <a:latin typeface="Impact" panose="020B0806030902050204" pitchFamily="34" charset="0"/>
              </a:rPr>
              <a:t>машиноместо</a:t>
            </a:r>
            <a:r>
              <a:rPr lang="ru-RU" sz="1900" dirty="0">
                <a:solidFill>
                  <a:srgbClr val="002060"/>
                </a:solidFill>
                <a:latin typeface="Impact" panose="020B0806030902050204" pitchFamily="34" charset="0"/>
              </a:rPr>
              <a:t>;</a:t>
            </a:r>
          </a:p>
          <a:p>
            <a:pPr algn="just"/>
            <a:r>
              <a:rPr lang="ru-RU" sz="1900" dirty="0">
                <a:solidFill>
                  <a:srgbClr val="002060"/>
                </a:solidFill>
                <a:latin typeface="Impact" panose="020B0806030902050204" pitchFamily="34" charset="0"/>
              </a:rPr>
              <a:t>4) единый недвижимый комплекс;</a:t>
            </a:r>
          </a:p>
          <a:p>
            <a:pPr algn="just"/>
            <a:r>
              <a:rPr lang="ru-RU" sz="1900" dirty="0">
                <a:solidFill>
                  <a:srgbClr val="002060"/>
                </a:solidFill>
                <a:latin typeface="Impact" panose="020B0806030902050204" pitchFamily="34" charset="0"/>
              </a:rPr>
              <a:t>5) объект незавершенного строительства;</a:t>
            </a:r>
          </a:p>
          <a:p>
            <a:pPr algn="just"/>
            <a:r>
              <a:rPr lang="ru-RU" sz="1900" dirty="0">
                <a:solidFill>
                  <a:srgbClr val="002060"/>
                </a:solidFill>
                <a:latin typeface="Impact" panose="020B0806030902050204" pitchFamily="34" charset="0"/>
              </a:rPr>
              <a:t>6) </a:t>
            </a:r>
            <a:r>
              <a:rPr lang="ru-RU" sz="1900" u="sng" dirty="0">
                <a:solidFill>
                  <a:srgbClr val="C00000"/>
                </a:solidFill>
                <a:latin typeface="Impact" panose="020B0806030902050204" pitchFamily="34" charset="0"/>
              </a:rPr>
              <a:t>иные здания, строения, сооружения, помещения.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886" y="113027"/>
            <a:ext cx="882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860000"/>
                </a:solidFill>
                <a:latin typeface="Impact" panose="020B0806030902050204" pitchFamily="34" charset="0"/>
              </a:rPr>
              <a:t>НК РФ (в редакции от 01.01.2020 года) </a:t>
            </a:r>
            <a:endParaRPr lang="ru-RU" sz="4000" dirty="0">
              <a:solidFill>
                <a:srgbClr val="86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20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886" y="132731"/>
            <a:ext cx="882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860000"/>
                </a:solidFill>
                <a:latin typeface="Impact" panose="020B0806030902050204" pitchFamily="34" charset="0"/>
              </a:rPr>
              <a:t>Наши предложения </a:t>
            </a:r>
            <a:endParaRPr lang="ru-RU" sz="4000" dirty="0">
              <a:solidFill>
                <a:srgbClr val="860000"/>
              </a:solidFill>
              <a:latin typeface="Impact" panose="020B080603090205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886" y="896526"/>
            <a:ext cx="86765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Impact" panose="020B0806030902050204" pitchFamily="34" charset="0"/>
              </a:rPr>
              <a:t>в</a:t>
            </a:r>
            <a:r>
              <a:rPr lang="ru-RU" sz="2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ыйти </a:t>
            </a:r>
            <a:r>
              <a:rPr lang="ru-RU" sz="2400" dirty="0">
                <a:solidFill>
                  <a:srgbClr val="002060"/>
                </a:solidFill>
                <a:latin typeface="Impact" panose="020B0806030902050204" pitchFamily="34" charset="0"/>
              </a:rPr>
              <a:t>с инициативой в адрес </a:t>
            </a:r>
            <a:r>
              <a:rPr lang="ru-RU" sz="2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ГД РФ </a:t>
            </a:r>
            <a:r>
              <a:rPr lang="ru-RU" sz="2400" dirty="0">
                <a:solidFill>
                  <a:srgbClr val="002060"/>
                </a:solidFill>
                <a:latin typeface="Impact" panose="020B0806030902050204" pitchFamily="34" charset="0"/>
              </a:rPr>
              <a:t>с целью установления ставки 0 % в отношении организаций, применяющих специальные налоговые режимы, за исключением имущества, налоговая база в отношении которого определяется с учетом особенностей статьи </a:t>
            </a:r>
            <a:r>
              <a:rPr lang="ru-RU" sz="2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378.2 НК РФ . 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     То же самое – в отношении физ. лиц.</a:t>
            </a:r>
          </a:p>
          <a:p>
            <a:pPr algn="just"/>
            <a:endParaRPr lang="ru-RU" sz="2400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just"/>
            <a:endParaRPr lang="ru-RU" sz="2400" dirty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Impact" panose="020B0806030902050204" pitchFamily="34" charset="0"/>
              </a:rPr>
              <a:t>в</a:t>
            </a:r>
            <a:r>
              <a:rPr lang="ru-RU" sz="2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нести </a:t>
            </a:r>
            <a:r>
              <a:rPr lang="ru-RU" sz="2400" dirty="0">
                <a:solidFill>
                  <a:srgbClr val="002060"/>
                </a:solidFill>
                <a:latin typeface="Impact" panose="020B0806030902050204" pitchFamily="34" charset="0"/>
              </a:rPr>
              <a:t>изменения в региональное законодательство с целью предусмотреть возможность дифференциации ставок по иным объектам, не вошедшим в перечень, на общей системе налогообложения от 0,1 до 0,5% в зависимости от категорий налогоплательщиков и (или) имущества, признаваемого объектом налогообложения.</a:t>
            </a:r>
          </a:p>
        </p:txBody>
      </p:sp>
    </p:spTree>
    <p:extLst>
      <p:ext uri="{BB962C8B-B14F-4D97-AF65-F5344CB8AC3E}">
        <p14:creationId xmlns:p14="http://schemas.microsoft.com/office/powerpoint/2010/main" val="384979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049" y="903164"/>
            <a:ext cx="5530755" cy="338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03" y="4437112"/>
            <a:ext cx="865711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55576" y="5490514"/>
            <a:ext cx="7886700" cy="7659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7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886" y="176156"/>
            <a:ext cx="882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860000"/>
                </a:solidFill>
                <a:latin typeface="Impact" panose="020B0806030902050204" pitchFamily="34" charset="0"/>
              </a:rPr>
              <a:t>Повышение платы за электроэнергию </a:t>
            </a:r>
            <a:endParaRPr lang="ru-RU" sz="4000" dirty="0">
              <a:solidFill>
                <a:srgbClr val="860000"/>
              </a:solidFill>
              <a:latin typeface="Impact" panose="020B080603090205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4542799"/>
            <a:ext cx="82925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600" dirty="0">
                <a:solidFill>
                  <a:srgbClr val="002060"/>
                </a:solidFill>
                <a:latin typeface="Impact" panose="020B0806030902050204" pitchFamily="34" charset="0"/>
              </a:rPr>
              <a:t>р</a:t>
            </a:r>
            <a:r>
              <a:rPr lang="ru-RU" sz="26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ост тарифов на электроэнергию с 01.07.2019 года для предпринимателей на 12,5%;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ru-RU" sz="2600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600" dirty="0">
                <a:solidFill>
                  <a:srgbClr val="002060"/>
                </a:solidFill>
                <a:latin typeface="Impact" panose="020B0806030902050204" pitchFamily="34" charset="0"/>
              </a:rPr>
              <a:t>р</a:t>
            </a:r>
            <a:r>
              <a:rPr lang="ru-RU" sz="26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ост сбытовой надбавки ПАО «ТНС </a:t>
            </a:r>
            <a:r>
              <a:rPr lang="ru-RU" sz="2600" dirty="0" err="1" smtClean="0">
                <a:solidFill>
                  <a:srgbClr val="002060"/>
                </a:solidFill>
                <a:latin typeface="Impact" panose="020B0806030902050204" pitchFamily="34" charset="0"/>
              </a:rPr>
              <a:t>энерго</a:t>
            </a:r>
            <a:r>
              <a:rPr lang="ru-RU" sz="2600" dirty="0" smtClean="0">
                <a:solidFill>
                  <a:srgbClr val="002060"/>
                </a:solidFill>
                <a:latin typeface="Impact" panose="020B0806030902050204" pitchFamily="34" charset="0"/>
              </a:rPr>
              <a:t> Ярославль» на 405%</a:t>
            </a:r>
            <a:endParaRPr lang="ru-RU" sz="26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5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890998"/>
              </p:ext>
            </p:extLst>
          </p:nvPr>
        </p:nvGraphicFramePr>
        <p:xfrm>
          <a:off x="107504" y="879847"/>
          <a:ext cx="8928993" cy="59388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8753"/>
                <a:gridCol w="850793"/>
                <a:gridCol w="850793"/>
                <a:gridCol w="1059673"/>
                <a:gridCol w="1276187"/>
                <a:gridCol w="1274553"/>
                <a:gridCol w="1398121"/>
                <a:gridCol w="1080120"/>
              </a:tblGrid>
              <a:tr h="1325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Регион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Сбытовая надбавка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полугодие 2018 (</a:t>
                      </a:r>
                      <a:r>
                        <a:rPr lang="ru-RU" sz="1200" dirty="0" err="1">
                          <a:effectLst/>
                        </a:rPr>
                        <a:t>руб</a:t>
                      </a:r>
                      <a:r>
                        <a:rPr lang="ru-RU" sz="1200" dirty="0">
                          <a:effectLst/>
                        </a:rPr>
                        <a:t>/</a:t>
                      </a:r>
                      <a:r>
                        <a:rPr lang="ru-RU" sz="1200" dirty="0" err="1">
                          <a:effectLst/>
                        </a:rPr>
                        <a:t>кВтч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Сбытовая надбавка 2 полугодие 2019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</a:t>
                      </a:r>
                      <a:r>
                        <a:rPr lang="ru-RU" sz="1200" dirty="0" err="1">
                          <a:effectLst/>
                        </a:rPr>
                        <a:t>руб</a:t>
                      </a:r>
                      <a:r>
                        <a:rPr lang="ru-RU" sz="1200" dirty="0">
                          <a:effectLst/>
                        </a:rPr>
                        <a:t>/</a:t>
                      </a:r>
                      <a:r>
                        <a:rPr lang="ru-RU" sz="1200" dirty="0" err="1">
                          <a:effectLst/>
                        </a:rPr>
                        <a:t>кВтч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Рост за аналогичный период, 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Размер перекрестного субсидирования, тыс</a:t>
                      </a:r>
                      <a:r>
                        <a:rPr lang="ru-RU" sz="1200" dirty="0" smtClean="0">
                          <a:effectLst/>
                        </a:rPr>
                        <a:t>. руб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Предельный уровень нерегулируемых цен (НН) (</a:t>
                      </a:r>
                      <a:r>
                        <a:rPr lang="ru-RU" sz="1200" dirty="0" err="1">
                          <a:effectLst/>
                        </a:rPr>
                        <a:t>руб</a:t>
                      </a:r>
                      <a:r>
                        <a:rPr lang="ru-RU" sz="1200" dirty="0">
                          <a:effectLst/>
                        </a:rPr>
                        <a:t>/кВт*ч) (январь 2019)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Предельный уровень нерегулируемых цен (НН) (</a:t>
                      </a:r>
                      <a:r>
                        <a:rPr lang="ru-RU" sz="1200" dirty="0" err="1">
                          <a:effectLst/>
                        </a:rPr>
                        <a:t>руб</a:t>
                      </a:r>
                      <a:r>
                        <a:rPr lang="ru-RU" sz="1200" dirty="0">
                          <a:effectLst/>
                        </a:rPr>
                        <a:t>/кВт*ч) (июль 2019)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Рост за аналогичный период, 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</a:tr>
              <a:tr h="401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Ярославская область (ТНС)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0,23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0,94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408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2 844 661,42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6,66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7,72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115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</a:tr>
              <a:tr h="608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Ивановская область (ЭСК Гарант)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0,27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0,44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162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1 279 559,91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6,75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7,32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108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</a:tr>
              <a:tr h="488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Владимирская область (ЭСВ)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0,26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0,42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161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2 058 043,46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6,14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6,51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106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</a:tr>
              <a:tr h="401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Костромская область (КЭС)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0,30239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0,41359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136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1 204 856,22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5,95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6,26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105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</a:tr>
              <a:tr h="401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Тверская область (АЭС)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0,05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0,35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700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1 657 478,12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6,54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6,87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105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</a:tr>
              <a:tr h="401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Вологодская область (ССК)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0,31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0,39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125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1 936 363,00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7,3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7,53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103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</a:tr>
              <a:tr h="503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Московская область (МЭС)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0,16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0,16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100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8 619 591,67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5,48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5,59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102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</a:tr>
              <a:tr h="608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Кабардино-Балкарская республика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0,23869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0,59694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250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544 652,77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5,21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5,77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110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</a:tr>
              <a:tr h="677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Свердловская область (НУЭС)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0,22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2,42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1100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12 772 312,19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5,58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7,84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140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504" y="-17078"/>
            <a:ext cx="8821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860000"/>
                </a:solidFill>
                <a:latin typeface="Impact" panose="020B0806030902050204" pitchFamily="34" charset="0"/>
              </a:rPr>
              <a:t>Сравнение отдельных составляющих тарифа на электроэнергию  для предпринимателей</a:t>
            </a:r>
            <a:endParaRPr lang="ru-RU" sz="2800" dirty="0">
              <a:solidFill>
                <a:srgbClr val="86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15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651" y="0"/>
            <a:ext cx="882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860000"/>
                </a:solidFill>
                <a:latin typeface="Impact" panose="020B0806030902050204" pitchFamily="34" charset="0"/>
              </a:rPr>
              <a:t>Наши предложения </a:t>
            </a:r>
            <a:endParaRPr lang="ru-RU" sz="4000" dirty="0">
              <a:solidFill>
                <a:srgbClr val="8600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591404"/>
            <a:ext cx="892899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исключить </a:t>
            </a:r>
            <a:r>
              <a:rPr lang="ru-RU" sz="2000" dirty="0">
                <a:solidFill>
                  <a:srgbClr val="002060"/>
                </a:solidFill>
                <a:latin typeface="Impact" panose="020B0806030902050204" pitchFamily="34" charset="0"/>
              </a:rPr>
              <a:t>из составляющей тарифа на электроэнергию </a:t>
            </a:r>
            <a:r>
              <a:rPr lang="ru-RU" sz="2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для предпринимателей затраты </a:t>
            </a:r>
            <a:r>
              <a:rPr lang="ru-RU" sz="2000" dirty="0">
                <a:solidFill>
                  <a:srgbClr val="002060"/>
                </a:solidFill>
                <a:latin typeface="Impact" panose="020B0806030902050204" pitchFamily="34" charset="0"/>
              </a:rPr>
              <a:t>на перекрестное </a:t>
            </a:r>
            <a:r>
              <a:rPr lang="ru-RU" sz="2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субсидирование;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Impact" panose="020B0806030902050204" pitchFamily="34" charset="0"/>
              </a:rPr>
              <a:t>в</a:t>
            </a:r>
            <a:r>
              <a:rPr lang="ru-RU" sz="2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ыровнять </a:t>
            </a:r>
            <a:r>
              <a:rPr lang="ru-RU" sz="2000" dirty="0">
                <a:solidFill>
                  <a:srgbClr val="002060"/>
                </a:solidFill>
                <a:latin typeface="Impact" panose="020B0806030902050204" pitchFamily="34" charset="0"/>
              </a:rPr>
              <a:t>долю сетевой составляющей в тарифах для потребителей территориальных сетевых организаций и потребителей, присоединенных к магистральным сетям «Федеральной сетевой компании Единой энергетической системы</a:t>
            </a:r>
            <a:r>
              <a:rPr lang="ru-RU" sz="2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»;</a:t>
            </a:r>
            <a:endParaRPr lang="ru-RU" sz="2000" dirty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ввести </a:t>
            </a:r>
            <a:r>
              <a:rPr lang="ru-RU" sz="2000" dirty="0">
                <a:solidFill>
                  <a:srgbClr val="002060"/>
                </a:solidFill>
                <a:latin typeface="Impact" panose="020B0806030902050204" pitchFamily="34" charset="0"/>
              </a:rPr>
              <a:t>для потребителей, не использующих резервируемую мощность по электроэнергии, финансовые санкции в целях недопущения строительства электросетевыми компаниями дополнительных резервов мощностей, которые впоследствии включаются в тариф на передачу.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Impact" panose="020B0806030902050204" pitchFamily="34" charset="0"/>
              </a:rPr>
              <a:t>у</a:t>
            </a:r>
            <a:r>
              <a:rPr lang="ru-RU" sz="2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становить </a:t>
            </a:r>
            <a:r>
              <a:rPr lang="ru-RU" sz="2000" dirty="0">
                <a:solidFill>
                  <a:srgbClr val="002060"/>
                </a:solidFill>
                <a:latin typeface="Impact" panose="020B0806030902050204" pitchFamily="34" charset="0"/>
              </a:rPr>
              <a:t>предельный </a:t>
            </a:r>
            <a:r>
              <a:rPr lang="ru-RU" sz="2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уровень </a:t>
            </a:r>
            <a:r>
              <a:rPr lang="ru-RU" sz="2000" dirty="0">
                <a:solidFill>
                  <a:srgbClr val="002060"/>
                </a:solidFill>
                <a:latin typeface="Impact" panose="020B0806030902050204" pitchFamily="34" charset="0"/>
              </a:rPr>
              <a:t>сбытовых надбавок для потребителей, не относящихся к категории населения, а также в части увеличения сроков доведения до эталона выручки гарантирующих поставщиков.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Impact" panose="020B0806030902050204" pitchFamily="34" charset="0"/>
              </a:rPr>
              <a:t>у</a:t>
            </a:r>
            <a:r>
              <a:rPr lang="ru-RU" sz="2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становить </a:t>
            </a:r>
            <a:r>
              <a:rPr lang="ru-RU" sz="2000" dirty="0">
                <a:solidFill>
                  <a:srgbClr val="002060"/>
                </a:solidFill>
                <a:latin typeface="Impact" panose="020B0806030902050204" pitchFamily="34" charset="0"/>
              </a:rPr>
              <a:t>ограничение на повышение тарифа для потребителей, относящихся к категории субъектов малого предпринимательства, в размере, не превышающем </a:t>
            </a:r>
            <a:r>
              <a:rPr lang="ru-RU" sz="2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уровень </a:t>
            </a:r>
            <a:r>
              <a:rPr lang="ru-RU" sz="2000" dirty="0">
                <a:solidFill>
                  <a:srgbClr val="002060"/>
                </a:solidFill>
                <a:latin typeface="Impact" panose="020B0806030902050204" pitchFamily="34" charset="0"/>
              </a:rPr>
              <a:t>инфляции;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Impact" panose="020B0806030902050204" pitchFamily="34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редусмотреть </a:t>
            </a:r>
            <a:r>
              <a:rPr lang="ru-RU" sz="2000" dirty="0">
                <a:solidFill>
                  <a:srgbClr val="002060"/>
                </a:solidFill>
                <a:latin typeface="Impact" panose="020B0806030902050204" pitchFamily="34" charset="0"/>
              </a:rPr>
              <a:t>льготный тариф </a:t>
            </a:r>
            <a:r>
              <a:rPr lang="ru-RU" sz="2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для СМП, </a:t>
            </a:r>
            <a:r>
              <a:rPr lang="ru-RU" sz="2000" dirty="0">
                <a:solidFill>
                  <a:srgbClr val="002060"/>
                </a:solidFill>
                <a:latin typeface="Impact" panose="020B0806030902050204" pitchFamily="34" charset="0"/>
              </a:rPr>
              <a:t>в том числе для </a:t>
            </a:r>
            <a:r>
              <a:rPr lang="ru-RU" sz="2000" dirty="0" err="1" smtClean="0">
                <a:solidFill>
                  <a:srgbClr val="002060"/>
                </a:solidFill>
                <a:latin typeface="Impact" panose="020B0806030902050204" pitchFamily="34" charset="0"/>
              </a:rPr>
              <a:t>сельхозтоваропроизводителей</a:t>
            </a:r>
            <a:r>
              <a:rPr lang="ru-RU" sz="2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, </a:t>
            </a:r>
            <a:r>
              <a:rPr lang="ru-RU" sz="2000" dirty="0">
                <a:solidFill>
                  <a:srgbClr val="002060"/>
                </a:solidFill>
                <a:latin typeface="Impact" panose="020B0806030902050204" pitchFamily="34" charset="0"/>
              </a:rPr>
              <a:t>в размере, не превышающем полуторакратный тариф для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343835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1064</Words>
  <Application>Microsoft Office PowerPoint</Application>
  <PresentationFormat>Экран (4:3)</PresentationFormat>
  <Paragraphs>195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Правительство ЯО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Лобанова Алена Юрьевна</dc:creator>
  <cp:lastModifiedBy>Лобанова Алена Юрьевна</cp:lastModifiedBy>
  <cp:revision>114</cp:revision>
  <dcterms:created xsi:type="dcterms:W3CDTF">2019-02-01T07:14:33Z</dcterms:created>
  <dcterms:modified xsi:type="dcterms:W3CDTF">2019-11-11T06:05:21Z</dcterms:modified>
</cp:coreProperties>
</file>