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27"/>
  </p:handoutMasterIdLst>
  <p:sldIdLst>
    <p:sldId id="256" r:id="rId3"/>
    <p:sldId id="290" r:id="rId4"/>
    <p:sldId id="307" r:id="rId5"/>
    <p:sldId id="294" r:id="rId6"/>
    <p:sldId id="291" r:id="rId7"/>
    <p:sldId id="308" r:id="rId8"/>
    <p:sldId id="292" r:id="rId9"/>
    <p:sldId id="293" r:id="rId10"/>
    <p:sldId id="295" r:id="rId11"/>
    <p:sldId id="296" r:id="rId12"/>
    <p:sldId id="317" r:id="rId13"/>
    <p:sldId id="318" r:id="rId14"/>
    <p:sldId id="297" r:id="rId15"/>
    <p:sldId id="298" r:id="rId16"/>
    <p:sldId id="309" r:id="rId17"/>
    <p:sldId id="29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27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2A1255"/>
    <a:srgbClr val="173A8D"/>
    <a:srgbClr val="213969"/>
    <a:srgbClr val="324057"/>
    <a:srgbClr val="97000B"/>
    <a:srgbClr val="F9D600"/>
    <a:srgbClr val="007CCE"/>
    <a:srgbClr val="A58C51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14" y="-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13046941567971E-2"/>
          <c:y val="7.6549499939958479E-2"/>
          <c:w val="0.83426240578647681"/>
          <c:h val="0.5324396419699952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215-4C11-B333-0D0068E64E17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215-4C11-B333-0D0068E64E17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215-4C11-B333-0D0068E64E17}"/>
              </c:ext>
            </c:extLst>
          </c:dPt>
          <c:dPt>
            <c:idx val="3"/>
            <c:bubble3D val="0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215-4C11-B333-0D0068E64E17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215-4C11-B333-0D0068E64E17}"/>
              </c:ext>
            </c:extLst>
          </c:dPt>
          <c:dLbls>
            <c:dLbl>
              <c:idx val="1"/>
              <c:layout>
                <c:manualLayout>
                  <c:x val="-2.5121668163082256E-2"/>
                  <c:y val="-9.57593223082381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15-4C11-B333-0D0068E64E17}"/>
                </c:ext>
              </c:extLst>
            </c:dLbl>
            <c:dLbl>
              <c:idx val="3"/>
              <c:layout>
                <c:manualLayout>
                  <c:x val="3.9153162443612763E-3"/>
                  <c:y val="5.17174972449720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15-4C11-B333-0D0068E64E17}"/>
                </c:ext>
              </c:extLst>
            </c:dLbl>
            <c:dLbl>
              <c:idx val="4"/>
              <c:layout>
                <c:manualLayout>
                  <c:x val="-2.1081795952805831E-2"/>
                  <c:y val="-2.444472593494572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15-4C11-B333-0D0068E64E1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'[диаграммы 2020.xls]Лист1'!$A$1:$A$5</c:f>
              <c:strCache>
                <c:ptCount val="5"/>
                <c:pt idx="0">
                  <c:v>однозначно благоприятные</c:v>
                </c:pt>
                <c:pt idx="1">
                  <c:v>скорее благоприятные, чем неблагоприятные</c:v>
                </c:pt>
                <c:pt idx="2">
                  <c:v>скорее неблагоприятные, чем благоприятные</c:v>
                </c:pt>
                <c:pt idx="3">
                  <c:v>однозначно неблагоприятные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'[диаграммы 2020.xls]Лист1'!$B$1:$B$5</c:f>
              <c:numCache>
                <c:formatCode>0%</c:formatCode>
                <c:ptCount val="5"/>
                <c:pt idx="0">
                  <c:v>0</c:v>
                </c:pt>
                <c:pt idx="1">
                  <c:v>0.21</c:v>
                </c:pt>
                <c:pt idx="2">
                  <c:v>0.43</c:v>
                </c:pt>
                <c:pt idx="3">
                  <c:v>0.25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215-4C11-B333-0D0068E64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85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5.8495822080210987E-2"/>
          <c:y val="0.70917390359762078"/>
          <c:w val="0.88161626535813464"/>
          <c:h val="0.25503426165689025"/>
        </c:manualLayout>
      </c:layout>
      <c:overlay val="0"/>
      <c:spPr>
        <a:solidFill>
          <a:srgbClr val="CCFFFF"/>
        </a:solidFill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43"/>
      <c:rotY val="20"/>
      <c:depthPercent val="100"/>
      <c:rAngAx val="1"/>
    </c:view3D>
    <c:floor>
      <c:thickness val="0"/>
      <c:spPr>
        <a:solidFill>
          <a:srgbClr val="CCCCFF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CCC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CCC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41063310563866923"/>
          <c:y val="1.7139525086586158E-2"/>
          <c:w val="0.56227157690527996"/>
          <c:h val="0.9392144474039844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F1-4258-A434-415BFDB6641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F1-4258-A434-415BFDB66419}"/>
              </c:ext>
            </c:extLst>
          </c:dPt>
          <c:dPt>
            <c:idx val="3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F1-4258-A434-415BFDB66419}"/>
              </c:ext>
            </c:extLst>
          </c:dPt>
          <c:dLbls>
            <c:dLbl>
              <c:idx val="0"/>
              <c:layout>
                <c:manualLayout>
                  <c:x val="2.41156128601413E-2"/>
                  <c:y val="-7.677059450223566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75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1-4258-A434-415BFDB66419}"/>
                </c:ext>
              </c:extLst>
            </c:dLbl>
            <c:dLbl>
              <c:idx val="1"/>
              <c:layout>
                <c:manualLayout>
                  <c:x val="-4.8154286550775895E-2"/>
                  <c:y val="-4.253855667906170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75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F1-4258-A434-415BFDB66419}"/>
                </c:ext>
              </c:extLst>
            </c:dLbl>
            <c:dLbl>
              <c:idx val="2"/>
              <c:layout>
                <c:manualLayout>
                  <c:x val="-1.1529855691517052E-3"/>
                  <c:y val="-8.18526625370181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75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F1-4258-A434-415BFDB66419}"/>
                </c:ext>
              </c:extLst>
            </c:dLbl>
            <c:dLbl>
              <c:idx val="3"/>
              <c:layout>
                <c:manualLayout>
                  <c:x val="1.700199042556283E-2"/>
                  <c:y val="-1.24261085042219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75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F1-4258-A434-415BFDB6641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5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'[диаграммы 2020.xls]Лист1'!$A$97:$A$103</c:f>
              <c:strCache>
                <c:ptCount val="7"/>
                <c:pt idx="0">
                  <c:v>иные</c:v>
                </c:pt>
                <c:pt idx="1">
                  <c:v>увеличение налоговой нагрузки</c:v>
                </c:pt>
                <c:pt idx="2">
                  <c:v>высокие тарифы на энергоресурсы</c:v>
                </c:pt>
                <c:pt idx="3">
                  <c:v>сложности подключения к сетям </c:v>
                </c:pt>
                <c:pt idx="4">
                  <c:v>недостаток финансовых ресурсов</c:v>
                </c:pt>
                <c:pt idx="5">
                  <c:v>недостаток кадров</c:v>
                </c:pt>
                <c:pt idx="6">
                  <c:v>недостаток площадей</c:v>
                </c:pt>
              </c:strCache>
            </c:strRef>
          </c:cat>
          <c:val>
            <c:numRef>
              <c:f>'[диаграммы 2020.xls]Лист1'!$B$97:$B$103</c:f>
              <c:numCache>
                <c:formatCode>0%</c:formatCode>
                <c:ptCount val="7"/>
                <c:pt idx="0">
                  <c:v>0.17</c:v>
                </c:pt>
                <c:pt idx="1">
                  <c:v>0.79</c:v>
                </c:pt>
                <c:pt idx="2">
                  <c:v>0.38</c:v>
                </c:pt>
                <c:pt idx="3">
                  <c:v>0.05</c:v>
                </c:pt>
                <c:pt idx="4">
                  <c:v>0.52</c:v>
                </c:pt>
                <c:pt idx="5">
                  <c:v>0.39</c:v>
                </c:pt>
                <c:pt idx="6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1F1-4258-A434-415BFDB66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353408"/>
        <c:axId val="46367488"/>
        <c:axId val="0"/>
      </c:bar3DChart>
      <c:catAx>
        <c:axId val="46353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5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6367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36748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6353408"/>
        <c:crosses val="autoZero"/>
        <c:crossBetween val="between"/>
      </c:valAx>
      <c:spPr>
        <a:solidFill>
          <a:srgbClr val="CC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80792920325096"/>
          <c:y val="0.14285753363952436"/>
          <c:w val="0.63649068354661087"/>
          <c:h val="0.5070041880147825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067-4A59-9157-9365A42FBD47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067-4A59-9157-9365A42FBD47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067-4A59-9157-9365A42FBD47}"/>
              </c:ext>
            </c:extLst>
          </c:dPt>
          <c:dLbls>
            <c:dLbl>
              <c:idx val="1"/>
              <c:layout>
                <c:manualLayout>
                  <c:x val="2.7760455108503654E-2"/>
                  <c:y val="-5.954525213381805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67-4A59-9157-9365A42FBD47}"/>
                </c:ext>
              </c:extLst>
            </c:dLbl>
            <c:dLbl>
              <c:idx val="2"/>
              <c:layout>
                <c:manualLayout>
                  <c:x val="-5.9607631956908387E-2"/>
                  <c:y val="-2.282049716359693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67-4A59-9157-9365A42FBD4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75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'[диаграммы 2020.xls]Лист1'!$A$183:$A$185</c:f>
              <c:strCache>
                <c:ptCount val="3"/>
                <c:pt idx="0">
                  <c:v>открыты для решения проблем бизнеса</c:v>
                </c:pt>
                <c:pt idx="1">
                  <c:v>доступность и открытость органов власти и должностных лиц недостаточна</c:v>
                </c:pt>
                <c:pt idx="2">
                  <c:v>я не обращался в органы власти для решения своих проблем</c:v>
                </c:pt>
              </c:strCache>
            </c:strRef>
          </c:cat>
          <c:val>
            <c:numRef>
              <c:f>'[диаграммы 2020.xls]Лист1'!$B$183:$B$185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0.49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067-4A59-9157-9365A42FB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8254362031535302E-2"/>
          <c:y val="0.70990440078099748"/>
          <c:w val="0.94348649970605203"/>
          <c:h val="0.1970280306337478"/>
        </c:manualLayout>
      </c:layout>
      <c:overlay val="0"/>
      <c:spPr>
        <a:solidFill>
          <a:srgbClr val="CC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119816432978975"/>
          <c:y val="3.0877192982456142E-2"/>
          <c:w val="0.53365116505533483"/>
          <c:h val="0.8312012156375190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доверяю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Уполномоченный по защите прав предпринимателей</c:v>
                </c:pt>
                <c:pt idx="1">
                  <c:v>УФАС </c:v>
                </c:pt>
                <c:pt idx="2">
                  <c:v>Прокуратура </c:v>
                </c:pt>
                <c:pt idx="3">
                  <c:v>Органы внутренних дел, следственный комитет </c:v>
                </c:pt>
                <c:pt idx="4">
                  <c:v>Судебная система </c:v>
                </c:pt>
                <c:pt idx="5">
                  <c:v>Муниципальный совет </c:v>
                </c:pt>
                <c:pt idx="6">
                  <c:v>Глава муниципального образования </c:v>
                </c:pt>
                <c:pt idx="7">
                  <c:v>Ярославская областная Дума </c:v>
                </c:pt>
                <c:pt idx="8">
                  <c:v>Правительство Ярославской области и отраслевые департаменты </c:v>
                </c:pt>
                <c:pt idx="9">
                  <c:v>Губернатор ЯО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0.14000000000000001</c:v>
                </c:pt>
                <c:pt idx="5">
                  <c:v>0.13</c:v>
                </c:pt>
                <c:pt idx="6">
                  <c:v>7.0000000000000007E-2</c:v>
                </c:pt>
                <c:pt idx="7">
                  <c:v>0.12</c:v>
                </c:pt>
                <c:pt idx="8">
                  <c:v>0.2</c:v>
                </c:pt>
                <c:pt idx="9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слабое доверие 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Уполномоченный по защите прав предпринимателей</c:v>
                </c:pt>
                <c:pt idx="1">
                  <c:v>УФАС </c:v>
                </c:pt>
                <c:pt idx="2">
                  <c:v>Прокуратура </c:v>
                </c:pt>
                <c:pt idx="3">
                  <c:v>Органы внутренних дел, следственный комитет </c:v>
                </c:pt>
                <c:pt idx="4">
                  <c:v>Судебная система </c:v>
                </c:pt>
                <c:pt idx="5">
                  <c:v>Муниципальный совет </c:v>
                </c:pt>
                <c:pt idx="6">
                  <c:v>Глава муниципального образования </c:v>
                </c:pt>
                <c:pt idx="7">
                  <c:v>Ярославская областная Дума </c:v>
                </c:pt>
                <c:pt idx="8">
                  <c:v>Правительство Ярославской области и отраслевые департаменты </c:v>
                </c:pt>
                <c:pt idx="9">
                  <c:v>Губернатор ЯО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0.16</c:v>
                </c:pt>
                <c:pt idx="1">
                  <c:v>0.36</c:v>
                </c:pt>
                <c:pt idx="2">
                  <c:v>0.47</c:v>
                </c:pt>
                <c:pt idx="3">
                  <c:v>0.48</c:v>
                </c:pt>
                <c:pt idx="4">
                  <c:v>0.38</c:v>
                </c:pt>
                <c:pt idx="5">
                  <c:v>0.33</c:v>
                </c:pt>
                <c:pt idx="6">
                  <c:v>0.32</c:v>
                </c:pt>
                <c:pt idx="7">
                  <c:v>0.28999999999999998</c:v>
                </c:pt>
                <c:pt idx="8">
                  <c:v>0.28000000000000003</c:v>
                </c:pt>
                <c:pt idx="9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доверяю полностью 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Уполномоченный по защите прав предпринимателей</c:v>
                </c:pt>
                <c:pt idx="1">
                  <c:v>УФАС </c:v>
                </c:pt>
                <c:pt idx="2">
                  <c:v>Прокуратура </c:v>
                </c:pt>
                <c:pt idx="3">
                  <c:v>Органы внутренних дел, следственный комитет </c:v>
                </c:pt>
                <c:pt idx="4">
                  <c:v>Судебная система </c:v>
                </c:pt>
                <c:pt idx="5">
                  <c:v>Муниципальный совет </c:v>
                </c:pt>
                <c:pt idx="6">
                  <c:v>Глава муниципального образования </c:v>
                </c:pt>
                <c:pt idx="7">
                  <c:v>Ярославская областная Дума </c:v>
                </c:pt>
                <c:pt idx="8">
                  <c:v>Правительство Ярославской области и отраслевые департаменты </c:v>
                </c:pt>
                <c:pt idx="9">
                  <c:v>Губернатор ЯО</c:v>
                </c:pt>
              </c:strCache>
            </c:strRef>
          </c:cat>
          <c:val>
            <c:numRef>
              <c:f>Лист1!$D$2:$D$11</c:f>
              <c:numCache>
                <c:formatCode>0%</c:formatCode>
                <c:ptCount val="10"/>
                <c:pt idx="0">
                  <c:v>0.59</c:v>
                </c:pt>
                <c:pt idx="1">
                  <c:v>0.09</c:v>
                </c:pt>
                <c:pt idx="2">
                  <c:v>0.18</c:v>
                </c:pt>
                <c:pt idx="3">
                  <c:v>0.2</c:v>
                </c:pt>
                <c:pt idx="4">
                  <c:v>0.15</c:v>
                </c:pt>
                <c:pt idx="5">
                  <c:v>0.11</c:v>
                </c:pt>
                <c:pt idx="6">
                  <c:v>0.16</c:v>
                </c:pt>
                <c:pt idx="7">
                  <c:v>0.09</c:v>
                </c:pt>
                <c:pt idx="8">
                  <c:v>0.11</c:v>
                </c:pt>
                <c:pt idx="9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 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Уполномоченный по защите прав предпринимателей</c:v>
                </c:pt>
                <c:pt idx="1">
                  <c:v>УФАС </c:v>
                </c:pt>
                <c:pt idx="2">
                  <c:v>Прокуратура </c:v>
                </c:pt>
                <c:pt idx="3">
                  <c:v>Органы внутренних дел, следственный комитет </c:v>
                </c:pt>
                <c:pt idx="4">
                  <c:v>Судебная система </c:v>
                </c:pt>
                <c:pt idx="5">
                  <c:v>Муниципальный совет </c:v>
                </c:pt>
                <c:pt idx="6">
                  <c:v>Глава муниципального образования </c:v>
                </c:pt>
                <c:pt idx="7">
                  <c:v>Ярославская областная Дума </c:v>
                </c:pt>
                <c:pt idx="8">
                  <c:v>Правительство Ярославской области и отраслевые департаменты </c:v>
                </c:pt>
                <c:pt idx="9">
                  <c:v>Губернатор ЯО</c:v>
                </c:pt>
              </c:strCache>
            </c:strRef>
          </c:cat>
          <c:val>
            <c:numRef>
              <c:f>Лист1!$E$2:$E$11</c:f>
              <c:numCache>
                <c:formatCode>0%</c:formatCode>
                <c:ptCount val="10"/>
                <c:pt idx="0">
                  <c:v>0.23</c:v>
                </c:pt>
                <c:pt idx="1">
                  <c:v>0.5</c:v>
                </c:pt>
                <c:pt idx="2">
                  <c:v>0.28000000000000003</c:v>
                </c:pt>
                <c:pt idx="3">
                  <c:v>0.23</c:v>
                </c:pt>
                <c:pt idx="4">
                  <c:v>0.33</c:v>
                </c:pt>
                <c:pt idx="5">
                  <c:v>0.43</c:v>
                </c:pt>
                <c:pt idx="6">
                  <c:v>0.45</c:v>
                </c:pt>
                <c:pt idx="7">
                  <c:v>0.5</c:v>
                </c:pt>
                <c:pt idx="8">
                  <c:v>0.41</c:v>
                </c:pt>
                <c:pt idx="9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50560"/>
        <c:axId val="46452096"/>
        <c:axId val="0"/>
      </c:bar3DChart>
      <c:catAx>
        <c:axId val="46450560"/>
        <c:scaling>
          <c:orientation val="minMax"/>
        </c:scaling>
        <c:delete val="0"/>
        <c:axPos val="l"/>
        <c:majorTickMark val="out"/>
        <c:minorTickMark val="none"/>
        <c:tickLblPos val="nextTo"/>
        <c:crossAx val="46452096"/>
        <c:crosses val="autoZero"/>
        <c:auto val="1"/>
        <c:lblAlgn val="r"/>
        <c:lblOffset val="100"/>
        <c:noMultiLvlLbl val="0"/>
      </c:catAx>
      <c:valAx>
        <c:axId val="464520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6450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слабо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Уполномоченный по защите прав предпринимателей </c:v>
                </c:pt>
                <c:pt idx="1">
                  <c:v>Экономический совет при Губернаторе ЯО </c:v>
                </c:pt>
                <c:pt idx="2">
                  <c:v>Ярославская Торгово - промышленная палата </c:v>
                </c:pt>
                <c:pt idx="3">
                  <c:v>«Движение предпринимателей и налогоплательщиков» </c:v>
                </c:pt>
                <c:pt idx="4">
                  <c:v>ЯРО «Деловая Россия» </c:v>
                </c:pt>
                <c:pt idx="5">
                  <c:v>ЯРО ООО «ОПОРА РОССИИ» </c:v>
                </c:pt>
                <c:pt idx="6">
                  <c:v>Отраслевые координационные советы при Губернаторе ЯО </c:v>
                </c:pt>
                <c:pt idx="7">
                  <c:v>Координационные советы по малому и среднему предпринимательству </c:v>
                </c:pt>
                <c:pt idx="8">
                  <c:v>Политические партии 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0.05</c:v>
                </c:pt>
                <c:pt idx="1">
                  <c:v>0.49</c:v>
                </c:pt>
                <c:pt idx="2">
                  <c:v>0.17</c:v>
                </c:pt>
                <c:pt idx="3">
                  <c:v>0.28999999999999998</c:v>
                </c:pt>
                <c:pt idx="4">
                  <c:v>0.53</c:v>
                </c:pt>
                <c:pt idx="5">
                  <c:v>0.28999999999999998</c:v>
                </c:pt>
                <c:pt idx="6">
                  <c:v>0.4</c:v>
                </c:pt>
                <c:pt idx="7">
                  <c:v>0.37</c:v>
                </c:pt>
                <c:pt idx="8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Уполномоченный по защите прав предпринимателей </c:v>
                </c:pt>
                <c:pt idx="1">
                  <c:v>Экономический совет при Губернаторе ЯО </c:v>
                </c:pt>
                <c:pt idx="2">
                  <c:v>Ярославская Торгово - промышленная палата </c:v>
                </c:pt>
                <c:pt idx="3">
                  <c:v>«Движение предпринимателей и налогоплательщиков» </c:v>
                </c:pt>
                <c:pt idx="4">
                  <c:v>ЯРО «Деловая Россия» </c:v>
                </c:pt>
                <c:pt idx="5">
                  <c:v>ЯРО ООО «ОПОРА РОССИИ» </c:v>
                </c:pt>
                <c:pt idx="6">
                  <c:v>Отраслевые координационные советы при Губернаторе ЯО </c:v>
                </c:pt>
                <c:pt idx="7">
                  <c:v>Координационные советы по малому и среднему предпринимательству </c:v>
                </c:pt>
                <c:pt idx="8">
                  <c:v>Политические партии 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0.15</c:v>
                </c:pt>
                <c:pt idx="1">
                  <c:v>0.24</c:v>
                </c:pt>
                <c:pt idx="2">
                  <c:v>0.24</c:v>
                </c:pt>
                <c:pt idx="3">
                  <c:v>0.25</c:v>
                </c:pt>
                <c:pt idx="4">
                  <c:v>0.28000000000000003</c:v>
                </c:pt>
                <c:pt idx="5">
                  <c:v>0.3</c:v>
                </c:pt>
                <c:pt idx="6">
                  <c:v>0.31</c:v>
                </c:pt>
                <c:pt idx="7">
                  <c:v>0.39</c:v>
                </c:pt>
                <c:pt idx="8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Уполномоченный по защите прав предпринимателей </c:v>
                </c:pt>
                <c:pt idx="1">
                  <c:v>Экономический совет при Губернаторе ЯО </c:v>
                </c:pt>
                <c:pt idx="2">
                  <c:v>Ярославская Торгово - промышленная палата </c:v>
                </c:pt>
                <c:pt idx="3">
                  <c:v>«Движение предпринимателей и налогоплательщиков» </c:v>
                </c:pt>
                <c:pt idx="4">
                  <c:v>ЯРО «Деловая Россия» </c:v>
                </c:pt>
                <c:pt idx="5">
                  <c:v>ЯРО ООО «ОПОРА РОССИИ» </c:v>
                </c:pt>
                <c:pt idx="6">
                  <c:v>Отраслевые координационные советы при Губернаторе ЯО </c:v>
                </c:pt>
                <c:pt idx="7">
                  <c:v>Координационные советы по малому и среднему предпринимательству </c:v>
                </c:pt>
                <c:pt idx="8">
                  <c:v>Политические партии 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>
                  <c:v>0.33</c:v>
                </c:pt>
                <c:pt idx="1">
                  <c:v>0.19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0.16</c:v>
                </c:pt>
                <c:pt idx="5">
                  <c:v>0.15</c:v>
                </c:pt>
                <c:pt idx="6">
                  <c:v>0.23</c:v>
                </c:pt>
                <c:pt idx="7">
                  <c:v>0.14000000000000001</c:v>
                </c:pt>
                <c:pt idx="8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хорошо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Уполномоченный по защите прав предпринимателей </c:v>
                </c:pt>
                <c:pt idx="1">
                  <c:v>Экономический совет при Губернаторе ЯО </c:v>
                </c:pt>
                <c:pt idx="2">
                  <c:v>Ярославская Торгово - промышленная палата </c:v>
                </c:pt>
                <c:pt idx="3">
                  <c:v>«Движение предпринимателей и налогоплательщиков» </c:v>
                </c:pt>
                <c:pt idx="4">
                  <c:v>ЯРО «Деловая Россия» </c:v>
                </c:pt>
                <c:pt idx="5">
                  <c:v>ЯРО ООО «ОПОРА РОССИИ» </c:v>
                </c:pt>
                <c:pt idx="6">
                  <c:v>Отраслевые координационные советы при Губернаторе ЯО </c:v>
                </c:pt>
                <c:pt idx="7">
                  <c:v>Координационные советы по малому и среднему предпринимательству </c:v>
                </c:pt>
                <c:pt idx="8">
                  <c:v>Политические партии </c:v>
                </c:pt>
              </c:strCache>
            </c:strRef>
          </c:cat>
          <c:val>
            <c:numRef>
              <c:f>Лист1!$E$2:$E$10</c:f>
              <c:numCache>
                <c:formatCode>0%</c:formatCode>
                <c:ptCount val="9"/>
                <c:pt idx="0">
                  <c:v>0.32</c:v>
                </c:pt>
                <c:pt idx="1">
                  <c:v>0.05</c:v>
                </c:pt>
                <c:pt idx="2">
                  <c:v>0.18</c:v>
                </c:pt>
                <c:pt idx="3">
                  <c:v>0.12</c:v>
                </c:pt>
                <c:pt idx="4">
                  <c:v>0.03</c:v>
                </c:pt>
                <c:pt idx="5">
                  <c:v>0.23</c:v>
                </c:pt>
                <c:pt idx="6">
                  <c:v>0.03</c:v>
                </c:pt>
                <c:pt idx="7">
                  <c:v>0.1</c:v>
                </c:pt>
                <c:pt idx="8">
                  <c:v>0.03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очень хорошо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Уполномоченный по защите прав предпринимателей </c:v>
                </c:pt>
                <c:pt idx="1">
                  <c:v>Экономический совет при Губернаторе ЯО </c:v>
                </c:pt>
                <c:pt idx="2">
                  <c:v>Ярославская Торгово - промышленная палата </c:v>
                </c:pt>
                <c:pt idx="3">
                  <c:v>«Движение предпринимателей и налогоплательщиков» </c:v>
                </c:pt>
                <c:pt idx="4">
                  <c:v>ЯРО «Деловая Россия» </c:v>
                </c:pt>
                <c:pt idx="5">
                  <c:v>ЯРО ООО «ОПОРА РОССИИ» </c:v>
                </c:pt>
                <c:pt idx="6">
                  <c:v>Отраслевые координационные советы при Губернаторе ЯО </c:v>
                </c:pt>
                <c:pt idx="7">
                  <c:v>Координационные советы по малому и среднему предпринимательству </c:v>
                </c:pt>
                <c:pt idx="8">
                  <c:v>Политические партии </c:v>
                </c:pt>
              </c:strCache>
            </c:strRef>
          </c:cat>
          <c:val>
            <c:numRef>
              <c:f>Лист1!$F$2:$F$10</c:f>
              <c:numCache>
                <c:formatCode>0%</c:formatCode>
                <c:ptCount val="9"/>
                <c:pt idx="0">
                  <c:v>0.15</c:v>
                </c:pt>
                <c:pt idx="1">
                  <c:v>0.03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</c:v>
                </c:pt>
                <c:pt idx="5">
                  <c:v>0.03</c:v>
                </c:pt>
                <c:pt idx="6">
                  <c:v>0.03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70880"/>
        <c:axId val="46589056"/>
        <c:axId val="0"/>
      </c:bar3DChart>
      <c:catAx>
        <c:axId val="46570880"/>
        <c:scaling>
          <c:orientation val="minMax"/>
        </c:scaling>
        <c:delete val="0"/>
        <c:axPos val="l"/>
        <c:majorTickMark val="out"/>
        <c:minorTickMark val="none"/>
        <c:tickLblPos val="nextTo"/>
        <c:crossAx val="46589056"/>
        <c:crosses val="autoZero"/>
        <c:auto val="1"/>
        <c:lblAlgn val="ctr"/>
        <c:lblOffset val="100"/>
        <c:noMultiLvlLbl val="0"/>
      </c:catAx>
      <c:valAx>
        <c:axId val="465890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6570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B007-A153-4FB3-A4F4-CB80D6C9CE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2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4C1-29FF-401E-8465-1DDFBB1BF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4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C189-2FEE-4279-B1BB-1BF6AFA774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3337-1C1B-4B3F-B4B3-F189EA09EE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4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7A37-7029-4463-9005-6CDA89B76D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6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E7BC-2233-431D-9373-86B7F922D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50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92DC-8272-4787-B1A3-8B520B13EA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17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451-57DA-45E8-B807-201169394F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5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14-8400-4550-A99A-074DF21BA5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87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1ECA-79E7-4CF7-80DA-9591E1FC03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3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0B6-C5EB-4976-AE90-938327508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2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AF34-333B-4B81-BC64-D809E158D4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8AE7-26AF-4BA3-8F53-201F6C4E53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1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" y="125097"/>
            <a:ext cx="922184" cy="90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3528008"/>
            <a:ext cx="2743200" cy="4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" y="1428750"/>
            <a:ext cx="8915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Ключевые проблемы бизнеса-2019 </a:t>
            </a:r>
          </a:p>
          <a:p>
            <a:pPr algn="ctr"/>
            <a:r>
              <a:rPr lang="ru-RU" sz="4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 пути их решения</a:t>
            </a:r>
            <a:endParaRPr lang="ru-RU" sz="43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914" y="125097"/>
            <a:ext cx="52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13969"/>
                </a:solidFill>
                <a:latin typeface="Impact" panose="020B0806030902050204" pitchFamily="34" charset="0"/>
              </a:rPr>
              <a:t>Уполномоченный по защите прав предпринимателей в Ярославской области</a:t>
            </a:r>
            <a:endParaRPr lang="ru-RU" sz="16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775" y="46482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A1255"/>
                </a:solidFill>
                <a:latin typeface="Impact" panose="020B0806030902050204" pitchFamily="34" charset="0"/>
              </a:rPr>
              <a:t>Ярославль, 2020</a:t>
            </a:r>
            <a:endParaRPr lang="ru-RU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№3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Desktop\envd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8" y="826324"/>
            <a:ext cx="4174284" cy="2782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2" y="3609182"/>
            <a:ext cx="887476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5249" y="3911419"/>
            <a:ext cx="8667805" cy="687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редстоящая с 2021 года отмена ЕНВД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№4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9" y="3609182"/>
            <a:ext cx="887476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1707" y="3690981"/>
            <a:ext cx="8667805" cy="11284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еобъективная стоимость услуг </a:t>
            </a:r>
            <a:r>
              <a:rPr lang="ru-RU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рег.оператора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 по обращению с ТКО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lobanovaayu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20" y="772844"/>
            <a:ext cx="4254508" cy="283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№5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7" y="3609182"/>
            <a:ext cx="8348256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1706" y="3763631"/>
            <a:ext cx="8667805" cy="11284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lobanovaayu\Desktop\marking-in-1c-pic01-min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47" y="826325"/>
            <a:ext cx="6177207" cy="2762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91" y="3716579"/>
            <a:ext cx="9037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3374"/>
                </a:solidFill>
                <a:latin typeface="Impact" panose="020B0806030902050204" pitchFamily="34" charset="0"/>
              </a:rPr>
              <a:t>введение </a:t>
            </a:r>
            <a:r>
              <a:rPr lang="ru-RU" sz="3200" dirty="0" smtClean="0">
                <a:solidFill>
                  <a:srgbClr val="003374"/>
                </a:solidFill>
                <a:latin typeface="Impact" panose="020B0806030902050204" pitchFamily="34" charset="0"/>
              </a:rPr>
              <a:t>маркировки </a:t>
            </a:r>
            <a:r>
              <a:rPr lang="ru-RU" sz="3200" dirty="0">
                <a:solidFill>
                  <a:srgbClr val="003374"/>
                </a:solidFill>
                <a:latin typeface="Impact" panose="020B0806030902050204" pitchFamily="34" charset="0"/>
              </a:rPr>
              <a:t>товаров и проблемы, связанные с внедрением данной системы</a:t>
            </a:r>
            <a:endParaRPr lang="ru-RU" sz="3200" dirty="0">
              <a:solidFill>
                <a:srgbClr val="0033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Мотивированные предложения 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3" descr="C:\Users\lobanovaayu\Pictures\professional-contract-document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68" y="1052623"/>
            <a:ext cx="1932476" cy="19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246">
            <a:off x="2214814" y="954420"/>
            <a:ext cx="8477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7704">
            <a:off x="2237864" y="2203153"/>
            <a:ext cx="8477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5400000">
            <a:off x="3712295" y="3172474"/>
            <a:ext cx="1027755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162644" y="1231941"/>
            <a:ext cx="129614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9349" y="3496510"/>
            <a:ext cx="2998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Уполномоченный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при Президенте РФ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Б.Ю. Титов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3920" y="3956359"/>
            <a:ext cx="2998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о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бщественные объединения предпринимателей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8788" y="1231941"/>
            <a:ext cx="2190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Ярославская областная Дума</a:t>
            </a:r>
          </a:p>
        </p:txBody>
      </p:sp>
      <p:sp>
        <p:nvSpPr>
          <p:cNvPr id="15" name="Стрелка вправо 14"/>
          <p:cNvSpPr/>
          <p:nvPr/>
        </p:nvSpPr>
        <p:spPr>
          <a:xfrm rot="2095255">
            <a:off x="5162644" y="2363922"/>
            <a:ext cx="129614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41743" y="3194977"/>
            <a:ext cx="2998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Правительство ЯО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52623"/>
            <a:ext cx="2190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Губернатор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Ярославской области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Д.Ю. Миронов</a:t>
            </a:r>
          </a:p>
        </p:txBody>
      </p:sp>
    </p:spTree>
    <p:extLst>
      <p:ext uri="{BB962C8B-B14F-4D97-AF65-F5344CB8AC3E}">
        <p14:creationId xmlns:p14="http://schemas.microsoft.com/office/powerpoint/2010/main" val="14807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88" y="250217"/>
            <a:ext cx="4801396" cy="46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31771" y="0"/>
            <a:ext cx="8905349" cy="890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Мотивированные предложения. Главное.</a:t>
            </a:r>
            <a:endParaRPr lang="ru-RU" sz="3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71" y="577752"/>
            <a:ext cx="89053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сохранение ставки </a:t>
            </a:r>
            <a:r>
              <a:rPr lang="ru-RU" sz="2100" dirty="0">
                <a:solidFill>
                  <a:srgbClr val="C00000"/>
                </a:solidFill>
                <a:latin typeface="Impact" panose="020B0806030902050204" pitchFamily="34" charset="0"/>
              </a:rPr>
              <a:t>0</a:t>
            </a:r>
            <a:r>
              <a:rPr lang="ru-RU" sz="2100" dirty="0" smtClean="0">
                <a:solidFill>
                  <a:srgbClr val="C00000"/>
                </a:solidFill>
                <a:latin typeface="Impact" panose="020B0806030902050204" pitchFamily="34" charset="0"/>
              </a:rPr>
              <a:t>% </a:t>
            </a:r>
            <a:r>
              <a:rPr lang="ru-RU" sz="2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по </a:t>
            </a:r>
            <a:r>
              <a:rPr lang="ru-RU" sz="2100" dirty="0">
                <a:solidFill>
                  <a:srgbClr val="2A1255"/>
                </a:solidFill>
                <a:latin typeface="Impact" panose="020B0806030902050204" pitchFamily="34" charset="0"/>
              </a:rPr>
              <a:t>имущественному налогу для предпринимателей, находящихся на специальных режимах налогообложения</a:t>
            </a:r>
            <a:r>
              <a:rPr lang="ru-RU" sz="2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100" dirty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введение </a:t>
            </a:r>
            <a:r>
              <a:rPr lang="ru-RU" sz="2100" dirty="0">
                <a:solidFill>
                  <a:srgbClr val="C00000"/>
                </a:solidFill>
                <a:latin typeface="Impact" panose="020B0806030902050204" pitchFamily="34" charset="0"/>
              </a:rPr>
              <a:t>налоговой ставки на уровне 0,1-0,5% от кадастровой стоимости объекта</a:t>
            </a:r>
            <a:r>
              <a:rPr lang="ru-RU" sz="2100" dirty="0">
                <a:solidFill>
                  <a:srgbClr val="2A1255"/>
                </a:solidFill>
                <a:latin typeface="Impact" panose="020B0806030902050204" pitchFamily="34" charset="0"/>
              </a:rPr>
              <a:t> для предпринимателей, применяющих </a:t>
            </a:r>
            <a:r>
              <a:rPr lang="ru-RU" sz="2100" dirty="0">
                <a:solidFill>
                  <a:srgbClr val="C00000"/>
                </a:solidFill>
                <a:latin typeface="Impact" panose="020B0806030902050204" pitchFamily="34" charset="0"/>
              </a:rPr>
              <a:t>общий режим </a:t>
            </a:r>
            <a:r>
              <a:rPr lang="ru-RU" sz="21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налогообложения</a:t>
            </a:r>
            <a:r>
              <a:rPr lang="ru-RU" sz="2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100" dirty="0" smtClean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снижение </a:t>
            </a:r>
            <a:r>
              <a:rPr lang="ru-RU" sz="2100" dirty="0">
                <a:solidFill>
                  <a:srgbClr val="2A1255"/>
                </a:solidFill>
                <a:latin typeface="Impact" panose="020B0806030902050204" pitchFamily="34" charset="0"/>
              </a:rPr>
              <a:t>налога на имущество организаций и физлиц-предпринимателей в отношении объектов, находящихся </a:t>
            </a:r>
            <a:r>
              <a:rPr lang="ru-RU" sz="2100" dirty="0">
                <a:solidFill>
                  <a:srgbClr val="C00000"/>
                </a:solidFill>
                <a:latin typeface="Impact" panose="020B0806030902050204" pitchFamily="34" charset="0"/>
              </a:rPr>
              <a:t>в сельской </a:t>
            </a:r>
            <a:r>
              <a:rPr lang="ru-RU" sz="21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местности;</a:t>
            </a:r>
          </a:p>
          <a:p>
            <a:pPr algn="just"/>
            <a:endParaRPr lang="ru-RU" sz="2100" dirty="0" smtClean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сохранение ЕНВД </a:t>
            </a:r>
            <a:r>
              <a:rPr lang="ru-RU" sz="21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до 2024 года</a:t>
            </a:r>
            <a:r>
              <a:rPr lang="ru-RU" sz="2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, сделать другие налоговые режимы более гибкими и выгодными для бизнеса</a:t>
            </a:r>
            <a:endParaRPr lang="ru-RU" sz="21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683" y="176833"/>
            <a:ext cx="6562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Задолженность по годам, млн руб.</a:t>
            </a:r>
            <a:endParaRPr lang="ru-RU" sz="3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4684" y="1116419"/>
            <a:ext cx="1453219" cy="1405738"/>
          </a:xfrm>
          <a:prstGeom prst="ellipse">
            <a:avLst/>
          </a:prstGeom>
          <a:solidFill>
            <a:srgbClr val="ED7D31">
              <a:alpha val="81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39098" y="965093"/>
            <a:ext cx="1583234" cy="1557064"/>
          </a:xfrm>
          <a:prstGeom prst="ellipse">
            <a:avLst/>
          </a:prstGeom>
          <a:solidFill>
            <a:srgbClr val="FFFF00">
              <a:alpha val="7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5096" y="882502"/>
            <a:ext cx="1699589" cy="1694286"/>
          </a:xfrm>
          <a:prstGeom prst="ellipse">
            <a:avLst/>
          </a:prstGeom>
          <a:solidFill>
            <a:srgbClr val="5B9BD5">
              <a:lumMod val="75000"/>
              <a:alpha val="9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684" y="2764088"/>
            <a:ext cx="76103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Погашенная при участии АУЗПП ЯО, млн руб.</a:t>
            </a:r>
            <a:endParaRPr lang="ru-RU" sz="3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684" y="3551273"/>
            <a:ext cx="1468719" cy="1354651"/>
          </a:xfrm>
          <a:prstGeom prst="ellipse">
            <a:avLst/>
          </a:prstGeom>
          <a:solidFill>
            <a:srgbClr val="ED7D31">
              <a:alpha val="81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91498" y="3404493"/>
            <a:ext cx="1583234" cy="1556063"/>
          </a:xfrm>
          <a:prstGeom prst="ellipse">
            <a:avLst/>
          </a:prstGeom>
          <a:solidFill>
            <a:srgbClr val="FFFF00">
              <a:alpha val="7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2332" y="3318086"/>
            <a:ext cx="1681566" cy="1611696"/>
          </a:xfrm>
          <a:prstGeom prst="ellipse">
            <a:avLst/>
          </a:prstGeom>
          <a:solidFill>
            <a:srgbClr val="5B9BD5">
              <a:lumMod val="75000"/>
              <a:alpha val="9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65" y="781359"/>
            <a:ext cx="2596015" cy="198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52" y="1116419"/>
            <a:ext cx="3286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54744" y="1701766"/>
            <a:ext cx="287079" cy="23504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54" y="2317458"/>
            <a:ext cx="3286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16105" y="979914"/>
            <a:ext cx="1146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2017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105" y="1533797"/>
            <a:ext cx="1146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2018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105" y="2150108"/>
            <a:ext cx="1146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2019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446" y="1474676"/>
            <a:ext cx="112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22,4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611" y="3874655"/>
            <a:ext cx="118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14,1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3403" y="1418780"/>
            <a:ext cx="115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52,5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4051" y="3874655"/>
            <a:ext cx="115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26,2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4732" y="1386185"/>
            <a:ext cx="118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117,5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8937" y="3828581"/>
            <a:ext cx="118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65,6 </a:t>
            </a:r>
          </a:p>
        </p:txBody>
      </p:sp>
    </p:spTree>
    <p:extLst>
      <p:ext uri="{BB962C8B-B14F-4D97-AF65-F5344CB8AC3E}">
        <p14:creationId xmlns:p14="http://schemas.microsoft.com/office/powerpoint/2010/main" val="25278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4" y="3109491"/>
            <a:ext cx="8781231" cy="170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888" y="131443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Оценка регулирующего воздействия 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1" y="833943"/>
            <a:ext cx="7632850" cy="226926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173" y="3237888"/>
            <a:ext cx="87812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Юристы аппарата проводят 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анализ </a:t>
            </a: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предлагаемого регулирования, главная цель которого – понять целесообразность предлагаемых изменений или 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нововведений: </a:t>
            </a:r>
            <a:r>
              <a:rPr lang="ru-RU" sz="2200" dirty="0">
                <a:solidFill>
                  <a:srgbClr val="2A1255"/>
                </a:solidFill>
                <a:latin typeface="Impact" panose="020B0806030902050204" pitchFamily="34" charset="0"/>
              </a:rPr>
              <a:t>не повлечет ли принятие нормативного акта необоснованных издержек для </a:t>
            </a:r>
            <a:r>
              <a:rPr lang="ru-RU" sz="22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бизнеса</a:t>
            </a:r>
            <a:endParaRPr lang="ru-RU" sz="22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88340485"/>
              </p:ext>
            </p:extLst>
          </p:nvPr>
        </p:nvGraphicFramePr>
        <p:xfrm>
          <a:off x="1360967" y="1201479"/>
          <a:ext cx="6764585" cy="371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9888" y="131443"/>
            <a:ext cx="8905349" cy="10700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Как Вы оцениваете условия для ведения бизнеса на территории региона?</a:t>
            </a:r>
            <a:endParaRPr lang="ru-RU" sz="3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43356560"/>
              </p:ext>
            </p:extLst>
          </p:nvPr>
        </p:nvGraphicFramePr>
        <p:xfrm>
          <a:off x="879792" y="1417290"/>
          <a:ext cx="7384415" cy="339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9888" y="131443"/>
            <a:ext cx="8905349" cy="10275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 какими сложностями Вы сталкиваетесь при ведении бизнеса?</a:t>
            </a:r>
            <a:endParaRPr lang="ru-RU" sz="3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9815777"/>
              </p:ext>
            </p:extLst>
          </p:nvPr>
        </p:nvGraphicFramePr>
        <p:xfrm>
          <a:off x="827179" y="1446020"/>
          <a:ext cx="7390765" cy="335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9888" y="131442"/>
            <a:ext cx="8905349" cy="1133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Оцените взаимодействие между бизнесом и государственными структурами?</a:t>
            </a:r>
            <a:endParaRPr lang="ru-RU" sz="3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Статистика обращений в аппарат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9497" y="2986329"/>
            <a:ext cx="8697909" cy="42530"/>
          </a:xfrm>
          <a:prstGeom prst="line">
            <a:avLst/>
          </a:prstGeom>
          <a:noFill/>
          <a:ln w="254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283968" y="1012365"/>
            <a:ext cx="0" cy="1973964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lobanovaayu\Pictures\m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5" y="902525"/>
            <a:ext cx="761129" cy="7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obanovaayu\Pictures\peo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5" y="2008487"/>
            <a:ext cx="795857" cy="79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lobanovaayu\Desktop\Раскраски\429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78" y="2008487"/>
            <a:ext cx="814139" cy="8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6282" y="989938"/>
            <a:ext cx="336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229 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письменных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4472" y="1999347"/>
            <a:ext cx="236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305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устных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7275" y="2008487"/>
            <a:ext cx="347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3 357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заявителей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85" y="3615070"/>
            <a:ext cx="4494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За</a:t>
            </a:r>
            <a:r>
              <a:rPr lang="ru-RU" sz="5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 </a:t>
            </a:r>
            <a:r>
              <a:rPr lang="ru-RU" sz="5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6</a:t>
            </a: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 </a:t>
            </a:r>
            <a:r>
              <a:rPr lang="ru-RU" sz="4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лет работы:</a:t>
            </a:r>
            <a:endParaRPr lang="ru-RU" sz="4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1027" name="Picture 3" descr="C:\Users\lobanovaayu\Desktop\img_3813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28" y="3103544"/>
            <a:ext cx="970889" cy="7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33572" y="3261127"/>
            <a:ext cx="347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9 900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заявителей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029" name="Picture 5" descr="C:\Users\lobanovaayu\Desktop\img_52967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01" y="4208114"/>
            <a:ext cx="722541" cy="7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33572" y="4204356"/>
            <a:ext cx="347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около</a:t>
            </a:r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4 600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обращений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030" name="Picture 6" descr="C:\Users\lobanovaayu\Desktop\Иконки\img_4519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81" y="1052794"/>
            <a:ext cx="694894" cy="67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491653" y="1021366"/>
            <a:ext cx="347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19</a:t>
            </a:r>
            <a:r>
              <a:rPr lang="ru-RU" sz="4000" dirty="0">
                <a:solidFill>
                  <a:srgbClr val="C00000"/>
                </a:solidFill>
                <a:latin typeface="Impact" panose="020B0806030902050204" pitchFamily="34" charset="0"/>
              </a:rPr>
              <a:t>0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проектов НПА на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ОРВ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888" y="131443"/>
            <a:ext cx="9074112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Какова степень Вашего доверия к органам власти?</a:t>
            </a:r>
            <a:endParaRPr lang="ru-RU" sz="31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36606539"/>
              </p:ext>
            </p:extLst>
          </p:nvPr>
        </p:nvGraphicFramePr>
        <p:xfrm>
          <a:off x="877027" y="619125"/>
          <a:ext cx="729107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5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716" y="131443"/>
            <a:ext cx="9074112" cy="8786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Оценка эффективности работы бизнес-институтов на территории Ярославской области</a:t>
            </a:r>
            <a:endParaRPr lang="ru-RU" sz="31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44784976"/>
              </p:ext>
            </p:extLst>
          </p:nvPr>
        </p:nvGraphicFramePr>
        <p:xfrm>
          <a:off x="664546" y="965207"/>
          <a:ext cx="7884795" cy="408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6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716" y="131443"/>
            <a:ext cx="9074112" cy="8786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Что нужно сделать для улучшения условий ведения бизнеса (цитаты из ответов)?</a:t>
            </a:r>
            <a:endParaRPr lang="ru-RU" sz="31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297" y="1176542"/>
            <a:ext cx="8718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2A1255"/>
                </a:solidFill>
              </a:rPr>
              <a:t>Не мешать бизнесу развиваться, исключить «помощь», убрать бюрократические барьеры, давление </a:t>
            </a:r>
            <a:r>
              <a:rPr lang="ru-RU" sz="2000" i="1" dirty="0" smtClean="0">
                <a:solidFill>
                  <a:srgbClr val="2A1255"/>
                </a:solidFill>
              </a:rPr>
              <a:t>чиновников;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2A1255"/>
                </a:solidFill>
              </a:rPr>
              <a:t>С</a:t>
            </a:r>
            <a:r>
              <a:rPr lang="ru-RU" sz="2000" i="1" dirty="0" smtClean="0">
                <a:solidFill>
                  <a:srgbClr val="2A1255"/>
                </a:solidFill>
              </a:rPr>
              <a:t>низить </a:t>
            </a:r>
            <a:r>
              <a:rPr lang="ru-RU" sz="2000" i="1" dirty="0">
                <a:solidFill>
                  <a:srgbClr val="2A1255"/>
                </a:solidFill>
              </a:rPr>
              <a:t>налоговое бремя;</a:t>
            </a:r>
            <a:endParaRPr lang="ru-RU" sz="2000" dirty="0">
              <a:solidFill>
                <a:srgbClr val="2A1255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2A1255"/>
                </a:solidFill>
              </a:rPr>
              <a:t>Обеспечить добросовестную конкуренцию между частным бизнесом </a:t>
            </a:r>
            <a:r>
              <a:rPr lang="ru-RU" sz="2000" i="1" dirty="0" smtClean="0">
                <a:solidFill>
                  <a:srgbClr val="2A1255"/>
                </a:solidFill>
              </a:rPr>
              <a:t>и </a:t>
            </a:r>
            <a:r>
              <a:rPr lang="ru-RU" sz="2000" i="1" dirty="0">
                <a:solidFill>
                  <a:srgbClr val="2A1255"/>
                </a:solidFill>
              </a:rPr>
              <a:t>компаниями с </a:t>
            </a:r>
            <a:r>
              <a:rPr lang="ru-RU" sz="2000" i="1" dirty="0" err="1" smtClean="0">
                <a:solidFill>
                  <a:srgbClr val="2A1255"/>
                </a:solidFill>
              </a:rPr>
              <a:t>госкапиталом</a:t>
            </a:r>
            <a:r>
              <a:rPr lang="ru-RU" sz="2000" i="1" dirty="0" smtClean="0">
                <a:solidFill>
                  <a:srgbClr val="2A1255"/>
                </a:solidFill>
              </a:rPr>
              <a:t>;</a:t>
            </a:r>
            <a:endParaRPr lang="ru-RU" sz="2000" dirty="0">
              <a:solidFill>
                <a:srgbClr val="2A1255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2A1255"/>
                </a:solidFill>
              </a:rPr>
              <a:t>Бороться </a:t>
            </a:r>
            <a:r>
              <a:rPr lang="ru-RU" sz="2000" i="1" dirty="0">
                <a:solidFill>
                  <a:srgbClr val="2A1255"/>
                </a:solidFill>
              </a:rPr>
              <a:t>с </a:t>
            </a:r>
            <a:r>
              <a:rPr lang="ru-RU" sz="2000" i="1" dirty="0" smtClean="0">
                <a:solidFill>
                  <a:srgbClr val="2A1255"/>
                </a:solidFill>
              </a:rPr>
              <a:t>«откатами»;</a:t>
            </a:r>
            <a:r>
              <a:rPr lang="ru-RU" sz="2000" i="1" dirty="0">
                <a:solidFill>
                  <a:srgbClr val="2A1255"/>
                </a:solidFill>
              </a:rPr>
              <a:t>	</a:t>
            </a:r>
            <a:endParaRPr lang="ru-RU" sz="2000" dirty="0">
              <a:solidFill>
                <a:srgbClr val="2A1255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2A1255"/>
                </a:solidFill>
              </a:rPr>
              <a:t>Больше встречаться с предпринимателями и не ставить «палки в колеса»;	</a:t>
            </a:r>
            <a:endParaRPr lang="ru-RU" sz="2000" dirty="0">
              <a:solidFill>
                <a:srgbClr val="2A1255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2A1255"/>
                </a:solidFill>
              </a:rPr>
              <a:t>Заморозить </a:t>
            </a:r>
            <a:r>
              <a:rPr lang="ru-RU" sz="2000" i="1" dirty="0">
                <a:solidFill>
                  <a:srgbClr val="2A1255"/>
                </a:solidFill>
              </a:rPr>
              <a:t>тарифы на энергоресурсы;</a:t>
            </a:r>
            <a:endParaRPr lang="ru-RU" sz="2000" dirty="0">
              <a:solidFill>
                <a:srgbClr val="2A1255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2A1255"/>
                </a:solidFill>
              </a:rPr>
              <a:t>Установить 2% ставку на кредиты под ведение бизнеса;</a:t>
            </a:r>
            <a:endParaRPr lang="ru-RU" sz="2000" dirty="0">
              <a:solidFill>
                <a:srgbClr val="2A1255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2A1255"/>
                </a:solidFill>
              </a:rPr>
              <a:t>Пропагандировать предпринимательство  для большего привлечения людей в </a:t>
            </a:r>
            <a:r>
              <a:rPr lang="ru-RU" sz="2000" i="1" dirty="0" smtClean="0">
                <a:solidFill>
                  <a:srgbClr val="2A1255"/>
                </a:solidFill>
              </a:rPr>
              <a:t>бизнес.</a:t>
            </a:r>
            <a:endParaRPr lang="ru-RU" sz="2000" dirty="0">
              <a:solidFill>
                <a:srgbClr val="2A12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888" y="98256"/>
            <a:ext cx="9074112" cy="8786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Позитивные тенденции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018" y="1063256"/>
            <a:ext cx="8676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2A1255"/>
                </a:solidFill>
              </a:rPr>
              <a:t>число </a:t>
            </a:r>
            <a:r>
              <a:rPr lang="ru-RU" sz="2000" i="1" dirty="0">
                <a:solidFill>
                  <a:srgbClr val="2A1255"/>
                </a:solidFill>
              </a:rPr>
              <a:t>тех, кто пытается решать вопросы с контрольно-надзорными органами «неформально» либо соглашается на их незаконные </a:t>
            </a:r>
            <a:r>
              <a:rPr lang="ru-RU" sz="2000" i="1" dirty="0" smtClean="0">
                <a:solidFill>
                  <a:srgbClr val="2A1255"/>
                </a:solidFill>
              </a:rPr>
              <a:t>требования, на протяжении нескольких лет остается стабильно низким;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i="1" dirty="0" smtClean="0">
              <a:solidFill>
                <a:srgbClr val="2A1255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2A1255"/>
                </a:solidFill>
              </a:rPr>
              <a:t>рост </a:t>
            </a:r>
            <a:r>
              <a:rPr lang="ru-RU" sz="2000" i="1" dirty="0">
                <a:solidFill>
                  <a:srgbClr val="2A1255"/>
                </a:solidFill>
              </a:rPr>
              <a:t>рейтинга федеральных органов </a:t>
            </a:r>
            <a:r>
              <a:rPr lang="ru-RU" sz="2000" i="1" dirty="0" smtClean="0">
                <a:solidFill>
                  <a:srgbClr val="2A1255"/>
                </a:solidFill>
              </a:rPr>
              <a:t>власти: больше </a:t>
            </a:r>
            <a:r>
              <a:rPr lang="ru-RU" sz="2000" i="1" dirty="0">
                <a:solidFill>
                  <a:srgbClr val="2A1255"/>
                </a:solidFill>
              </a:rPr>
              <a:t>опрошенных выразили доверие, чем </a:t>
            </a:r>
            <a:r>
              <a:rPr lang="ru-RU" sz="2000" i="1" dirty="0" smtClean="0">
                <a:solidFill>
                  <a:srgbClr val="2A1255"/>
                </a:solidFill>
              </a:rPr>
              <a:t>недоверие;</a:t>
            </a:r>
          </a:p>
          <a:p>
            <a:pPr algn="just"/>
            <a:endParaRPr lang="ru-RU" sz="2000" i="1" dirty="0" smtClean="0">
              <a:solidFill>
                <a:srgbClr val="2A1255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2A1255"/>
                </a:solidFill>
              </a:rPr>
              <a:t>по </a:t>
            </a:r>
            <a:r>
              <a:rPr lang="ru-RU" sz="2000" i="1" dirty="0">
                <a:solidFill>
                  <a:srgbClr val="2A1255"/>
                </a:solidFill>
              </a:rPr>
              <a:t>сравнению с прошлым годом несколько улучшилась ситуация с информированием о программах господдержки бизнеса </a:t>
            </a:r>
            <a:r>
              <a:rPr lang="ru-RU" sz="2000" i="1" dirty="0" smtClean="0">
                <a:solidFill>
                  <a:srgbClr val="2A1255"/>
                </a:solidFill>
              </a:rPr>
              <a:t>– число </a:t>
            </a:r>
            <a:r>
              <a:rPr lang="ru-RU" sz="2000" i="1" dirty="0">
                <a:solidFill>
                  <a:srgbClr val="2A1255"/>
                </a:solidFill>
              </a:rPr>
              <a:t>опрошенных, которые сетуют на недоступность этой информации, снизилось.</a:t>
            </a:r>
          </a:p>
        </p:txBody>
      </p:sp>
      <p:pic>
        <p:nvPicPr>
          <p:cNvPr id="1027" name="Picture 3" descr="C:\Users\lobanovaayu\Desktop\Иконки\img_651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04" y="118232"/>
            <a:ext cx="1094709" cy="9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414" y="1855235"/>
            <a:ext cx="7766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5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775" y="4522381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A1255"/>
                </a:solidFill>
                <a:latin typeface="Impact" panose="020B0806030902050204" pitchFamily="34" charset="0"/>
              </a:rPr>
              <a:t>www.ombudsmanyar.ru</a:t>
            </a:r>
            <a:endParaRPr lang="ru-RU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Статистика обращений в аппарат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7" descr="C:\Users\lobanovaayu\Pictures\img_2599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6" y="3021591"/>
            <a:ext cx="815562" cy="7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3315" y="978940"/>
            <a:ext cx="7364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16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судебных заседаний 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6403" y="3737241"/>
            <a:ext cx="7438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8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судов завершены в пользу предпринимателей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lobanovaayu\Desktop\Иконки\239-2398842_book-stack-icon-free-clipart-library-library-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6" y="2043500"/>
            <a:ext cx="755870" cy="8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94802" y="2097581"/>
            <a:ext cx="734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12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дел административного и уголовного характера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2051" name="Picture 3" descr="C:\Users\lobanovaayu\Desktop\Иконки\img_5072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" y="878673"/>
            <a:ext cx="967664" cy="9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banovaayu\Desktop\Иконки\59-592141_friend-silhouette-at-getdrawings-friend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" y="4023929"/>
            <a:ext cx="1041543" cy="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5" y="519522"/>
            <a:ext cx="8931721" cy="323374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solidFill>
                  <a:srgbClr val="FFFFFF"/>
                </a:solidFill>
                <a:latin typeface="Arial Narrow"/>
                <a:ea typeface="Calibri"/>
                <a:cs typeface="Times New Roman"/>
              </a:rPr>
              <a:t>Уполномоченный по защите прав предпринимателей в Ярославской области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034" y="1853425"/>
            <a:ext cx="3254122" cy="623596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Общественные советы и рабочие группы при Уполномоченном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(ст. 11 Закона ЯО № 25-з)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3" y="2697659"/>
            <a:ext cx="1435547" cy="537210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Общественный экспертный </a:t>
            </a:r>
            <a:r>
              <a:rPr lang="ru-RU" sz="12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совет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697659"/>
            <a:ext cx="1770484" cy="537210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Экспертный совет по противодействию коррупции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69576" y="2477020"/>
            <a:ext cx="0" cy="20097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Прямая со стрелкой 8"/>
          <p:cNvCxnSpPr/>
          <p:nvPr/>
        </p:nvCxnSpPr>
        <p:spPr>
          <a:xfrm>
            <a:off x="2483768" y="2476321"/>
            <a:ext cx="0" cy="20097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0" y="3281127"/>
            <a:ext cx="304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442908" y="842897"/>
            <a:ext cx="0" cy="25740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Скругленный прямоугольник 14"/>
          <p:cNvSpPr/>
          <p:nvPr/>
        </p:nvSpPr>
        <p:spPr>
          <a:xfrm>
            <a:off x="3564560" y="2166268"/>
            <a:ext cx="5474663" cy="621506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3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Общественные институты, созданные при Уполномоченном либо при участии Уполномоченного на основании соглашений </a:t>
            </a:r>
            <a:endParaRPr lang="ru-RU" sz="1300" b="1" dirty="0" smtClean="0">
              <a:solidFill>
                <a:prstClr val="black"/>
              </a:solidFill>
              <a:latin typeface="Arial Narrow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300" b="1" dirty="0" smtClean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о сотрудничестве</a:t>
            </a:r>
            <a: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(ст</a:t>
            </a:r>
            <a:r>
              <a:rPr lang="ru-RU" sz="13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. 13 Закона ЯО № 25-з)</a:t>
            </a:r>
            <a:endParaRPr lang="ru-RU" sz="13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07465" y="842896"/>
            <a:ext cx="0" cy="132337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Скругленный прямоугольник 18"/>
          <p:cNvSpPr/>
          <p:nvPr/>
        </p:nvSpPr>
        <p:spPr>
          <a:xfrm>
            <a:off x="6513963" y="1488464"/>
            <a:ext cx="2525263" cy="592455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3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Аппарат </a:t>
            </a:r>
            <a:r>
              <a:rPr lang="ru-RU" sz="1300" b="1" dirty="0" smtClean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Уполномоченного</a:t>
            </a:r>
            <a: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ru-RU" sz="13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300" b="1" dirty="0" smtClean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(ст</a:t>
            </a:r>
            <a:r>
              <a:rPr lang="ru-RU" sz="13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. 12 Закона ЯО № 25-з)</a:t>
            </a:r>
            <a:endParaRPr lang="ru-RU" sz="13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21" name="Прямая соединительная линия 20"/>
          <p:cNvCxnSpPr>
            <a:endCxn id="19" idx="0"/>
          </p:cNvCxnSpPr>
          <p:nvPr/>
        </p:nvCxnSpPr>
        <p:spPr>
          <a:xfrm>
            <a:off x="7752532" y="1310590"/>
            <a:ext cx="24065" cy="177875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Скругленный прямоугольник 23"/>
          <p:cNvSpPr/>
          <p:nvPr/>
        </p:nvSpPr>
        <p:spPr>
          <a:xfrm>
            <a:off x="6444658" y="3454958"/>
            <a:ext cx="2432050" cy="892969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Коллегия медиаторов Ярославской области (соглашение с Ярославской областной торгово-промышленной палатой)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011964" y="2787774"/>
            <a:ext cx="3810" cy="109455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Прямая со стрелкой 30"/>
          <p:cNvCxnSpPr/>
          <p:nvPr/>
        </p:nvCxnSpPr>
        <p:spPr>
          <a:xfrm flipH="1">
            <a:off x="8876708" y="3882333"/>
            <a:ext cx="162518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Скругленный прямоугольник 32"/>
          <p:cNvSpPr/>
          <p:nvPr/>
        </p:nvSpPr>
        <p:spPr>
          <a:xfrm>
            <a:off x="3862444" y="2841781"/>
            <a:ext cx="2456167" cy="642356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Общественные </a:t>
            </a:r>
            <a:r>
              <a:rPr lang="ru-RU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помощники: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- в </a:t>
            </a:r>
            <a:r>
              <a:rPr lang="ru-RU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муниципальных образованиях;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- в </a:t>
            </a:r>
            <a:r>
              <a:rPr lang="ru-RU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различных сферах деятельности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62442" y="3524929"/>
            <a:ext cx="2469805" cy="557948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Общественная приемная Уполномоченного при Президенте </a:t>
            </a:r>
            <a:r>
              <a:rPr lang="ru-RU" sz="1100" b="1" dirty="0" smtClean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РФ в ЯО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67202" y="4133528"/>
            <a:ext cx="2465047" cy="417195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ru-RU" sz="1100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/>
              </a:rPr>
              <a:t>Эксперты</a:t>
            </a:r>
            <a:r>
              <a:rPr lang="ru-RU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Pro Bono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- 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/>
              </a:rPr>
              <a:t>безвозмездная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/>
              </a:rPr>
              <a:t>экспертная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п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/>
              </a:rPr>
              <a:t>омощь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/>
              </a:rPr>
              <a:t>юристов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60777" y="4623980"/>
            <a:ext cx="2457835" cy="417195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Общественные приемные Уполномоченного в  МО ЯО</a:t>
            </a: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646056" y="2780108"/>
            <a:ext cx="0" cy="216024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77" y="4840002"/>
            <a:ext cx="401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71" y="4283653"/>
            <a:ext cx="434404" cy="2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43" y="3634426"/>
            <a:ext cx="401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36285"/>
            <a:ext cx="379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107502" y="1023186"/>
            <a:ext cx="3280152" cy="323374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solidFill>
                  <a:srgbClr val="FFFFFF"/>
                </a:solidFill>
                <a:latin typeface="Arial Narrow"/>
                <a:ea typeface="Calibri"/>
                <a:cs typeface="Times New Roman"/>
              </a:rPr>
              <a:t>Деятельность Уполномоченного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55418" y="1346560"/>
            <a:ext cx="0" cy="50686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Скругленный прямоугольник 38"/>
          <p:cNvSpPr/>
          <p:nvPr/>
        </p:nvSpPr>
        <p:spPr>
          <a:xfrm>
            <a:off x="4057649" y="1015461"/>
            <a:ext cx="4981575" cy="323374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solidFill>
                  <a:srgbClr val="FFFFFF"/>
                </a:solidFill>
                <a:latin typeface="Arial Narrow"/>
                <a:ea typeface="Calibri"/>
                <a:cs typeface="Times New Roman"/>
              </a:rPr>
              <a:t>Обеспечение деятельности Уполномоченного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998224" y="828493"/>
            <a:ext cx="0" cy="18696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Заголовок 1"/>
          <p:cNvSpPr txBox="1">
            <a:spLocks/>
          </p:cNvSpPr>
          <p:nvPr/>
        </p:nvSpPr>
        <p:spPr>
          <a:xfrm>
            <a:off x="106615" y="0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Структура института Уполномоченного</a:t>
            </a:r>
            <a:endParaRPr lang="ru-RU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1636" y="3506012"/>
            <a:ext cx="1509395" cy="1509074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effectLst/>
                <a:latin typeface="Arial Narrow"/>
                <a:ea typeface="Calibri"/>
                <a:cs typeface="Times New Roman"/>
              </a:rPr>
              <a:t>Расширенный общественный экспертный </a:t>
            </a:r>
            <a:r>
              <a:rPr lang="ru-RU" sz="1300" b="1" dirty="0" smtClean="0">
                <a:effectLst/>
                <a:latin typeface="Arial Narrow"/>
                <a:ea typeface="Calibri"/>
                <a:cs typeface="Times New Roman"/>
              </a:rPr>
              <a:t>совет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03262" y="3331584"/>
            <a:ext cx="1679575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7" y="330757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1747579" y="3521686"/>
            <a:ext cx="1642578" cy="1621814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Arial Narrow"/>
                <a:ea typeface="Calibri"/>
                <a:cs typeface="Times New Roman"/>
              </a:rPr>
              <a:t>Малый общественный экспертный совет по вопросам административного и уголовного </a:t>
            </a:r>
            <a:r>
              <a:rPr lang="ru-RU" sz="1200" b="1" dirty="0" smtClean="0">
                <a:effectLst/>
                <a:latin typeface="Arial Narrow"/>
                <a:ea typeface="Calibri"/>
                <a:cs typeface="Times New Roman"/>
              </a:rPr>
              <a:t>преследования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7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4251" y="702276"/>
            <a:ext cx="5143500" cy="4381500"/>
          </a:xfrm>
          <a:prstGeom prst="rect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6615" y="101432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Структура института Уполномоченного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1138" y="2172964"/>
            <a:ext cx="42608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28 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общественных помощников </a:t>
            </a:r>
          </a:p>
        </p:txBody>
      </p:sp>
      <p:pic>
        <p:nvPicPr>
          <p:cNvPr id="1026" name="Picture 2" descr="C:\Users\lobanovaayu\Documents\ФОТОАРХИВ-2019\Совещание с ОП 05.12.2019\DSC_0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4" y="2893026"/>
            <a:ext cx="3188014" cy="212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banovaayu\Documents\ФОТОАРХИВ-2019\Совещание с ОП 05.12.2019\DSC_0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6" y="803932"/>
            <a:ext cx="3127532" cy="2089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6615" y="101432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Impact" panose="020B0806030902050204" pitchFamily="34" charset="0"/>
              </a:rPr>
              <a:t>www.ombudsmanyar.ru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C:\Users\lobanovaayu\Desktop\Иконки\Общественные институ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1" y="803932"/>
            <a:ext cx="8328695" cy="41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166884" y="2094614"/>
            <a:ext cx="1562986" cy="531628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48" y="1232904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313848" y="623925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049" y="2245352"/>
            <a:ext cx="23812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и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тоги государственной кадастровой оценки недвижимости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130" y="1232904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326129" y="623925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8331" y="2245352"/>
            <a:ext cx="2381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овышение платы за электроэнергию для </a:t>
            </a:r>
            <a:r>
              <a:rPr lang="ru-RU" sz="22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предпринимате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лей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50" y="1232904"/>
            <a:ext cx="2384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50" y="697854"/>
            <a:ext cx="22685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1702" y="2476184"/>
            <a:ext cx="238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тмена ЕНВД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 2021 года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Ключевые проблемы бизнеса-2019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№1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2051" name="Picture 3" descr="C:\Users\lobanovaayu\Desktop\f7c89902f10175c6f3276e8fd7c34f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81" y="826325"/>
            <a:ext cx="4561367" cy="260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2" y="3609182"/>
            <a:ext cx="887476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8727" y="3911419"/>
            <a:ext cx="8667805" cy="687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адастровая оценка недвижимости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1772" y="123825"/>
            <a:ext cx="8905349" cy="70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№2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85" y="750461"/>
            <a:ext cx="4102322" cy="251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0" y="3339300"/>
            <a:ext cx="8657111" cy="167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288" y="3455659"/>
            <a:ext cx="8292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ост тарифов на электроэнергию с 01.07.2019 года для предпринимателей на 12,5%</a:t>
            </a:r>
          </a:p>
          <a:p>
            <a:pPr algn="just"/>
            <a:endParaRPr lang="ru-RU" sz="22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ост сбытовой надбавки ПАО «ТНС </a:t>
            </a:r>
            <a:r>
              <a:rPr lang="ru-RU" sz="22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энерго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Ярославль» на 405%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1833</TotalTime>
  <Words>633</Words>
  <Application>Microsoft Office PowerPoint</Application>
  <PresentationFormat>Экран (16:9)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Лобанова Алена Юрьевна</cp:lastModifiedBy>
  <cp:revision>252</cp:revision>
  <dcterms:created xsi:type="dcterms:W3CDTF">2016-11-18T14:12:19Z</dcterms:created>
  <dcterms:modified xsi:type="dcterms:W3CDTF">2020-03-02T10:20:10Z</dcterms:modified>
</cp:coreProperties>
</file>