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90" r:id="rId3"/>
    <p:sldId id="307" r:id="rId4"/>
    <p:sldId id="334" r:id="rId5"/>
    <p:sldId id="335" r:id="rId6"/>
    <p:sldId id="336" r:id="rId7"/>
    <p:sldId id="346" r:id="rId8"/>
    <p:sldId id="337" r:id="rId9"/>
    <p:sldId id="338" r:id="rId10"/>
    <p:sldId id="339" r:id="rId11"/>
    <p:sldId id="340" r:id="rId12"/>
    <p:sldId id="341" r:id="rId13"/>
    <p:sldId id="322" r:id="rId14"/>
    <p:sldId id="297" r:id="rId15"/>
    <p:sldId id="342" r:id="rId16"/>
    <p:sldId id="343" r:id="rId17"/>
    <p:sldId id="344" r:id="rId18"/>
    <p:sldId id="345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969"/>
    <a:srgbClr val="003374"/>
    <a:srgbClr val="CC99FF"/>
    <a:srgbClr val="FF7C80"/>
    <a:srgbClr val="99CC00"/>
    <a:srgbClr val="324057"/>
    <a:srgbClr val="FF99CC"/>
    <a:srgbClr val="00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98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2.8666663807524344E-2"/>
                  <c:y val="2.51344395653285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66663807524344E-2"/>
                  <c:y val="1.50806637391972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213969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Ужесточились значительно</c:v>
                </c:pt>
                <c:pt idx="1">
                  <c:v>Ужесточились незначительно</c:v>
                </c:pt>
                <c:pt idx="2">
                  <c:v>Не изменились</c:v>
                </c:pt>
                <c:pt idx="3">
                  <c:v>Смягчились незначительно</c:v>
                </c:pt>
                <c:pt idx="4">
                  <c:v>Смягчились значительно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0.21199999999999999</c:v>
                </c:pt>
                <c:pt idx="1">
                  <c:v>0.23799999999999999</c:v>
                </c:pt>
                <c:pt idx="2" formatCode="0%">
                  <c:v>0.25</c:v>
                </c:pt>
                <c:pt idx="3">
                  <c:v>4.2000000000000003E-2</c:v>
                </c:pt>
                <c:pt idx="4">
                  <c:v>1.4E-2</c:v>
                </c:pt>
                <c:pt idx="5">
                  <c:v>0.24399999999999999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613983282594847"/>
          <c:y val="0.18988811809940889"/>
          <c:w val="0.31239350165104185"/>
          <c:h val="0.75984300276993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E630E0-84FB-4153-8CC3-1CC56D13B3A1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D03624-2014-44D0-A0C5-FB34AD4B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4F00-F271-416E-A911-09B2FC798FCF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B6D9-4B08-49A8-B735-5476D2FA9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3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2A37-6EB6-445D-AC82-60FA71C15096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5DD9-310C-440C-B3B4-10A48F0C6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7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FB4-B4DE-4729-9BD6-9FB77D6EA75E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08BB-CF84-469A-97A4-45377CB42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38A4-D4BF-4DD2-98EE-6892AD6E3F46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79E-A144-4E83-B90B-410C099E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AD57-C711-43E7-B28A-DDCB18A317AF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6EED-ACFC-433E-8F30-560D9C103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8793-AF1D-41E3-9A37-D8DE82D508E4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20F2-255D-455A-BFD5-A338205C9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83FB-7B26-4007-927D-8D9C8C0A21AB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E425-540B-42C0-9398-18B732FB3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9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7795-9369-482D-A6CC-AA40A7F02C18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266D-696E-4A7C-AE92-932AC14B9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D551-E0E5-47D8-A912-5245EB15A5BA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7805-9D5B-4D25-BEA4-D68BD8187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72D5-A825-4D92-B4D0-A88B5106BBDC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AE7A-4A2A-4BA0-BECF-A86BD4D3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3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9408-60D0-4D36-BAE5-0383D6D601A3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592D-2D86-442F-BF06-DD3D8CED2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08775D-FFC9-4B13-983D-4731B0CDCBB2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A81F2-3618-4FF4-9B03-CE0FA674D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0"/>
            <a:ext cx="78867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989513"/>
            <a:ext cx="29892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66688" y="2270125"/>
            <a:ext cx="8915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800">
                <a:solidFill>
                  <a:srgbClr val="002060"/>
                </a:solidFill>
                <a:latin typeface="Impact" pitchFamily="34" charset="0"/>
              </a:rPr>
              <a:t>Итоги </a:t>
            </a:r>
            <a:r>
              <a:rPr lang="en-US" altLang="ru-RU" sz="3800">
                <a:solidFill>
                  <a:srgbClr val="002060"/>
                </a:solidFill>
                <a:latin typeface="Impact" pitchFamily="34" charset="0"/>
              </a:rPr>
              <a:t>VII </a:t>
            </a:r>
            <a:r>
              <a:rPr lang="ru-RU" altLang="ru-RU" sz="3800">
                <a:solidFill>
                  <a:srgbClr val="002060"/>
                </a:solidFill>
                <a:latin typeface="Impact" pitchFamily="34" charset="0"/>
              </a:rPr>
              <a:t>Межрегионального совещания уполномоченных по защите прав предпринимателей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155825" y="214313"/>
            <a:ext cx="639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213969"/>
                </a:solidFill>
                <a:latin typeface="Impact" pitchFamily="34" charset="0"/>
              </a:rPr>
              <a:t>Уполномоченный по защите прав предпринимателей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213969"/>
                </a:solidFill>
                <a:latin typeface="Impact" pitchFamily="34" charset="0"/>
              </a:rPr>
              <a:t>в Ярославской области</a:t>
            </a: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3152775" y="61976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A1255"/>
                </a:solidFill>
                <a:latin typeface="Impact" pitchFamily="34" charset="0"/>
              </a:rPr>
              <a:t>Ярославль, 2020</a:t>
            </a:r>
          </a:p>
        </p:txBody>
      </p:sp>
      <p:pic>
        <p:nvPicPr>
          <p:cNvPr id="1331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40"/>
          <a:stretch>
            <a:fillRect/>
          </a:stretch>
        </p:blipFill>
        <p:spPr bwMode="auto">
          <a:xfrm>
            <a:off x="454025" y="0"/>
            <a:ext cx="1231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3" y="68949"/>
            <a:ext cx="89529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Проверка УК: Ярославская область</a:t>
            </a:r>
            <a:endParaRPr lang="ru-RU" sz="35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sp>
        <p:nvSpPr>
          <p:cNvPr id="4" name="object 6"/>
          <p:cNvSpPr txBox="1">
            <a:spLocks/>
          </p:cNvSpPr>
          <p:nvPr/>
        </p:nvSpPr>
        <p:spPr>
          <a:xfrm>
            <a:off x="1487739" y="2330266"/>
            <a:ext cx="4969510" cy="307777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875" marR="0" lvl="0" indent="0" algn="ctr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1142 ПОСТАНОВЛЕНИЯ</a:t>
            </a:r>
            <a:endParaRPr kumimoji="0" lang="ru-RU" sz="1800" b="1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180211" y="1654578"/>
            <a:ext cx="4145279" cy="35941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78130" fontAlgn="auto">
              <a:spcBef>
                <a:spcPts val="50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6741 </a:t>
            </a:r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ПРОВЕРКА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(151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ОРГАНИЗАЦИЯ)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4410551" y="1484537"/>
            <a:ext cx="1583690" cy="579120"/>
          </a:xfrm>
          <a:custGeom>
            <a:avLst/>
            <a:gdLst/>
            <a:ahLst/>
            <a:cxnLst/>
            <a:rect l="l" t="t" r="r" b="b"/>
            <a:pathLst>
              <a:path w="1583689" h="579119">
                <a:moveTo>
                  <a:pt x="1583436" y="0"/>
                </a:moveTo>
                <a:lnTo>
                  <a:pt x="1583436" y="253365"/>
                </a:lnTo>
                <a:lnTo>
                  <a:pt x="1579354" y="298914"/>
                </a:lnTo>
                <a:lnTo>
                  <a:pt x="1567587" y="341782"/>
                </a:lnTo>
                <a:lnTo>
                  <a:pt x="1548849" y="381254"/>
                </a:lnTo>
                <a:lnTo>
                  <a:pt x="1523855" y="416614"/>
                </a:lnTo>
                <a:lnTo>
                  <a:pt x="1493320" y="447149"/>
                </a:lnTo>
                <a:lnTo>
                  <a:pt x="1457959" y="472143"/>
                </a:lnTo>
                <a:lnTo>
                  <a:pt x="1418488" y="490881"/>
                </a:lnTo>
                <a:lnTo>
                  <a:pt x="1375620" y="502648"/>
                </a:lnTo>
                <a:lnTo>
                  <a:pt x="1330070" y="506730"/>
                </a:lnTo>
                <a:lnTo>
                  <a:pt x="144779" y="506730"/>
                </a:lnTo>
                <a:lnTo>
                  <a:pt x="144779" y="579120"/>
                </a:lnTo>
                <a:lnTo>
                  <a:pt x="0" y="434340"/>
                </a:lnTo>
                <a:lnTo>
                  <a:pt x="144779" y="289560"/>
                </a:lnTo>
                <a:lnTo>
                  <a:pt x="144779" y="361950"/>
                </a:lnTo>
                <a:lnTo>
                  <a:pt x="1330070" y="361950"/>
                </a:lnTo>
                <a:lnTo>
                  <a:pt x="1372326" y="353413"/>
                </a:lnTo>
                <a:lnTo>
                  <a:pt x="1406842" y="330136"/>
                </a:lnTo>
                <a:lnTo>
                  <a:pt x="1430119" y="295620"/>
                </a:lnTo>
                <a:lnTo>
                  <a:pt x="1438655" y="253365"/>
                </a:lnTo>
                <a:lnTo>
                  <a:pt x="1438655" y="0"/>
                </a:lnTo>
                <a:lnTo>
                  <a:pt x="1583436" y="0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191069" y="2032749"/>
            <a:ext cx="1296670" cy="591820"/>
          </a:xfrm>
          <a:custGeom>
            <a:avLst/>
            <a:gdLst/>
            <a:ahLst/>
            <a:cxnLst/>
            <a:rect l="l" t="t" r="r" b="b"/>
            <a:pathLst>
              <a:path w="1296670" h="591819">
                <a:moveTo>
                  <a:pt x="147827" y="0"/>
                </a:moveTo>
                <a:lnTo>
                  <a:pt x="147827" y="369570"/>
                </a:lnTo>
                <a:lnTo>
                  <a:pt x="1148334" y="369570"/>
                </a:lnTo>
                <a:lnTo>
                  <a:pt x="1148334" y="295656"/>
                </a:lnTo>
                <a:lnTo>
                  <a:pt x="1296162" y="443484"/>
                </a:lnTo>
                <a:lnTo>
                  <a:pt x="1148334" y="591312"/>
                </a:lnTo>
                <a:lnTo>
                  <a:pt x="1148334" y="517398"/>
                </a:lnTo>
                <a:lnTo>
                  <a:pt x="0" y="517398"/>
                </a:lnTo>
                <a:lnTo>
                  <a:pt x="0" y="0"/>
                </a:lnTo>
                <a:lnTo>
                  <a:pt x="147827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bject 6"/>
          <p:cNvSpPr txBox="1">
            <a:spLocks/>
          </p:cNvSpPr>
          <p:nvPr/>
        </p:nvSpPr>
        <p:spPr>
          <a:xfrm>
            <a:off x="1458565" y="1102296"/>
            <a:ext cx="4969510" cy="36893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875" marR="0" lvl="0" indent="0" algn="ctr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</a:rPr>
              <a:t>233 </a:t>
            </a:r>
            <a:r>
              <a:rPr kumimoji="0" lang="ru-RU" sz="1800" b="1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</a:rPr>
              <a:t>УПРАВЛЯЮЩИХ</a:t>
            </a:r>
            <a:r>
              <a:rPr kumimoji="0" lang="ru-RU" sz="1800" b="1" i="0" u="none" strike="noStrike" kern="0" cap="none" spc="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ru-RU" sz="1800" b="1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</a:rPr>
              <a:t>ОРГАНИЗАЦИЙ</a:t>
            </a:r>
            <a:endParaRPr kumimoji="0" lang="ru-RU" sz="1800" b="1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grpSp>
        <p:nvGrpSpPr>
          <p:cNvPr id="13" name="object 14"/>
          <p:cNvGrpSpPr/>
          <p:nvPr/>
        </p:nvGrpSpPr>
        <p:grpSpPr>
          <a:xfrm>
            <a:off x="6290996" y="932824"/>
            <a:ext cx="2566035" cy="1954530"/>
            <a:chOff x="6439852" y="688276"/>
            <a:chExt cx="2566035" cy="1954530"/>
          </a:xfrm>
        </p:grpSpPr>
        <p:sp>
          <p:nvSpPr>
            <p:cNvPr id="14" name="object 15"/>
            <p:cNvSpPr/>
            <p:nvPr/>
          </p:nvSpPr>
          <p:spPr>
            <a:xfrm>
              <a:off x="6444615" y="693038"/>
              <a:ext cx="504190" cy="1945005"/>
            </a:xfrm>
            <a:custGeom>
              <a:avLst/>
              <a:gdLst/>
              <a:ahLst/>
              <a:cxnLst/>
              <a:rect l="l" t="t" r="r" b="b"/>
              <a:pathLst>
                <a:path w="504190" h="1945005">
                  <a:moveTo>
                    <a:pt x="0" y="0"/>
                  </a:moveTo>
                  <a:lnTo>
                    <a:pt x="79592" y="2139"/>
                  </a:lnTo>
                  <a:lnTo>
                    <a:pt x="148724" y="8095"/>
                  </a:lnTo>
                  <a:lnTo>
                    <a:pt x="203243" y="17172"/>
                  </a:lnTo>
                  <a:lnTo>
                    <a:pt x="251840" y="41910"/>
                  </a:lnTo>
                  <a:lnTo>
                    <a:pt x="251840" y="930401"/>
                  </a:lnTo>
                  <a:lnTo>
                    <a:pt x="264682" y="943636"/>
                  </a:lnTo>
                  <a:lnTo>
                    <a:pt x="300438" y="955139"/>
                  </a:lnTo>
                  <a:lnTo>
                    <a:pt x="354957" y="964216"/>
                  </a:lnTo>
                  <a:lnTo>
                    <a:pt x="424089" y="970172"/>
                  </a:lnTo>
                  <a:lnTo>
                    <a:pt x="503682" y="972312"/>
                  </a:lnTo>
                  <a:lnTo>
                    <a:pt x="424089" y="974451"/>
                  </a:lnTo>
                  <a:lnTo>
                    <a:pt x="354957" y="980407"/>
                  </a:lnTo>
                  <a:lnTo>
                    <a:pt x="300438" y="989484"/>
                  </a:lnTo>
                  <a:lnTo>
                    <a:pt x="264682" y="1000987"/>
                  </a:lnTo>
                  <a:lnTo>
                    <a:pt x="251840" y="1014222"/>
                  </a:lnTo>
                  <a:lnTo>
                    <a:pt x="251840" y="1902714"/>
                  </a:lnTo>
                  <a:lnTo>
                    <a:pt x="238999" y="1915948"/>
                  </a:lnTo>
                  <a:lnTo>
                    <a:pt x="203243" y="1927451"/>
                  </a:lnTo>
                  <a:lnTo>
                    <a:pt x="148724" y="1936528"/>
                  </a:lnTo>
                  <a:lnTo>
                    <a:pt x="79592" y="1942484"/>
                  </a:lnTo>
                  <a:lnTo>
                    <a:pt x="0" y="1944624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8178" y="1702333"/>
              <a:ext cx="2245614" cy="777976"/>
            </a:xfrm>
            <a:prstGeom prst="rect">
              <a:avLst/>
            </a:prstGeom>
          </p:spPr>
        </p:pic>
        <p:pic>
          <p:nvPicPr>
            <p:cNvPr id="16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5130" y="1703095"/>
              <a:ext cx="2250185" cy="818362"/>
            </a:xfrm>
            <a:prstGeom prst="rect">
              <a:avLst/>
            </a:prstGeom>
          </p:spPr>
        </p:pic>
        <p:pic>
          <p:nvPicPr>
            <p:cNvPr id="17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79" y="1728597"/>
              <a:ext cx="2160270" cy="692658"/>
            </a:xfrm>
            <a:prstGeom prst="rect">
              <a:avLst/>
            </a:prstGeom>
          </p:spPr>
        </p:pic>
        <p:sp>
          <p:nvSpPr>
            <p:cNvPr id="18" name="object 19"/>
            <p:cNvSpPr/>
            <p:nvPr/>
          </p:nvSpPr>
          <p:spPr>
            <a:xfrm>
              <a:off x="6804279" y="1728597"/>
              <a:ext cx="2160270" cy="692785"/>
            </a:xfrm>
            <a:custGeom>
              <a:avLst/>
              <a:gdLst/>
              <a:ahLst/>
              <a:cxnLst/>
              <a:rect l="l" t="t" r="r" b="b"/>
              <a:pathLst>
                <a:path w="2160270" h="692785">
                  <a:moveTo>
                    <a:pt x="0" y="692658"/>
                  </a:moveTo>
                  <a:lnTo>
                    <a:pt x="2160270" y="692658"/>
                  </a:lnTo>
                  <a:lnTo>
                    <a:pt x="2160270" y="0"/>
                  </a:lnTo>
                  <a:lnTo>
                    <a:pt x="0" y="0"/>
                  </a:lnTo>
                  <a:lnTo>
                    <a:pt x="0" y="692658"/>
                  </a:lnTo>
                  <a:close/>
                </a:path>
              </a:pathLst>
            </a:custGeom>
            <a:ln w="952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3"/>
          <p:cNvSpPr txBox="1"/>
          <p:nvPr/>
        </p:nvSpPr>
        <p:spPr>
          <a:xfrm>
            <a:off x="6730988" y="1048430"/>
            <a:ext cx="2009139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Calibri"/>
                <a:cs typeface="Calibri"/>
              </a:rPr>
              <a:t>В </a:t>
            </a:r>
            <a:r>
              <a:rPr sz="1300" b="1" spc="-10" dirty="0">
                <a:latin typeface="Calibri"/>
                <a:cs typeface="Calibri"/>
              </a:rPr>
              <a:t>среднем, </a:t>
            </a:r>
            <a:r>
              <a:rPr sz="1300" b="1" spc="-5" dirty="0">
                <a:latin typeface="Calibri"/>
                <a:cs typeface="Calibri"/>
              </a:rPr>
              <a:t>на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одну</a:t>
            </a:r>
            <a:endParaRPr sz="13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b="1" spc="-5" dirty="0">
                <a:latin typeface="Calibri"/>
                <a:cs typeface="Calibri"/>
              </a:rPr>
              <a:t>проверенную</a:t>
            </a:r>
            <a:r>
              <a:rPr sz="1300" b="1" spc="-7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организацию  45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" dirty="0" err="1" smtClean="0">
                <a:latin typeface="Calibri"/>
                <a:cs typeface="Calibri"/>
              </a:rPr>
              <a:t>проверок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99949" y="2017648"/>
            <a:ext cx="19894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r>
              <a:rPr sz="1300" b="1" dirty="0">
                <a:latin typeface="Calibri"/>
                <a:cs typeface="Calibri"/>
              </a:rPr>
              <a:t>Прове</a:t>
            </a:r>
            <a:r>
              <a:rPr sz="1300" b="1" spc="-10" dirty="0">
                <a:latin typeface="Calibri"/>
                <a:cs typeface="Calibri"/>
              </a:rPr>
              <a:t>р</a:t>
            </a:r>
            <a:r>
              <a:rPr sz="1300" b="1" spc="-5" dirty="0">
                <a:latin typeface="Calibri"/>
                <a:cs typeface="Calibri"/>
              </a:rPr>
              <a:t>ен</a:t>
            </a:r>
            <a:r>
              <a:rPr sz="1300" b="1" dirty="0">
                <a:latin typeface="Calibri"/>
                <a:cs typeface="Calibri"/>
              </a:rPr>
              <a:t>о	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64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8%  </a:t>
            </a:r>
            <a:r>
              <a:rPr sz="1300" b="1" spc="-5" dirty="0">
                <a:latin typeface="Calibri"/>
                <a:cs typeface="Calibri"/>
              </a:rPr>
              <a:t>организаций, </a:t>
            </a:r>
            <a:r>
              <a:rPr sz="1300" b="1" dirty="0">
                <a:latin typeface="Calibri"/>
                <a:cs typeface="Calibri"/>
              </a:rPr>
              <a:t>в </a:t>
            </a:r>
            <a:r>
              <a:rPr sz="1300" b="1" spc="-5" dirty="0">
                <a:latin typeface="Calibri"/>
                <a:cs typeface="Calibri"/>
              </a:rPr>
              <a:t>среднем </a:t>
            </a:r>
            <a:r>
              <a:rPr sz="1300" b="1" dirty="0">
                <a:latin typeface="Calibri"/>
                <a:cs typeface="Calibri"/>
              </a:rPr>
              <a:t>в  </a:t>
            </a:r>
            <a:r>
              <a:rPr sz="1300" b="1" spc="-5" dirty="0">
                <a:latin typeface="Calibri"/>
                <a:cs typeface="Calibri"/>
              </a:rPr>
              <a:t>России </a:t>
            </a:r>
            <a:r>
              <a:rPr sz="1300" b="1" dirty="0">
                <a:latin typeface="Calibri"/>
                <a:cs typeface="Calibri"/>
              </a:rPr>
              <a:t>– </a:t>
            </a:r>
            <a:r>
              <a:rPr sz="1300" b="1" dirty="0">
                <a:solidFill>
                  <a:srgbClr val="00AF50"/>
                </a:solidFill>
                <a:latin typeface="Calibri"/>
                <a:cs typeface="Calibri"/>
              </a:rPr>
              <a:t>60,9%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21" name="object 26"/>
          <p:cNvGrpSpPr/>
          <p:nvPr/>
        </p:nvGrpSpPr>
        <p:grpSpPr>
          <a:xfrm>
            <a:off x="1058732" y="3039579"/>
            <a:ext cx="3731895" cy="2393315"/>
            <a:chOff x="851540" y="2488882"/>
            <a:chExt cx="3731895" cy="2393315"/>
          </a:xfrm>
        </p:grpSpPr>
        <p:sp>
          <p:nvSpPr>
            <p:cNvPr id="22" name="object 27"/>
            <p:cNvSpPr/>
            <p:nvPr/>
          </p:nvSpPr>
          <p:spPr>
            <a:xfrm>
              <a:off x="4074033" y="2493645"/>
              <a:ext cx="504825" cy="2383790"/>
            </a:xfrm>
            <a:custGeom>
              <a:avLst/>
              <a:gdLst/>
              <a:ahLst/>
              <a:cxnLst/>
              <a:rect l="l" t="t" r="r" b="b"/>
              <a:pathLst>
                <a:path w="504825" h="2383790">
                  <a:moveTo>
                    <a:pt x="0" y="0"/>
                  </a:moveTo>
                  <a:lnTo>
                    <a:pt x="79729" y="2140"/>
                  </a:lnTo>
                  <a:lnTo>
                    <a:pt x="148967" y="8103"/>
                  </a:lnTo>
                  <a:lnTo>
                    <a:pt x="203563" y="17199"/>
                  </a:lnTo>
                  <a:lnTo>
                    <a:pt x="252221" y="42037"/>
                  </a:lnTo>
                  <a:lnTo>
                    <a:pt x="252221" y="1149730"/>
                  </a:lnTo>
                  <a:lnTo>
                    <a:pt x="265078" y="1163027"/>
                  </a:lnTo>
                  <a:lnTo>
                    <a:pt x="300880" y="1174568"/>
                  </a:lnTo>
                  <a:lnTo>
                    <a:pt x="355476" y="1183664"/>
                  </a:lnTo>
                  <a:lnTo>
                    <a:pt x="424714" y="1189627"/>
                  </a:lnTo>
                  <a:lnTo>
                    <a:pt x="504443" y="1191767"/>
                  </a:lnTo>
                  <a:lnTo>
                    <a:pt x="424714" y="1193908"/>
                  </a:lnTo>
                  <a:lnTo>
                    <a:pt x="355476" y="1199871"/>
                  </a:lnTo>
                  <a:lnTo>
                    <a:pt x="300880" y="1208967"/>
                  </a:lnTo>
                  <a:lnTo>
                    <a:pt x="265078" y="1220508"/>
                  </a:lnTo>
                  <a:lnTo>
                    <a:pt x="252221" y="1233804"/>
                  </a:lnTo>
                  <a:lnTo>
                    <a:pt x="252221" y="2341498"/>
                  </a:lnTo>
                  <a:lnTo>
                    <a:pt x="239365" y="2354795"/>
                  </a:lnTo>
                  <a:lnTo>
                    <a:pt x="203563" y="2366336"/>
                  </a:lnTo>
                  <a:lnTo>
                    <a:pt x="148967" y="2375432"/>
                  </a:lnTo>
                  <a:lnTo>
                    <a:pt x="79729" y="2381395"/>
                  </a:lnTo>
                  <a:lnTo>
                    <a:pt x="0" y="2383535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1660525" y="2875915"/>
              <a:ext cx="504825" cy="808990"/>
            </a:xfrm>
            <a:custGeom>
              <a:avLst/>
              <a:gdLst/>
              <a:ahLst/>
              <a:cxnLst/>
              <a:rect l="l" t="t" r="r" b="b"/>
              <a:pathLst>
                <a:path w="504825" h="808989">
                  <a:moveTo>
                    <a:pt x="0" y="0"/>
                  </a:moveTo>
                  <a:lnTo>
                    <a:pt x="0" y="808990"/>
                  </a:lnTo>
                  <a:lnTo>
                    <a:pt x="504317" y="176402"/>
                  </a:lnTo>
                  <a:lnTo>
                    <a:pt x="464383" y="146531"/>
                  </a:lnTo>
                  <a:lnTo>
                    <a:pt x="422879" y="119293"/>
                  </a:lnTo>
                  <a:lnTo>
                    <a:pt x="379934" y="94733"/>
                  </a:lnTo>
                  <a:lnTo>
                    <a:pt x="335676" y="72894"/>
                  </a:lnTo>
                  <a:lnTo>
                    <a:pt x="290236" y="53823"/>
                  </a:lnTo>
                  <a:lnTo>
                    <a:pt x="243742" y="37563"/>
                  </a:lnTo>
                  <a:lnTo>
                    <a:pt x="196324" y="24159"/>
                  </a:lnTo>
                  <a:lnTo>
                    <a:pt x="148111" y="13656"/>
                  </a:lnTo>
                  <a:lnTo>
                    <a:pt x="99233" y="6099"/>
                  </a:lnTo>
                  <a:lnTo>
                    <a:pt x="49820" y="1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851540" y="2875915"/>
              <a:ext cx="1617980" cy="1617980"/>
            </a:xfrm>
            <a:custGeom>
              <a:avLst/>
              <a:gdLst/>
              <a:ahLst/>
              <a:cxnLst/>
              <a:rect l="l" t="t" r="r" b="b"/>
              <a:pathLst>
                <a:path w="1617980" h="1617979">
                  <a:moveTo>
                    <a:pt x="808984" y="0"/>
                  </a:moveTo>
                  <a:lnTo>
                    <a:pt x="759932" y="1485"/>
                  </a:lnTo>
                  <a:lnTo>
                    <a:pt x="711355" y="5905"/>
                  </a:lnTo>
                  <a:lnTo>
                    <a:pt x="663370" y="13202"/>
                  </a:lnTo>
                  <a:lnTo>
                    <a:pt x="616095" y="23321"/>
                  </a:lnTo>
                  <a:lnTo>
                    <a:pt x="569647" y="36204"/>
                  </a:lnTo>
                  <a:lnTo>
                    <a:pt x="524142" y="51795"/>
                  </a:lnTo>
                  <a:lnTo>
                    <a:pt x="479698" y="70038"/>
                  </a:lnTo>
                  <a:lnTo>
                    <a:pt x="436433" y="90877"/>
                  </a:lnTo>
                  <a:lnTo>
                    <a:pt x="394463" y="114254"/>
                  </a:lnTo>
                  <a:lnTo>
                    <a:pt x="353906" y="140113"/>
                  </a:lnTo>
                  <a:lnTo>
                    <a:pt x="314878" y="168399"/>
                  </a:lnTo>
                  <a:lnTo>
                    <a:pt x="277498" y="199054"/>
                  </a:lnTo>
                  <a:lnTo>
                    <a:pt x="241881" y="232022"/>
                  </a:lnTo>
                  <a:lnTo>
                    <a:pt x="208146" y="267247"/>
                  </a:lnTo>
                  <a:lnTo>
                    <a:pt x="176409" y="304673"/>
                  </a:lnTo>
                  <a:lnTo>
                    <a:pt x="147855" y="342699"/>
                  </a:lnTo>
                  <a:lnTo>
                    <a:pt x="121860" y="381840"/>
                  </a:lnTo>
                  <a:lnTo>
                    <a:pt x="98411" y="421990"/>
                  </a:lnTo>
                  <a:lnTo>
                    <a:pt x="77498" y="463042"/>
                  </a:lnTo>
                  <a:lnTo>
                    <a:pt x="59107" y="504888"/>
                  </a:lnTo>
                  <a:lnTo>
                    <a:pt x="43227" y="547423"/>
                  </a:lnTo>
                  <a:lnTo>
                    <a:pt x="29846" y="590540"/>
                  </a:lnTo>
                  <a:lnTo>
                    <a:pt x="18951" y="634131"/>
                  </a:lnTo>
                  <a:lnTo>
                    <a:pt x="10531" y="678091"/>
                  </a:lnTo>
                  <a:lnTo>
                    <a:pt x="4574" y="722313"/>
                  </a:lnTo>
                  <a:lnTo>
                    <a:pt x="1068" y="766690"/>
                  </a:lnTo>
                  <a:lnTo>
                    <a:pt x="0" y="811115"/>
                  </a:lnTo>
                  <a:lnTo>
                    <a:pt x="1358" y="855482"/>
                  </a:lnTo>
                  <a:lnTo>
                    <a:pt x="5131" y="899683"/>
                  </a:lnTo>
                  <a:lnTo>
                    <a:pt x="11306" y="943614"/>
                  </a:lnTo>
                  <a:lnTo>
                    <a:pt x="19872" y="987165"/>
                  </a:lnTo>
                  <a:lnTo>
                    <a:pt x="30816" y="1030232"/>
                  </a:lnTo>
                  <a:lnTo>
                    <a:pt x="44126" y="1072707"/>
                  </a:lnTo>
                  <a:lnTo>
                    <a:pt x="59791" y="1114484"/>
                  </a:lnTo>
                  <a:lnTo>
                    <a:pt x="77798" y="1155456"/>
                  </a:lnTo>
                  <a:lnTo>
                    <a:pt x="98135" y="1195516"/>
                  </a:lnTo>
                  <a:lnTo>
                    <a:pt x="120791" y="1234558"/>
                  </a:lnTo>
                  <a:lnTo>
                    <a:pt x="145752" y="1272475"/>
                  </a:lnTo>
                  <a:lnTo>
                    <a:pt x="173008" y="1309160"/>
                  </a:lnTo>
                  <a:lnTo>
                    <a:pt x="202545" y="1344506"/>
                  </a:lnTo>
                  <a:lnTo>
                    <a:pt x="234353" y="1378408"/>
                  </a:lnTo>
                  <a:lnTo>
                    <a:pt x="268419" y="1410758"/>
                  </a:lnTo>
                  <a:lnTo>
                    <a:pt x="304730" y="1441450"/>
                  </a:lnTo>
                  <a:lnTo>
                    <a:pt x="342750" y="1470007"/>
                  </a:lnTo>
                  <a:lnTo>
                    <a:pt x="381885" y="1496005"/>
                  </a:lnTo>
                  <a:lnTo>
                    <a:pt x="422030" y="1519456"/>
                  </a:lnTo>
                  <a:lnTo>
                    <a:pt x="463076" y="1540373"/>
                  </a:lnTo>
                  <a:lnTo>
                    <a:pt x="504918" y="1558767"/>
                  </a:lnTo>
                  <a:lnTo>
                    <a:pt x="547449" y="1574651"/>
                  </a:lnTo>
                  <a:lnTo>
                    <a:pt x="590563" y="1588035"/>
                  </a:lnTo>
                  <a:lnTo>
                    <a:pt x="634152" y="1598933"/>
                  </a:lnTo>
                  <a:lnTo>
                    <a:pt x="678110" y="1607356"/>
                  </a:lnTo>
                  <a:lnTo>
                    <a:pt x="722330" y="1613317"/>
                  </a:lnTo>
                  <a:lnTo>
                    <a:pt x="766706" y="1616827"/>
                  </a:lnTo>
                  <a:lnTo>
                    <a:pt x="811131" y="1617898"/>
                  </a:lnTo>
                  <a:lnTo>
                    <a:pt x="855498" y="1616543"/>
                  </a:lnTo>
                  <a:lnTo>
                    <a:pt x="899701" y="1612772"/>
                  </a:lnTo>
                  <a:lnTo>
                    <a:pt x="943634" y="1606600"/>
                  </a:lnTo>
                  <a:lnTo>
                    <a:pt x="987188" y="1598036"/>
                  </a:lnTo>
                  <a:lnTo>
                    <a:pt x="1030259" y="1587094"/>
                  </a:lnTo>
                  <a:lnTo>
                    <a:pt x="1072738" y="1573786"/>
                  </a:lnTo>
                  <a:lnTo>
                    <a:pt x="1114520" y="1558123"/>
                  </a:lnTo>
                  <a:lnTo>
                    <a:pt x="1155498" y="1540117"/>
                  </a:lnTo>
                  <a:lnTo>
                    <a:pt x="1195565" y="1519781"/>
                  </a:lnTo>
                  <a:lnTo>
                    <a:pt x="1234614" y="1497126"/>
                  </a:lnTo>
                  <a:lnTo>
                    <a:pt x="1272539" y="1472164"/>
                  </a:lnTo>
                  <a:lnTo>
                    <a:pt x="1309234" y="1444908"/>
                  </a:lnTo>
                  <a:lnTo>
                    <a:pt x="1344591" y="1415370"/>
                  </a:lnTo>
                  <a:lnTo>
                    <a:pt x="1378504" y="1383561"/>
                  </a:lnTo>
                  <a:lnTo>
                    <a:pt x="1410866" y="1349494"/>
                  </a:lnTo>
                  <a:lnTo>
                    <a:pt x="1441571" y="1313180"/>
                  </a:lnTo>
                  <a:lnTo>
                    <a:pt x="1470127" y="1275153"/>
                  </a:lnTo>
                  <a:lnTo>
                    <a:pt x="1496124" y="1236012"/>
                  </a:lnTo>
                  <a:lnTo>
                    <a:pt x="1519574" y="1195862"/>
                  </a:lnTo>
                  <a:lnTo>
                    <a:pt x="1540488" y="1154810"/>
                  </a:lnTo>
                  <a:lnTo>
                    <a:pt x="1558879" y="1112964"/>
                  </a:lnTo>
                  <a:lnTo>
                    <a:pt x="1574758" y="1070429"/>
                  </a:lnTo>
                  <a:lnTo>
                    <a:pt x="1588139" y="1027312"/>
                  </a:lnTo>
                  <a:lnTo>
                    <a:pt x="1599032" y="983721"/>
                  </a:lnTo>
                  <a:lnTo>
                    <a:pt x="1607451" y="939761"/>
                  </a:lnTo>
                  <a:lnTo>
                    <a:pt x="1613407" y="895539"/>
                  </a:lnTo>
                  <a:lnTo>
                    <a:pt x="1616912" y="851162"/>
                  </a:lnTo>
                  <a:lnTo>
                    <a:pt x="1617979" y="806737"/>
                  </a:lnTo>
                  <a:lnTo>
                    <a:pt x="1616620" y="762370"/>
                  </a:lnTo>
                  <a:lnTo>
                    <a:pt x="1612846" y="718169"/>
                  </a:lnTo>
                  <a:lnTo>
                    <a:pt x="1606670" y="674238"/>
                  </a:lnTo>
                  <a:lnTo>
                    <a:pt x="1598104" y="630687"/>
                  </a:lnTo>
                  <a:lnTo>
                    <a:pt x="1587160" y="587620"/>
                  </a:lnTo>
                  <a:lnTo>
                    <a:pt x="1573851" y="545145"/>
                  </a:lnTo>
                  <a:lnTo>
                    <a:pt x="1558188" y="503368"/>
                  </a:lnTo>
                  <a:lnTo>
                    <a:pt x="1540183" y="462396"/>
                  </a:lnTo>
                  <a:lnTo>
                    <a:pt x="1519848" y="422336"/>
                  </a:lnTo>
                  <a:lnTo>
                    <a:pt x="1497197" y="383294"/>
                  </a:lnTo>
                  <a:lnTo>
                    <a:pt x="1472240" y="345377"/>
                  </a:lnTo>
                  <a:lnTo>
                    <a:pt x="1444990" y="308692"/>
                  </a:lnTo>
                  <a:lnTo>
                    <a:pt x="1415459" y="273346"/>
                  </a:lnTo>
                  <a:lnTo>
                    <a:pt x="1383659" y="239444"/>
                  </a:lnTo>
                  <a:lnTo>
                    <a:pt x="1349602" y="207094"/>
                  </a:lnTo>
                  <a:lnTo>
                    <a:pt x="1313301" y="176402"/>
                  </a:lnTo>
                  <a:lnTo>
                    <a:pt x="808984" y="808990"/>
                  </a:lnTo>
                  <a:lnTo>
                    <a:pt x="8089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1"/>
          <p:cNvSpPr txBox="1"/>
          <p:nvPr/>
        </p:nvSpPr>
        <p:spPr>
          <a:xfrm>
            <a:off x="1511704" y="4703123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992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30"/>
          <p:cNvSpPr txBox="1"/>
          <p:nvPr/>
        </p:nvSpPr>
        <p:spPr>
          <a:xfrm>
            <a:off x="1917211" y="3504431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119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32"/>
          <p:cNvSpPr/>
          <p:nvPr/>
        </p:nvSpPr>
        <p:spPr>
          <a:xfrm>
            <a:off x="2924680" y="4150507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1"/>
                </a:lnTo>
                <a:lnTo>
                  <a:pt x="73151" y="73151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4"/>
          <p:cNvSpPr/>
          <p:nvPr/>
        </p:nvSpPr>
        <p:spPr>
          <a:xfrm>
            <a:off x="2936039" y="445017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1"/>
                </a:lnTo>
                <a:lnTo>
                  <a:pt x="73151" y="73151"/>
                </a:lnTo>
                <a:lnTo>
                  <a:pt x="7315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3"/>
          <p:cNvSpPr txBox="1"/>
          <p:nvPr/>
        </p:nvSpPr>
        <p:spPr>
          <a:xfrm>
            <a:off x="3133839" y="4038747"/>
            <a:ext cx="12767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Предупреждение</a:t>
            </a:r>
          </a:p>
        </p:txBody>
      </p:sp>
      <p:sp>
        <p:nvSpPr>
          <p:cNvPr id="30" name="object 35"/>
          <p:cNvSpPr txBox="1"/>
          <p:nvPr/>
        </p:nvSpPr>
        <p:spPr>
          <a:xfrm>
            <a:off x="3133839" y="4392065"/>
            <a:ext cx="6383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Штр</a:t>
            </a:r>
            <a:r>
              <a:rPr sz="1200" dirty="0">
                <a:latin typeface="Calibri"/>
                <a:cs typeface="Calibri"/>
              </a:rPr>
              <a:t>аф</a:t>
            </a:r>
          </a:p>
        </p:txBody>
      </p:sp>
      <p:grpSp>
        <p:nvGrpSpPr>
          <p:cNvPr id="31" name="object 21"/>
          <p:cNvGrpSpPr/>
          <p:nvPr/>
        </p:nvGrpSpPr>
        <p:grpSpPr>
          <a:xfrm>
            <a:off x="4812653" y="3635150"/>
            <a:ext cx="3895090" cy="1089025"/>
            <a:chOff x="4712970" y="3179051"/>
            <a:chExt cx="3895090" cy="1089025"/>
          </a:xfrm>
        </p:grpSpPr>
        <p:pic>
          <p:nvPicPr>
            <p:cNvPr id="3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3638" y="3195812"/>
              <a:ext cx="3883914" cy="1025667"/>
            </a:xfrm>
            <a:prstGeom prst="rect">
              <a:avLst/>
            </a:prstGeom>
          </p:spPr>
        </p:pic>
        <p:pic>
          <p:nvPicPr>
            <p:cNvPr id="3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2970" y="3179051"/>
              <a:ext cx="3115818" cy="1088910"/>
            </a:xfrm>
            <a:prstGeom prst="rect">
              <a:avLst/>
            </a:prstGeom>
          </p:spPr>
        </p:pic>
        <p:pic>
          <p:nvPicPr>
            <p:cNvPr id="3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9739" y="3208401"/>
              <a:ext cx="3798570" cy="954024"/>
            </a:xfrm>
            <a:prstGeom prst="rect">
              <a:avLst/>
            </a:prstGeom>
          </p:spPr>
        </p:pic>
      </p:grpSp>
      <p:sp>
        <p:nvSpPr>
          <p:cNvPr id="35" name="object 25"/>
          <p:cNvSpPr txBox="1"/>
          <p:nvPr/>
        </p:nvSpPr>
        <p:spPr>
          <a:xfrm>
            <a:off x="4844950" y="3673304"/>
            <a:ext cx="3798570" cy="95440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10,7% </a:t>
            </a:r>
            <a:r>
              <a:rPr sz="1400" b="1" spc="-5" dirty="0">
                <a:latin typeface="Calibri"/>
                <a:cs typeface="Calibri"/>
              </a:rPr>
              <a:t>-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предупреждения</a:t>
            </a:r>
            <a:endParaRPr sz="1400" dirty="0">
              <a:latin typeface="Calibri"/>
              <a:cs typeface="Calibri"/>
            </a:endParaRPr>
          </a:p>
          <a:p>
            <a:pPr marL="91440" marR="137287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(в </a:t>
            </a:r>
            <a:r>
              <a:rPr sz="1400" b="1" spc="-10" dirty="0">
                <a:latin typeface="Calibri"/>
                <a:cs typeface="Calibri"/>
              </a:rPr>
              <a:t>среднем </a:t>
            </a:r>
            <a:r>
              <a:rPr sz="1400" b="1" spc="-5" dirty="0">
                <a:latin typeface="Calibri"/>
                <a:cs typeface="Calibri"/>
              </a:rPr>
              <a:t>по </a:t>
            </a:r>
            <a:r>
              <a:rPr sz="1400" b="1" spc="-10" dirty="0">
                <a:latin typeface="Calibri"/>
                <a:cs typeface="Calibri"/>
              </a:rPr>
              <a:t>России </a:t>
            </a:r>
            <a:r>
              <a:rPr sz="1400" b="1" spc="-5" dirty="0"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16,2%</a:t>
            </a:r>
            <a:r>
              <a:rPr sz="1400" b="1" spc="-5" dirty="0">
                <a:latin typeface="Calibri"/>
                <a:cs typeface="Calibri"/>
              </a:rPr>
              <a:t>)  89,3% -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штрафы,</a:t>
            </a:r>
            <a:endParaRPr sz="14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на </a:t>
            </a:r>
            <a:r>
              <a:rPr sz="1400" b="1" spc="-10" dirty="0">
                <a:latin typeface="Calibri"/>
                <a:cs typeface="Calibri"/>
              </a:rPr>
              <a:t>общую сумму </a:t>
            </a:r>
            <a:r>
              <a:rPr sz="1400" b="1" spc="-5" dirty="0">
                <a:latin typeface="Calibri"/>
                <a:cs typeface="Calibri"/>
              </a:rPr>
              <a:t>– 104,2 млн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723" y="5524249"/>
            <a:ext cx="890587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300" i="1" spc="-80" dirty="0">
                <a:solidFill>
                  <a:srgbClr val="213969"/>
                </a:solidFill>
                <a:latin typeface="Arial"/>
                <a:cs typeface="Arial"/>
              </a:rPr>
              <a:t>Вместо </a:t>
            </a:r>
            <a:r>
              <a:rPr sz="1300" i="1" spc="-135" dirty="0">
                <a:solidFill>
                  <a:srgbClr val="213969"/>
                </a:solidFill>
                <a:latin typeface="Arial"/>
                <a:cs typeface="Arial"/>
              </a:rPr>
              <a:t>того, </a:t>
            </a:r>
            <a:r>
              <a:rPr sz="1300" i="1" spc="-160" dirty="0" err="1" smtClean="0">
                <a:solidFill>
                  <a:srgbClr val="213969"/>
                </a:solidFill>
                <a:latin typeface="Arial"/>
                <a:cs typeface="Arial"/>
              </a:rPr>
              <a:t>что</a:t>
            </a:r>
            <a:r>
              <a:rPr sz="1300" i="1" spc="-10" dirty="0" err="1" smtClean="0">
                <a:solidFill>
                  <a:srgbClr val="213969"/>
                </a:solidFill>
                <a:latin typeface="Arial"/>
                <a:cs typeface="Arial"/>
              </a:rPr>
              <a:t>бы</a:t>
            </a:r>
            <a:r>
              <a:rPr sz="1300" i="1" spc="-10" dirty="0" smtClean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300" i="1" spc="-75" dirty="0">
                <a:solidFill>
                  <a:srgbClr val="213969"/>
                </a:solidFill>
                <a:latin typeface="Arial"/>
                <a:cs typeface="Arial"/>
              </a:rPr>
              <a:t>стимулировать </a:t>
            </a:r>
            <a:r>
              <a:rPr sz="1300" i="1" spc="-10" dirty="0">
                <a:solidFill>
                  <a:srgbClr val="213969"/>
                </a:solidFill>
                <a:latin typeface="Arial"/>
                <a:cs typeface="Arial"/>
              </a:rPr>
              <a:t>управляющие </a:t>
            </a:r>
            <a:r>
              <a:rPr sz="1300" i="1" spc="-20" dirty="0">
                <a:solidFill>
                  <a:srgbClr val="213969"/>
                </a:solidFill>
                <a:latin typeface="Arial"/>
                <a:cs typeface="Arial"/>
              </a:rPr>
              <a:t>организации </a:t>
            </a:r>
            <a:r>
              <a:rPr sz="1300" i="1" spc="-50" dirty="0">
                <a:solidFill>
                  <a:srgbClr val="213969"/>
                </a:solidFill>
                <a:latin typeface="Arial"/>
                <a:cs typeface="Arial"/>
              </a:rPr>
              <a:t>исправлять </a:t>
            </a:r>
            <a:r>
              <a:rPr sz="1300" i="1" spc="-10" dirty="0">
                <a:solidFill>
                  <a:srgbClr val="213969"/>
                </a:solidFill>
                <a:latin typeface="Arial"/>
                <a:cs typeface="Arial"/>
              </a:rPr>
              <a:t>нарушения, </a:t>
            </a:r>
            <a:r>
              <a:rPr sz="1300" i="1" spc="-70" dirty="0">
                <a:solidFill>
                  <a:srgbClr val="213969"/>
                </a:solidFill>
                <a:latin typeface="Arial"/>
                <a:cs typeface="Arial"/>
              </a:rPr>
              <a:t>законодательство </a:t>
            </a:r>
            <a:r>
              <a:rPr sz="1300" i="1" dirty="0">
                <a:solidFill>
                  <a:srgbClr val="213969"/>
                </a:solidFill>
                <a:latin typeface="Arial"/>
                <a:cs typeface="Arial"/>
              </a:rPr>
              <a:t>и  </a:t>
            </a:r>
            <a:r>
              <a:rPr sz="1300" i="1" spc="-30" dirty="0">
                <a:solidFill>
                  <a:srgbClr val="213969"/>
                </a:solidFill>
                <a:latin typeface="Arial"/>
                <a:cs typeface="Arial"/>
              </a:rPr>
              <a:t>правоприменительная </a:t>
            </a:r>
            <a:r>
              <a:rPr sz="1300" i="1" spc="-65" dirty="0">
                <a:solidFill>
                  <a:srgbClr val="213969"/>
                </a:solidFill>
                <a:latin typeface="Arial"/>
                <a:cs typeface="Arial"/>
              </a:rPr>
              <a:t>практика </a:t>
            </a:r>
            <a:r>
              <a:rPr sz="1300" i="1" spc="-90" dirty="0">
                <a:solidFill>
                  <a:srgbClr val="213969"/>
                </a:solidFill>
                <a:latin typeface="Arial"/>
                <a:cs typeface="Arial"/>
              </a:rPr>
              <a:t>носят </a:t>
            </a:r>
            <a:r>
              <a:rPr sz="1300" i="1" spc="-55" dirty="0">
                <a:solidFill>
                  <a:srgbClr val="213969"/>
                </a:solidFill>
                <a:latin typeface="Arial"/>
                <a:cs typeface="Arial"/>
              </a:rPr>
              <a:t>фактически </a:t>
            </a:r>
            <a:r>
              <a:rPr sz="1300" i="1" spc="-10" dirty="0">
                <a:solidFill>
                  <a:srgbClr val="213969"/>
                </a:solidFill>
                <a:latin typeface="Arial"/>
                <a:cs typeface="Arial"/>
              </a:rPr>
              <a:t>фискальный </a:t>
            </a:r>
            <a:r>
              <a:rPr sz="1300" i="1" spc="-65" dirty="0">
                <a:solidFill>
                  <a:srgbClr val="213969"/>
                </a:solidFill>
                <a:latin typeface="Arial"/>
                <a:cs typeface="Arial"/>
              </a:rPr>
              <a:t>характер</a:t>
            </a:r>
            <a:r>
              <a:rPr sz="1300" spc="-65" dirty="0">
                <a:solidFill>
                  <a:srgbClr val="213969"/>
                </a:solidFill>
                <a:latin typeface="Arial"/>
                <a:cs typeface="Arial"/>
              </a:rPr>
              <a:t>. </a:t>
            </a:r>
            <a:r>
              <a:rPr lang="ru-RU" sz="1300" i="1" spc="-240" dirty="0">
                <a:solidFill>
                  <a:srgbClr val="213969"/>
                </a:solidFill>
                <a:latin typeface="Arial"/>
                <a:cs typeface="Arial"/>
              </a:rPr>
              <a:t>О</a:t>
            </a:r>
            <a:r>
              <a:rPr sz="1300" i="1" spc="-240" dirty="0" smtClean="0">
                <a:solidFill>
                  <a:srgbClr val="213969"/>
                </a:solidFill>
                <a:latin typeface="Arial"/>
                <a:cs typeface="Arial"/>
              </a:rPr>
              <a:t>т </a:t>
            </a:r>
            <a:r>
              <a:rPr sz="1300" i="1" spc="-70" dirty="0">
                <a:solidFill>
                  <a:srgbClr val="213969"/>
                </a:solidFill>
                <a:latin typeface="Arial"/>
                <a:cs typeface="Arial"/>
              </a:rPr>
              <a:t>штрафов, </a:t>
            </a:r>
            <a:r>
              <a:rPr sz="1300" i="1" spc="-10" dirty="0">
                <a:solidFill>
                  <a:srgbClr val="213969"/>
                </a:solidFill>
                <a:latin typeface="Arial"/>
                <a:cs typeface="Arial"/>
              </a:rPr>
              <a:t>наложенных </a:t>
            </a:r>
            <a:r>
              <a:rPr sz="1300" i="1" spc="-5" dirty="0" err="1">
                <a:solidFill>
                  <a:srgbClr val="213969"/>
                </a:solidFill>
                <a:latin typeface="Arial"/>
                <a:cs typeface="Arial"/>
              </a:rPr>
              <a:t>на</a:t>
            </a:r>
            <a:r>
              <a:rPr sz="1300" i="1" spc="-5" dirty="0">
                <a:solidFill>
                  <a:srgbClr val="213969"/>
                </a:solidFill>
                <a:latin typeface="Arial"/>
                <a:cs typeface="Arial"/>
              </a:rPr>
              <a:t>  </a:t>
            </a:r>
            <a:r>
              <a:rPr sz="1300" i="1" spc="-20" dirty="0" err="1" smtClean="0">
                <a:solidFill>
                  <a:srgbClr val="213969"/>
                </a:solidFill>
                <a:latin typeface="Arial"/>
                <a:cs typeface="Arial"/>
              </a:rPr>
              <a:t>организацию</a:t>
            </a:r>
            <a:r>
              <a:rPr lang="ru-RU" sz="1300" i="1" spc="-20" dirty="0" smtClean="0">
                <a:solidFill>
                  <a:srgbClr val="213969"/>
                </a:solidFill>
                <a:latin typeface="Arial"/>
                <a:cs typeface="Arial"/>
              </a:rPr>
              <a:t>,</a:t>
            </a:r>
            <a:r>
              <a:rPr sz="1300" i="1" spc="-20" dirty="0" smtClean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300" i="1" spc="-114" dirty="0">
                <a:solidFill>
                  <a:srgbClr val="213969"/>
                </a:solidFill>
                <a:latin typeface="Arial"/>
                <a:cs typeface="Arial"/>
              </a:rPr>
              <a:t>страдают </a:t>
            </a:r>
            <a:r>
              <a:rPr sz="1300" i="1" spc="-75" dirty="0">
                <a:solidFill>
                  <a:srgbClr val="213969"/>
                </a:solidFill>
                <a:latin typeface="Arial"/>
                <a:cs typeface="Arial"/>
              </a:rPr>
              <a:t>жители, </a:t>
            </a:r>
            <a:r>
              <a:rPr sz="1300" i="1" spc="-170" dirty="0">
                <a:solidFill>
                  <a:srgbClr val="213969"/>
                </a:solidFill>
                <a:latin typeface="Arial"/>
                <a:cs typeface="Arial"/>
              </a:rPr>
              <a:t>так </a:t>
            </a:r>
            <a:r>
              <a:rPr sz="1300" i="1" spc="-25" dirty="0">
                <a:solidFill>
                  <a:srgbClr val="213969"/>
                </a:solidFill>
                <a:latin typeface="Arial"/>
                <a:cs typeface="Arial"/>
              </a:rPr>
              <a:t>как </a:t>
            </a:r>
            <a:r>
              <a:rPr sz="1300" i="1" spc="-150" dirty="0">
                <a:solidFill>
                  <a:srgbClr val="213969"/>
                </a:solidFill>
                <a:latin typeface="Arial"/>
                <a:cs typeface="Arial"/>
              </a:rPr>
              <a:t>эти </a:t>
            </a:r>
            <a:r>
              <a:rPr sz="1300" i="1" spc="-60" dirty="0">
                <a:solidFill>
                  <a:srgbClr val="213969"/>
                </a:solidFill>
                <a:latin typeface="Arial"/>
                <a:cs typeface="Arial"/>
              </a:rPr>
              <a:t>средства </a:t>
            </a:r>
            <a:r>
              <a:rPr sz="1300" i="1" spc="5" dirty="0">
                <a:solidFill>
                  <a:srgbClr val="213969"/>
                </a:solidFill>
                <a:latin typeface="Arial"/>
                <a:cs typeface="Arial"/>
              </a:rPr>
              <a:t>были </a:t>
            </a:r>
            <a:r>
              <a:rPr sz="1300" i="1" spc="-5" dirty="0">
                <a:solidFill>
                  <a:srgbClr val="213969"/>
                </a:solidFill>
                <a:latin typeface="Arial"/>
                <a:cs typeface="Arial"/>
              </a:rPr>
              <a:t>изначально </a:t>
            </a:r>
            <a:r>
              <a:rPr sz="1300" i="1" spc="-10" dirty="0">
                <a:solidFill>
                  <a:srgbClr val="213969"/>
                </a:solidFill>
                <a:latin typeface="Arial"/>
                <a:cs typeface="Arial"/>
              </a:rPr>
              <a:t>предназначены </a:t>
            </a:r>
            <a:r>
              <a:rPr sz="1300" i="1" spc="-5" dirty="0">
                <a:solidFill>
                  <a:srgbClr val="213969"/>
                </a:solidFill>
                <a:latin typeface="Arial"/>
                <a:cs typeface="Arial"/>
              </a:rPr>
              <a:t>на иные</a:t>
            </a:r>
            <a:r>
              <a:rPr sz="1300" i="1" spc="4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300" i="1" spc="-75" dirty="0">
                <a:solidFill>
                  <a:srgbClr val="213969"/>
                </a:solidFill>
                <a:latin typeface="Arial"/>
                <a:cs typeface="Arial"/>
              </a:rPr>
              <a:t>работы</a:t>
            </a:r>
            <a:r>
              <a:rPr sz="1300" spc="-75" dirty="0">
                <a:solidFill>
                  <a:srgbClr val="213969"/>
                </a:solidFill>
                <a:latin typeface="Arial"/>
                <a:cs typeface="Arial"/>
              </a:rPr>
              <a:t>.</a:t>
            </a:r>
            <a:endParaRPr sz="1300" dirty="0">
              <a:solidFill>
                <a:srgbClr val="213969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i="1" spc="-100" dirty="0">
                <a:solidFill>
                  <a:srgbClr val="213969"/>
                </a:solidFill>
                <a:latin typeface="Arial"/>
                <a:cs typeface="Arial"/>
              </a:rPr>
              <a:t>Богатая </a:t>
            </a:r>
            <a:r>
              <a:rPr sz="1300" i="1" spc="-20" dirty="0">
                <a:solidFill>
                  <a:srgbClr val="213969"/>
                </a:solidFill>
                <a:latin typeface="Arial"/>
                <a:cs typeface="Arial"/>
              </a:rPr>
              <a:t>региональная</a:t>
            </a:r>
            <a:r>
              <a:rPr sz="1300" i="1" spc="29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300" i="1" spc="-70" dirty="0">
                <a:solidFill>
                  <a:srgbClr val="213969"/>
                </a:solidFill>
                <a:latin typeface="Arial"/>
                <a:cs typeface="Arial"/>
              </a:rPr>
              <a:t>практика показывает, </a:t>
            </a:r>
            <a:r>
              <a:rPr sz="1300" i="1" spc="-160" dirty="0">
                <a:solidFill>
                  <a:srgbClr val="213969"/>
                </a:solidFill>
                <a:latin typeface="Arial"/>
                <a:cs typeface="Arial"/>
              </a:rPr>
              <a:t>что </a:t>
            </a:r>
            <a:r>
              <a:rPr sz="1300" i="1" spc="-15" dirty="0">
                <a:solidFill>
                  <a:srgbClr val="213969"/>
                </a:solidFill>
                <a:latin typeface="Arial"/>
                <a:cs typeface="Arial"/>
              </a:rPr>
              <a:t>несколько крупных </a:t>
            </a:r>
            <a:r>
              <a:rPr sz="1300" i="1" spc="-75" dirty="0">
                <a:solidFill>
                  <a:srgbClr val="213969"/>
                </a:solidFill>
                <a:latin typeface="Arial"/>
                <a:cs typeface="Arial"/>
              </a:rPr>
              <a:t>штрафов </a:t>
            </a:r>
            <a:r>
              <a:rPr sz="1300" i="1" spc="-60" dirty="0">
                <a:solidFill>
                  <a:srgbClr val="213969"/>
                </a:solidFill>
                <a:latin typeface="Arial"/>
                <a:cs typeface="Arial"/>
              </a:rPr>
              <a:t>приводят </a:t>
            </a:r>
            <a:r>
              <a:rPr sz="1300" i="1" spc="-45" dirty="0">
                <a:solidFill>
                  <a:srgbClr val="213969"/>
                </a:solidFill>
                <a:latin typeface="Arial"/>
                <a:cs typeface="Arial"/>
              </a:rPr>
              <a:t>к  </a:t>
            </a:r>
            <a:r>
              <a:rPr sz="1300" i="1" spc="-95" dirty="0">
                <a:solidFill>
                  <a:srgbClr val="213969"/>
                </a:solidFill>
                <a:latin typeface="Arial"/>
                <a:cs typeface="Arial"/>
              </a:rPr>
              <a:t>банкротству </a:t>
            </a:r>
            <a:r>
              <a:rPr sz="1300" i="1" dirty="0">
                <a:solidFill>
                  <a:srgbClr val="213969"/>
                </a:solidFill>
                <a:latin typeface="Arial"/>
                <a:cs typeface="Arial"/>
              </a:rPr>
              <a:t>и  ликвидации </a:t>
            </a:r>
            <a:r>
              <a:rPr sz="1300" i="1" spc="-10" dirty="0">
                <a:solidFill>
                  <a:srgbClr val="213969"/>
                </a:solidFill>
                <a:latin typeface="Arial"/>
                <a:cs typeface="Arial"/>
              </a:rPr>
              <a:t>управляющей компании, </a:t>
            </a:r>
            <a:r>
              <a:rPr sz="1300" i="1" spc="5" dirty="0">
                <a:solidFill>
                  <a:srgbClr val="213969"/>
                </a:solidFill>
                <a:latin typeface="Arial"/>
                <a:cs typeface="Arial"/>
              </a:rPr>
              <a:t>либо</a:t>
            </a:r>
            <a:r>
              <a:rPr sz="1300" i="1" spc="34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300" i="1" spc="-45" dirty="0">
                <a:solidFill>
                  <a:srgbClr val="213969"/>
                </a:solidFill>
                <a:latin typeface="Arial"/>
                <a:cs typeface="Arial"/>
              </a:rPr>
              <a:t>к необходимости </a:t>
            </a:r>
            <a:r>
              <a:rPr sz="1300" i="1" spc="-70" dirty="0">
                <a:solidFill>
                  <a:srgbClr val="213969"/>
                </a:solidFill>
                <a:latin typeface="Arial"/>
                <a:cs typeface="Arial"/>
              </a:rPr>
              <a:t>покрывать </a:t>
            </a:r>
            <a:r>
              <a:rPr sz="1300" i="1" spc="-45" dirty="0">
                <a:solidFill>
                  <a:srgbClr val="213969"/>
                </a:solidFill>
                <a:latin typeface="Arial"/>
                <a:cs typeface="Arial"/>
              </a:rPr>
              <a:t>задолженность </a:t>
            </a:r>
            <a:r>
              <a:rPr sz="1300" i="1" dirty="0">
                <a:solidFill>
                  <a:srgbClr val="213969"/>
                </a:solidFill>
                <a:latin typeface="Arial"/>
                <a:cs typeface="Arial"/>
              </a:rPr>
              <a:t>муниципальной  </a:t>
            </a:r>
            <a:r>
              <a:rPr sz="1300" i="1" spc="5" dirty="0">
                <a:solidFill>
                  <a:srgbClr val="213969"/>
                </a:solidFill>
                <a:latin typeface="Arial"/>
                <a:cs typeface="Arial"/>
              </a:rPr>
              <a:t>субсидией</a:t>
            </a:r>
            <a:r>
              <a:rPr sz="1300" spc="5" dirty="0">
                <a:solidFill>
                  <a:srgbClr val="213969"/>
                </a:solidFill>
                <a:latin typeface="Arial"/>
                <a:cs typeface="Arial"/>
              </a:rPr>
              <a:t>. </a:t>
            </a:r>
            <a:r>
              <a:rPr sz="1300" i="1" dirty="0">
                <a:solidFill>
                  <a:srgbClr val="213969"/>
                </a:solidFill>
                <a:latin typeface="Arial"/>
                <a:cs typeface="Arial"/>
              </a:rPr>
              <a:t>В </a:t>
            </a:r>
            <a:r>
              <a:rPr sz="1300" i="1" spc="-65" dirty="0">
                <a:solidFill>
                  <a:srgbClr val="213969"/>
                </a:solidFill>
                <a:latin typeface="Arial"/>
                <a:cs typeface="Arial"/>
              </a:rPr>
              <a:t>некоторых </a:t>
            </a:r>
            <a:r>
              <a:rPr sz="1300" i="1" spc="-60" dirty="0">
                <a:solidFill>
                  <a:srgbClr val="213969"/>
                </a:solidFill>
                <a:latin typeface="Arial"/>
                <a:cs typeface="Arial"/>
              </a:rPr>
              <a:t>субъектах </a:t>
            </a:r>
            <a:r>
              <a:rPr sz="1300" i="1" spc="-5" dirty="0">
                <a:solidFill>
                  <a:srgbClr val="213969"/>
                </a:solidFill>
                <a:latin typeface="Arial"/>
                <a:cs typeface="Arial"/>
              </a:rPr>
              <a:t>федерации </a:t>
            </a:r>
            <a:r>
              <a:rPr sz="1300" i="1" spc="5" dirty="0">
                <a:solidFill>
                  <a:srgbClr val="213969"/>
                </a:solidFill>
                <a:latin typeface="Arial"/>
                <a:cs typeface="Arial"/>
              </a:rPr>
              <a:t>число </a:t>
            </a:r>
            <a:r>
              <a:rPr sz="1300" i="1" spc="-15" dirty="0">
                <a:solidFill>
                  <a:srgbClr val="213969"/>
                </a:solidFill>
                <a:latin typeface="Arial"/>
                <a:cs typeface="Arial"/>
              </a:rPr>
              <a:t>обанкроченных </a:t>
            </a:r>
            <a:r>
              <a:rPr sz="1300" i="1" spc="-10" dirty="0">
                <a:solidFill>
                  <a:srgbClr val="213969"/>
                </a:solidFill>
                <a:latin typeface="Arial"/>
                <a:cs typeface="Arial"/>
              </a:rPr>
              <a:t>управляющих </a:t>
            </a:r>
            <a:r>
              <a:rPr sz="1300" i="1" spc="-20" dirty="0">
                <a:solidFill>
                  <a:srgbClr val="213969"/>
                </a:solidFill>
                <a:latin typeface="Arial"/>
                <a:cs typeface="Arial"/>
              </a:rPr>
              <a:t>организаций </a:t>
            </a:r>
            <a:r>
              <a:rPr sz="1300" i="1" spc="-45" dirty="0">
                <a:solidFill>
                  <a:srgbClr val="213969"/>
                </a:solidFill>
                <a:latin typeface="Arial"/>
                <a:cs typeface="Arial"/>
              </a:rPr>
              <a:t>исчисляется  десятками</a:t>
            </a:r>
            <a:r>
              <a:rPr sz="1300" spc="-45" dirty="0">
                <a:solidFill>
                  <a:srgbClr val="213969"/>
                </a:solidFill>
                <a:latin typeface="Arial"/>
                <a:cs typeface="Arial"/>
              </a:rPr>
              <a:t>.</a:t>
            </a:r>
            <a:endParaRPr sz="1300" dirty="0">
              <a:solidFill>
                <a:srgbClr val="21396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lobanovaayu\Desktop\5e32c866a00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5" y="1014413"/>
            <a:ext cx="5500047" cy="368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4984462"/>
            <a:ext cx="8748215" cy="12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100" y="5099074"/>
            <a:ext cx="8191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213969"/>
                </a:solidFill>
                <a:latin typeface="Impact" panose="020B0806030902050204" pitchFamily="34" charset="0"/>
              </a:rPr>
              <a:t>законодательно закреплено определение </a:t>
            </a:r>
            <a:endParaRPr lang="ru-RU" sz="3000" dirty="0" smtClean="0">
              <a:solidFill>
                <a:srgbClr val="213969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3000" dirty="0" smtClean="0">
                <a:solidFill>
                  <a:srgbClr val="213969"/>
                </a:solidFill>
                <a:latin typeface="Impact" panose="020B0806030902050204" pitchFamily="34" charset="0"/>
              </a:rPr>
              <a:t>"</a:t>
            </a:r>
            <a:r>
              <a:rPr lang="ru-RU" sz="3000" dirty="0">
                <a:solidFill>
                  <a:srgbClr val="213969"/>
                </a:solidFill>
                <a:latin typeface="Impact" panose="020B0806030902050204" pitchFamily="34" charset="0"/>
              </a:rPr>
              <a:t>Социальное предпринимательство"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44488" y="228600"/>
            <a:ext cx="5537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500" dirty="0" smtClean="0">
                <a:solidFill>
                  <a:srgbClr val="C00000"/>
                </a:solidFill>
                <a:latin typeface="Impact" pitchFamily="34" charset="0"/>
              </a:rPr>
              <a:t>ЧТО СДЕЛАНО:</a:t>
            </a:r>
            <a:endParaRPr lang="ru-RU" altLang="ru-RU" sz="45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7782" y="105770"/>
            <a:ext cx="5537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500" dirty="0" smtClean="0">
                <a:solidFill>
                  <a:srgbClr val="C00000"/>
                </a:solidFill>
                <a:latin typeface="Impact" pitchFamily="34" charset="0"/>
              </a:rPr>
              <a:t>ЧТО СДЕЛАНО:</a:t>
            </a:r>
            <a:endParaRPr lang="ru-RU" altLang="ru-RU" sz="45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54274" name="Picture 2" descr="C:\Users\lobanovaayu\Desktop\na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990530"/>
            <a:ext cx="5336275" cy="400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5257418"/>
            <a:ext cx="8748215" cy="12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782" y="5257418"/>
            <a:ext cx="86324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213969"/>
                </a:solidFill>
                <a:latin typeface="Impact" panose="020B0806030902050204" pitchFamily="34" charset="0"/>
              </a:rPr>
              <a:t>с 1 </a:t>
            </a:r>
            <a:r>
              <a:rPr lang="ru-RU" sz="26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июля 2020  </a:t>
            </a:r>
            <a:r>
              <a:rPr lang="ru-RU" sz="2600" dirty="0">
                <a:solidFill>
                  <a:srgbClr val="213969"/>
                </a:solidFill>
                <a:latin typeface="Impact" panose="020B0806030902050204" pitchFamily="34" charset="0"/>
              </a:rPr>
              <a:t>года все субъекты РФ вправе участвовать в эксперименте по установлению специального налогового режима «Налог на профессиональный доход»</a:t>
            </a:r>
          </a:p>
        </p:txBody>
      </p:sp>
    </p:spTree>
    <p:extLst>
      <p:ext uri="{BB962C8B-B14F-4D97-AF65-F5344CB8AC3E}">
        <p14:creationId xmlns:p14="http://schemas.microsoft.com/office/powerpoint/2010/main" val="30624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7900" y="1025899"/>
            <a:ext cx="3997965" cy="5387975"/>
          </a:xfrm>
          <a:prstGeom prst="rect">
            <a:avLst/>
          </a:prstGeom>
          <a:blipFill dpi="0" rotWithShape="1">
            <a:blip r:embed="rId2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131578" y="164104"/>
            <a:ext cx="8193556" cy="5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Impact" pitchFamily="34" charset="0"/>
              </a:rPr>
              <a:t>Пандемия </a:t>
            </a:r>
            <a:r>
              <a:rPr lang="en-US" altLang="ru-RU" sz="40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altLang="ru-RU" sz="4000" dirty="0" smtClean="0">
                <a:solidFill>
                  <a:srgbClr val="002060"/>
                </a:solidFill>
                <a:latin typeface="Impact" pitchFamily="34" charset="0"/>
              </a:rPr>
              <a:t>covid-19</a:t>
            </a:r>
            <a:r>
              <a:rPr lang="ru-RU" altLang="ru-RU" sz="4000" dirty="0" smtClean="0">
                <a:solidFill>
                  <a:srgbClr val="002060"/>
                </a:solidFill>
                <a:latin typeface="Impact" pitchFamily="34" charset="0"/>
              </a:rPr>
              <a:t>. Выводы. </a:t>
            </a:r>
            <a:endParaRPr lang="ru-RU" altLang="ru-RU" sz="40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09" y="1025899"/>
            <a:ext cx="527293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900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еры поддержки бизнеса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 разнятся по регионам</a:t>
            </a:r>
            <a:r>
              <a:rPr lang="ru-RU" sz="1900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зависят от возможностей бюджета субъекта РФ;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900" b="1" dirty="0">
              <a:solidFill>
                <a:srgbClr val="213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900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еры поддержки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назрели давно, но реализовываться стали лишь в условиях кризиса</a:t>
            </a:r>
            <a:r>
              <a:rPr lang="ru-RU" sz="1900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когда многие предприниматели уже преодолели точку невозврата;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900" b="1" dirty="0">
              <a:solidFill>
                <a:srgbClr val="213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 мер поддержки 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смягчены</a:t>
            </a:r>
            <a:r>
              <a:rPr lang="ru-RU" sz="1900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они стали доступны для как можно большего числа субъектов МСП;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900" b="1" dirty="0">
              <a:solidFill>
                <a:srgbClr val="213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900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уществующие меры господдержки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продлены минимум на 3 года</a:t>
            </a:r>
            <a:r>
              <a:rPr lang="ru-RU" sz="1900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131763" y="165100"/>
            <a:ext cx="8905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Impact" pitchFamily="34" charset="0"/>
              </a:rPr>
              <a:t>Мотивированные предложения</a:t>
            </a:r>
          </a:p>
        </p:txBody>
      </p:sp>
      <p:pic>
        <p:nvPicPr>
          <p:cNvPr id="25603" name="Picture 3" descr="C:\Users\lobanovaayu\Pictures\professional-contract-document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28738"/>
            <a:ext cx="1941513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287713" y="1998663"/>
            <a:ext cx="1296987" cy="863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5" name="Picture 14" descr="C:\Users\lobanovaayu\Desktop\Иконки\prav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328738"/>
            <a:ext cx="296862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222750"/>
            <a:ext cx="8786813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Прямоугольник 1"/>
          <p:cNvSpPr>
            <a:spLocks noChangeArrowheads="1"/>
          </p:cNvSpPr>
          <p:nvPr/>
        </p:nvSpPr>
        <p:spPr bwMode="auto">
          <a:xfrm>
            <a:off x="343658" y="4546600"/>
            <a:ext cx="89328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- </a:t>
            </a:r>
            <a:r>
              <a:rPr lang="ru-RU" altLang="ru-RU" sz="2200" dirty="0">
                <a:solidFill>
                  <a:srgbClr val="003374"/>
                </a:solidFill>
                <a:latin typeface="Impact" pitchFamily="34" charset="0"/>
              </a:rPr>
              <a:t>ЕНВД;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3374"/>
                </a:solidFill>
                <a:latin typeface="Impact" pitchFamily="34" charset="0"/>
              </a:rPr>
              <a:t>- высокие тарифы на электроэнергию;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3374"/>
                </a:solidFill>
                <a:latin typeface="Impact" pitchFamily="34" charset="0"/>
              </a:rPr>
              <a:t>- результаты кадастровой оценки недвижимости;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3374"/>
                </a:solidFill>
                <a:latin typeface="Impact" pitchFamily="34" charset="0"/>
              </a:rPr>
              <a:t>- высокий размер страховых взносов для бизнеса;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3374"/>
                </a:solidFill>
                <a:latin typeface="Impact" pitchFamily="34" charset="0"/>
              </a:rPr>
              <a:t>- совершенствование работы системы  АВК грузового автотранспорта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1763" y="165100"/>
            <a:ext cx="8905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Impact" pitchFamily="34" charset="0"/>
              </a:rPr>
              <a:t>Ответы федеральных ведомств</a:t>
            </a:r>
            <a:endParaRPr lang="ru-RU" altLang="ru-RU" sz="4000" dirty="0">
              <a:solidFill>
                <a:srgbClr val="002060"/>
              </a:solidFill>
              <a:latin typeface="Impact" pitchFamily="34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805857"/>
            <a:ext cx="4158942" cy="58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6489" y="2134004"/>
            <a:ext cx="4551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213969"/>
                </a:solidFill>
                <a:latin typeface="Impact" panose="020B0806030902050204" pitchFamily="34" charset="0"/>
              </a:rPr>
              <a:t>р</a:t>
            </a: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азработан проект федерального закона, предусматривающий установление возможности равномерного распределения величины перекрестного субсидирования на все категории потребителей, за исключением населения и приравненных к нему потребителей</a:t>
            </a: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pic>
        <p:nvPicPr>
          <p:cNvPr id="55301" name="Picture 5" descr="C:\Users\lobanovaayu\Desktop\d7GzZ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80" y="971105"/>
            <a:ext cx="870041" cy="8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obanovaayu\Desktop\¦Ь¦¬¦-TД¦¬¦-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8" y="1103313"/>
            <a:ext cx="3917406" cy="55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1763" y="165100"/>
            <a:ext cx="8905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Impact" pitchFamily="34" charset="0"/>
              </a:rPr>
              <a:t>Ответы федеральных ведомств</a:t>
            </a:r>
            <a:endParaRPr lang="ru-RU" altLang="ru-RU" sz="4000" dirty="0">
              <a:solidFill>
                <a:srgbClr val="002060"/>
              </a:solidFill>
              <a:latin typeface="Impact" pitchFamily="34" charset="0"/>
            </a:endParaRPr>
          </a:p>
        </p:txBody>
      </p:sp>
      <p:pic>
        <p:nvPicPr>
          <p:cNvPr id="4" name="Picture 5" descr="C:\Users\lobanovaayu\Desktop\d7GzZ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80" y="1285003"/>
            <a:ext cx="870041" cy="8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2693" y="2552130"/>
            <a:ext cx="4288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были подготовлены предложения о продлении режима ЕНВД до 1 января 2022 года;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213969"/>
              </a:solidFill>
              <a:latin typeface="Impact" panose="020B080603090205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в Госдуму внесен законопроект, расширяющий условия применения ПСН</a:t>
            </a: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1763" y="98188"/>
            <a:ext cx="8905875" cy="10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Impact" pitchFamily="34" charset="0"/>
              </a:rPr>
              <a:t>Проблемы, по-прежнему требующие решения</a:t>
            </a:r>
            <a:endParaRPr lang="ru-RU" altLang="ru-RU" sz="4000" dirty="0">
              <a:solidFill>
                <a:srgbClr val="002060"/>
              </a:solidFill>
              <a:latin typeface="Impact" pitchFamily="34" charset="0"/>
            </a:endParaRPr>
          </a:p>
        </p:txBody>
      </p:sp>
      <p:pic>
        <p:nvPicPr>
          <p:cNvPr id="4" name="Picture 5" descr="C:\Users\lobanovaayu\Desktop\d7GzZ0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88" y="2863240"/>
            <a:ext cx="1421286" cy="14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763" y="1348972"/>
            <a:ext cx="75109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213969"/>
                </a:solidFill>
                <a:latin typeface="Impact" panose="020B0806030902050204" pitchFamily="34" charset="0"/>
              </a:rPr>
              <a:t>в</a:t>
            </a: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опросы кадастровой оценки недвижимости</a:t>
            </a:r>
            <a:r>
              <a:rPr lang="ru-RU" sz="2400" dirty="0">
                <a:solidFill>
                  <a:srgbClr val="213969"/>
                </a:solidFill>
                <a:latin typeface="Impact" panose="020B0806030902050204" pitchFamily="34" charset="0"/>
              </a:rPr>
              <a:t>;</a:t>
            </a: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213969"/>
              </a:solidFill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рост арендной платы за пользование государственным и муниципальным имуществом;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213969"/>
              </a:solidFill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увеличение стоимости услуги по обращению </a:t>
            </a:r>
          </a:p>
          <a:p>
            <a:r>
              <a:rPr lang="ru-RU" sz="2400" dirty="0">
                <a:solidFill>
                  <a:srgbClr val="213969"/>
                </a:solidFill>
                <a:latin typeface="Impact" panose="020B0806030902050204" pitchFamily="34" charset="0"/>
              </a:rPr>
              <a:t> </a:t>
            </a: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       с ТКО;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введение новых противопожарных требований к объектам торговли;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213969"/>
              </a:solidFill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213969"/>
                </a:solidFill>
                <a:latin typeface="Impact" panose="020B0806030902050204" pitchFamily="34" charset="0"/>
              </a:rPr>
              <a:t>у</a:t>
            </a: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головное преследование предпринимателей;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213969"/>
                </a:solidFill>
                <a:latin typeface="Impact" panose="020B0806030902050204" pitchFamily="34" charset="0"/>
              </a:rPr>
              <a:t>а</a:t>
            </a:r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дминистративное давление на бизнес. </a:t>
            </a: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38" y="4413250"/>
            <a:ext cx="2286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38" y="2125254"/>
            <a:ext cx="228324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 descr="C:\Users\lobanovaayu\Documents\МЕРОПРИЯТИЯ ИЮЛЬ-2020\IMG_6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5" y="1263363"/>
            <a:ext cx="4148765" cy="5527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169" y="93812"/>
            <a:ext cx="8680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213969"/>
                </a:solidFill>
                <a:latin typeface="Impact" panose="020B0806030902050204" pitchFamily="34" charset="0"/>
              </a:rPr>
              <a:t>Ток-шоу – новый формат общения </a:t>
            </a:r>
          </a:p>
          <a:p>
            <a:r>
              <a:rPr lang="ru-RU" sz="3500" dirty="0" smtClean="0">
                <a:solidFill>
                  <a:srgbClr val="213969"/>
                </a:solidFill>
                <a:latin typeface="Impact" panose="020B0806030902050204" pitchFamily="34" charset="0"/>
              </a:rPr>
              <a:t>с бизнесом</a:t>
            </a:r>
            <a:endParaRPr lang="ru-RU" sz="35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pic>
        <p:nvPicPr>
          <p:cNvPr id="56323" name="Picture 3" descr="C:\Users\lobanovaayu\Desktop\PAN_72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b="25635"/>
          <a:stretch/>
        </p:blipFill>
        <p:spPr bwMode="auto">
          <a:xfrm>
            <a:off x="4628011" y="2028615"/>
            <a:ext cx="1850965" cy="18509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21892" y="2125254"/>
            <a:ext cx="21999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rgbClr val="003374"/>
                </a:solidFill>
                <a:latin typeface="Impact" panose="020B0806030902050204" pitchFamily="34" charset="0"/>
              </a:rPr>
              <a:t>В.А. Головнев, Уполномоченный по защите прав предпринимателей в Московской области</a:t>
            </a:r>
            <a:endParaRPr lang="ru-RU" altLang="ru-RU" sz="1800" i="1" dirty="0">
              <a:solidFill>
                <a:srgbClr val="003374"/>
              </a:solidFill>
              <a:latin typeface="Impact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863544" y="4408349"/>
            <a:ext cx="21999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rgbClr val="003374"/>
                </a:solidFill>
                <a:latin typeface="Impact" panose="020B0806030902050204" pitchFamily="34" charset="0"/>
              </a:rPr>
              <a:t>Л.К. </a:t>
            </a:r>
            <a:r>
              <a:rPr lang="ru-RU" altLang="ru-RU" sz="1800" i="1" dirty="0" err="1" smtClean="0">
                <a:solidFill>
                  <a:srgbClr val="003374"/>
                </a:solidFill>
                <a:latin typeface="Impact" panose="020B0806030902050204" pitchFamily="34" charset="0"/>
              </a:rPr>
              <a:t>Невидайло</a:t>
            </a:r>
            <a:r>
              <a:rPr lang="ru-RU" altLang="ru-RU" sz="1800" i="1" dirty="0" smtClean="0">
                <a:solidFill>
                  <a:srgbClr val="003374"/>
                </a:solidFill>
                <a:latin typeface="Impact" panose="020B0806030902050204" pitchFamily="34" charset="0"/>
              </a:rPr>
              <a:t>, Уполномоченный по защите прав предпринимателей в </a:t>
            </a:r>
            <a:r>
              <a:rPr lang="ru-RU" altLang="ru-RU" sz="1800" i="1" dirty="0">
                <a:solidFill>
                  <a:srgbClr val="003374"/>
                </a:solidFill>
                <a:latin typeface="Impact" panose="020B0806030902050204" pitchFamily="34" charset="0"/>
              </a:rPr>
              <a:t> </a:t>
            </a:r>
            <a:r>
              <a:rPr lang="ru-RU" altLang="ru-RU" sz="1800" i="1" dirty="0" smtClean="0">
                <a:solidFill>
                  <a:srgbClr val="003374"/>
                </a:solidFill>
                <a:latin typeface="Impact" panose="020B0806030902050204" pitchFamily="34" charset="0"/>
              </a:rPr>
              <a:t>Тюменской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rgbClr val="003374"/>
                </a:solidFill>
                <a:latin typeface="Impact" panose="020B0806030902050204" pitchFamily="34" charset="0"/>
              </a:rPr>
              <a:t>области</a:t>
            </a:r>
            <a:endParaRPr lang="ru-RU" altLang="ru-RU" sz="1800" i="1" dirty="0">
              <a:solidFill>
                <a:srgbClr val="003374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354" y="1149063"/>
            <a:ext cx="291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МОДЕРАТОРЫ: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lobanovaayu\Desktop\image-29-07-20-11-47-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4611977" y="4292239"/>
            <a:ext cx="1986546" cy="19865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735013" y="2474913"/>
            <a:ext cx="7766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000">
                <a:solidFill>
                  <a:srgbClr val="002060"/>
                </a:solidFill>
                <a:latin typeface="Impact" pitchFamily="34" charset="0"/>
              </a:rPr>
              <a:t>Спасибо за внимание!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152775" y="6030913"/>
            <a:ext cx="280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2A1255"/>
                </a:solidFill>
                <a:latin typeface="Impact" pitchFamily="34" charset="0"/>
              </a:rPr>
              <a:t>www.ombudsmanyar.ru</a:t>
            </a:r>
            <a:endParaRPr lang="ru-RU" altLang="ru-RU" sz="1800">
              <a:solidFill>
                <a:srgbClr val="2A1255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8"/>
          <p:cNvSpPr txBox="1">
            <a:spLocks noChangeArrowheads="1"/>
          </p:cNvSpPr>
          <p:nvPr/>
        </p:nvSpPr>
        <p:spPr bwMode="auto">
          <a:xfrm>
            <a:off x="107950" y="109538"/>
            <a:ext cx="9036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002060"/>
                </a:solidFill>
                <a:latin typeface="Impact" pitchFamily="34" charset="0"/>
              </a:rPr>
              <a:t>Межрегиональное совещание уполномоченных </a:t>
            </a:r>
          </a:p>
          <a:p>
            <a:pPr eaLnBrk="1" hangingPunct="1"/>
            <a:r>
              <a:rPr lang="ru-RU" altLang="ru-RU" sz="3200" dirty="0">
                <a:solidFill>
                  <a:srgbClr val="002060"/>
                </a:solidFill>
                <a:latin typeface="Impact" pitchFamily="34" charset="0"/>
              </a:rPr>
              <a:t>по защите прав предпринимателей - 2019</a:t>
            </a:r>
          </a:p>
        </p:txBody>
      </p:sp>
      <p:pic>
        <p:nvPicPr>
          <p:cNvPr id="14354" name="Picture 18" descr="C:\Users\lobanovaayu\Documents\ФОТОАРХИВ-2019\СОВЕЩАНИЕ УПОЛНОМОЧЕННЫХ ИЮНЬ 2019\DSC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6" y="1187370"/>
            <a:ext cx="3824873" cy="296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C:\Users\lobanovaayu\Documents\ФОТОАРХИВ-2019\СОВЕЩАНИЕ УПОЛНОМОЧЕННЫХ ИЮНЬ 2019\DSC_0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3" y="3750335"/>
            <a:ext cx="4295556" cy="3107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38638"/>
            <a:ext cx="4433888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187450"/>
            <a:ext cx="3978275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Box 25"/>
          <p:cNvSpPr txBox="1">
            <a:spLocks noChangeArrowheads="1"/>
          </p:cNvSpPr>
          <p:nvPr/>
        </p:nvSpPr>
        <p:spPr bwMode="auto">
          <a:xfrm>
            <a:off x="223838" y="4338638"/>
            <a:ext cx="429736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>
                <a:solidFill>
                  <a:srgbClr val="002060"/>
                </a:solidFill>
                <a:latin typeface="Impact" pitchFamily="34" charset="0"/>
              </a:rPr>
              <a:t>протокол совещания доводится до ведомств, компетентных в решении тех или иных проблем</a:t>
            </a:r>
          </a:p>
        </p:txBody>
      </p:sp>
      <p:sp>
        <p:nvSpPr>
          <p:cNvPr id="14344" name="TextBox 26"/>
          <p:cNvSpPr txBox="1">
            <a:spLocks noChangeArrowheads="1"/>
          </p:cNvSpPr>
          <p:nvPr/>
        </p:nvSpPr>
        <p:spPr bwMode="auto">
          <a:xfrm>
            <a:off x="4687888" y="1290638"/>
            <a:ext cx="40592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002060"/>
                </a:solidFill>
                <a:latin typeface="Impact" pitchFamily="34" charset="0"/>
              </a:rPr>
              <a:t>42 региона Российской Федерации – органы власти, </a:t>
            </a:r>
            <a:r>
              <a:rPr lang="ru-RU" altLang="ru-RU" sz="3200" dirty="0" smtClean="0">
                <a:solidFill>
                  <a:srgbClr val="002060"/>
                </a:solidFill>
                <a:latin typeface="Impact" pitchFamily="34" charset="0"/>
              </a:rPr>
              <a:t>бизнеса, </a:t>
            </a:r>
            <a:r>
              <a:rPr lang="ru-RU" altLang="ru-RU" sz="3200" dirty="0">
                <a:solidFill>
                  <a:srgbClr val="002060"/>
                </a:solidFill>
                <a:latin typeface="Impact" pitchFamily="34" charset="0"/>
              </a:rPr>
              <a:t>ООП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107950" y="109538"/>
            <a:ext cx="9036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Impact" pitchFamily="34" charset="0"/>
              </a:rPr>
              <a:t>Межрегиональное совещание уполномоченных 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Impact" pitchFamily="34" charset="0"/>
              </a:rPr>
              <a:t>по защите прав предпринимателей - 2019</a:t>
            </a:r>
          </a:p>
        </p:txBody>
      </p:sp>
      <p:pic>
        <p:nvPicPr>
          <p:cNvPr id="15370" name="Picture 10" descr="C:\Users\lobanovaayu\Documents\ФОТОАРХИВ-2019\СОВЕЩАНИЕ УПОЛНОМОЧЕННЫХ ИЮНЬ 2019\DSC_0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1" y="1273361"/>
            <a:ext cx="3966357" cy="2754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Users\lobanovaayu\Documents\ФОТОАРХИВ-2019\СОВЕЩАНИЕ УПОЛНОМОЧЕННЫХ ИЮНЬ 2019\DSC_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3957737"/>
            <a:ext cx="4040734" cy="2750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:\Users\lobanovaayu\Documents\ФОТОАРХИВ-2019\СОВЕЩАНИЕ УПОЛНОМОЧЕННЫХ ИЮНЬ 2019\DSC_0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3" y="1253574"/>
            <a:ext cx="4153236" cy="277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197350"/>
            <a:ext cx="38830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296863" y="4284663"/>
            <a:ext cx="3978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213969"/>
                </a:solidFill>
                <a:latin typeface="Impact" pitchFamily="34" charset="0"/>
              </a:rPr>
              <a:t>Пленарное заседание «Реализация федерального проекта «Улучшение условий ведения предпринимательской деятельности»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44488" y="228600"/>
            <a:ext cx="5537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500" dirty="0">
                <a:solidFill>
                  <a:srgbClr val="C00000"/>
                </a:solidFill>
                <a:latin typeface="Impact" pitchFamily="34" charset="0"/>
              </a:rPr>
              <a:t>НЕ РЕШЕНО:</a:t>
            </a:r>
          </a:p>
        </p:txBody>
      </p:sp>
      <p:pic>
        <p:nvPicPr>
          <p:cNvPr id="38915" name="Picture 3" descr="C:\Users\lobanovaayu\Desktop\tn3_0_86153000_1578848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6" y="1112465"/>
            <a:ext cx="6568766" cy="4140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375275"/>
            <a:ext cx="88741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344488" y="5283200"/>
            <a:ext cx="85264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>
                <a:solidFill>
                  <a:srgbClr val="213969"/>
                </a:solidFill>
                <a:latin typeface="Impact" pitchFamily="34" charset="0"/>
              </a:rPr>
              <a:t>не установлены базовые правила и принципы организации нестационарной  и мобильной торговли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44488" y="228600"/>
            <a:ext cx="5537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500">
                <a:solidFill>
                  <a:srgbClr val="C00000"/>
                </a:solidFill>
                <a:latin typeface="Impact" pitchFamily="34" charset="0"/>
              </a:rPr>
              <a:t>НЕ РЕШЕНО:</a:t>
            </a:r>
          </a:p>
        </p:txBody>
      </p:sp>
      <p:pic>
        <p:nvPicPr>
          <p:cNvPr id="39938" name="Picture 2" descr="C:\Users\lobanovaayu\Desktop\ui-583324b5b39f43.191309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03" y="904554"/>
            <a:ext cx="6073253" cy="4047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053013"/>
            <a:ext cx="866616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449263" y="5053013"/>
            <a:ext cx="8458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213969"/>
                </a:solidFill>
                <a:latin typeface="Impact" pitchFamily="34" charset="0"/>
              </a:rPr>
              <a:t>Законодательно не закреплен переходный налоговый режим для МСП, утративших право на применение УСН в случае превышения </a:t>
            </a:r>
            <a:r>
              <a:rPr lang="en-US" altLang="ru-RU" sz="2400">
                <a:solidFill>
                  <a:srgbClr val="213969"/>
                </a:solidFill>
                <a:latin typeface="Impact" pitchFamily="34" charset="0"/>
              </a:rPr>
              <a:t>max.</a:t>
            </a:r>
            <a:r>
              <a:rPr lang="ru-RU" altLang="ru-RU" sz="2400">
                <a:solidFill>
                  <a:srgbClr val="213969"/>
                </a:solidFill>
                <a:latin typeface="Impact" pitchFamily="34" charset="0"/>
              </a:rPr>
              <a:t> уровня выручки/или среднесписочной численности работников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44488" y="119063"/>
            <a:ext cx="5537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500" dirty="0">
                <a:solidFill>
                  <a:srgbClr val="C00000"/>
                </a:solidFill>
                <a:latin typeface="Impact" pitchFamily="34" charset="0"/>
              </a:rPr>
              <a:t>НЕ РЕШЕНО:</a:t>
            </a:r>
          </a:p>
        </p:txBody>
      </p:sp>
      <p:pic>
        <p:nvPicPr>
          <p:cNvPr id="40962" name="Picture 2" descr="C:\Users\lobanovaayu\Desktop\ааааааааа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2" y="904554"/>
            <a:ext cx="5950426" cy="396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868863"/>
            <a:ext cx="8666162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477838" y="5072063"/>
            <a:ext cx="86661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213969"/>
                </a:solidFill>
                <a:latin typeface="Impact" pitchFamily="34" charset="0"/>
              </a:rPr>
              <a:t>Налогоплательщики, применяющие УСН</a:t>
            </a:r>
            <a:r>
              <a:rPr lang="en-US" altLang="ru-RU" sz="2800" dirty="0">
                <a:solidFill>
                  <a:srgbClr val="213969"/>
                </a:solidFill>
                <a:latin typeface="Impact" pitchFamily="34" charset="0"/>
              </a:rPr>
              <a:t> </a:t>
            </a:r>
            <a:r>
              <a:rPr lang="ru-RU" altLang="ru-RU" sz="2800" dirty="0">
                <a:solidFill>
                  <a:srgbClr val="213969"/>
                </a:solidFill>
                <a:latin typeface="Impact" pitchFamily="34" charset="0"/>
              </a:rPr>
              <a:t>в виде доходов и использующие ККТ, так и не освобождены от предоставления деклараций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4488" y="119063"/>
            <a:ext cx="5537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500" dirty="0">
                <a:solidFill>
                  <a:srgbClr val="C00000"/>
                </a:solidFill>
                <a:latin typeface="Impact" pitchFamily="34" charset="0"/>
              </a:rPr>
              <a:t>НЕ РЕШЕНО: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" y="5267283"/>
            <a:ext cx="8443705" cy="146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lobanovaayu\Desktop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2" y="904875"/>
            <a:ext cx="76009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516" y="5342376"/>
            <a:ext cx="8651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13969"/>
                </a:solidFill>
                <a:latin typeface="Impact" panose="020B0806030902050204" pitchFamily="34" charset="0"/>
              </a:rPr>
              <a:t>с</a:t>
            </a:r>
            <a:r>
              <a:rPr lang="ru-RU" sz="28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охраняется условие </a:t>
            </a:r>
            <a:r>
              <a:rPr lang="ru-RU" sz="2800" dirty="0">
                <a:solidFill>
                  <a:srgbClr val="213969"/>
                </a:solidFill>
                <a:latin typeface="Impact" panose="020B0806030902050204" pitchFamily="34" charset="0"/>
              </a:rPr>
              <a:t>оказания мер господдержки </a:t>
            </a:r>
            <a:endParaRPr lang="ru-RU" sz="2800" dirty="0" smtClean="0">
              <a:solidFill>
                <a:srgbClr val="213969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на </a:t>
            </a:r>
            <a:r>
              <a:rPr lang="ru-RU" sz="2800" dirty="0">
                <a:solidFill>
                  <a:srgbClr val="213969"/>
                </a:solidFill>
                <a:latin typeface="Impact" panose="020B0806030902050204" pitchFamily="34" charset="0"/>
              </a:rPr>
              <a:t>основании </a:t>
            </a:r>
            <a:r>
              <a:rPr lang="ru-RU" sz="28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включения предпринимателей </a:t>
            </a:r>
            <a:r>
              <a:rPr lang="ru-RU" sz="2800" dirty="0">
                <a:solidFill>
                  <a:srgbClr val="213969"/>
                </a:solidFill>
                <a:latin typeface="Impact" panose="020B0806030902050204" pitchFamily="34" charset="0"/>
              </a:rPr>
              <a:t>в единый реестр </a:t>
            </a:r>
            <a:r>
              <a:rPr lang="ru-RU" sz="2800" dirty="0" smtClean="0">
                <a:solidFill>
                  <a:srgbClr val="213969"/>
                </a:solidFill>
                <a:latin typeface="Impact" panose="020B0806030902050204" pitchFamily="34" charset="0"/>
              </a:rPr>
              <a:t>субъектов </a:t>
            </a:r>
            <a:r>
              <a:rPr lang="ru-RU" sz="2800" dirty="0">
                <a:solidFill>
                  <a:srgbClr val="213969"/>
                </a:solidFill>
                <a:latin typeface="Impact" panose="020B0806030902050204" pitchFamily="34" charset="0"/>
              </a:rPr>
              <a:t>МСП</a:t>
            </a:r>
          </a:p>
        </p:txBody>
      </p:sp>
    </p:spTree>
    <p:extLst>
      <p:ext uri="{BB962C8B-B14F-4D97-AF65-F5344CB8AC3E}">
        <p14:creationId xmlns:p14="http://schemas.microsoft.com/office/powerpoint/2010/main" val="18887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 txBox="1"/>
          <p:nvPr/>
        </p:nvSpPr>
        <p:spPr>
          <a:xfrm>
            <a:off x="308896" y="843750"/>
            <a:ext cx="84112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213969"/>
                </a:solidFill>
                <a:latin typeface="Arial"/>
                <a:cs typeface="Arial"/>
              </a:rPr>
              <a:t>РАСШИРЯЮТСЯ</a:t>
            </a:r>
            <a:r>
              <a:rPr sz="1800" b="1" spc="-114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13969"/>
                </a:solidFill>
                <a:latin typeface="Arial"/>
                <a:cs typeface="Arial"/>
              </a:rPr>
              <a:t>НОВЫЕ</a:t>
            </a:r>
            <a:r>
              <a:rPr sz="1800" b="1" spc="-114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213969"/>
                </a:solidFill>
                <a:latin typeface="Arial"/>
                <a:cs typeface="Arial"/>
              </a:rPr>
              <a:t>ФОРМЫ</a:t>
            </a:r>
            <a:r>
              <a:rPr sz="1800" b="1" spc="-114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213969"/>
                </a:solidFill>
                <a:latin typeface="Arial"/>
                <a:cs typeface="Arial"/>
              </a:rPr>
              <a:t>КОНТРОЛЯ</a:t>
            </a:r>
            <a:r>
              <a:rPr sz="1800" b="1" spc="-1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225" dirty="0">
                <a:solidFill>
                  <a:srgbClr val="213969"/>
                </a:solidFill>
                <a:latin typeface="Arial"/>
                <a:cs typeface="Arial"/>
              </a:rPr>
              <a:t>И</a:t>
            </a:r>
            <a:r>
              <a:rPr sz="1800" b="1" spc="-114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213969"/>
                </a:solidFill>
                <a:latin typeface="Arial"/>
                <a:cs typeface="Arial"/>
              </a:rPr>
              <a:t>НАДЗОРА,</a:t>
            </a:r>
            <a:endParaRPr sz="1800" dirty="0">
              <a:solidFill>
                <a:srgbClr val="213969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165" dirty="0">
                <a:solidFill>
                  <a:srgbClr val="213969"/>
                </a:solidFill>
                <a:latin typeface="Arial"/>
                <a:cs typeface="Arial"/>
              </a:rPr>
              <a:t>НО </a:t>
            </a:r>
            <a:r>
              <a:rPr sz="1800" b="1" spc="55" dirty="0">
                <a:solidFill>
                  <a:srgbClr val="213969"/>
                </a:solidFill>
                <a:latin typeface="Arial"/>
                <a:cs typeface="Arial"/>
              </a:rPr>
              <a:t>ИЗ-ЗА </a:t>
            </a:r>
            <a:r>
              <a:rPr sz="1800" b="1" spc="40" dirty="0">
                <a:solidFill>
                  <a:srgbClr val="213969"/>
                </a:solidFill>
                <a:latin typeface="Arial"/>
                <a:cs typeface="Arial"/>
              </a:rPr>
              <a:t>НЕВЕРНОЙ </a:t>
            </a:r>
            <a:r>
              <a:rPr sz="1800" b="1" spc="100" dirty="0">
                <a:solidFill>
                  <a:srgbClr val="213969"/>
                </a:solidFill>
                <a:latin typeface="Arial"/>
                <a:cs typeface="Arial"/>
              </a:rPr>
              <a:t>ОРГАНИЗАЦИИ </a:t>
            </a:r>
            <a:r>
              <a:rPr sz="1800" b="1" spc="100" dirty="0" smtClean="0">
                <a:solidFill>
                  <a:srgbClr val="213969"/>
                </a:solidFill>
                <a:latin typeface="Arial"/>
                <a:cs typeface="Arial"/>
              </a:rPr>
              <a:t>СТАТИСТИКИ </a:t>
            </a:r>
            <a:r>
              <a:rPr sz="1800" b="1" spc="80" dirty="0">
                <a:solidFill>
                  <a:srgbClr val="213969"/>
                </a:solidFill>
                <a:latin typeface="Arial"/>
                <a:cs typeface="Arial"/>
              </a:rPr>
              <a:t>ГОСУДАРСТВО  </a:t>
            </a:r>
            <a:r>
              <a:rPr sz="1800" b="1" spc="55" dirty="0">
                <a:solidFill>
                  <a:srgbClr val="213969"/>
                </a:solidFill>
                <a:latin typeface="Arial"/>
                <a:cs typeface="Arial"/>
              </a:rPr>
              <a:t>НЕ</a:t>
            </a:r>
            <a:r>
              <a:rPr sz="1800" b="1" spc="-114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213969"/>
                </a:solidFill>
                <a:latin typeface="Arial"/>
                <a:cs typeface="Arial"/>
              </a:rPr>
              <a:t>ВИДИТ</a:t>
            </a:r>
            <a:r>
              <a:rPr sz="1800" b="1" spc="-114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213969"/>
                </a:solidFill>
                <a:latin typeface="Arial"/>
                <a:cs typeface="Arial"/>
              </a:rPr>
              <a:t>РЕАЛЬНЫЙ</a:t>
            </a:r>
            <a:r>
              <a:rPr sz="1800" b="1" spc="-1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13969"/>
                </a:solidFill>
                <a:latin typeface="Arial"/>
                <a:cs typeface="Arial"/>
              </a:rPr>
              <a:t>УРОВЕНЬ</a:t>
            </a:r>
            <a:r>
              <a:rPr sz="1800" b="1" spc="-114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213969"/>
                </a:solidFill>
                <a:latin typeface="Arial"/>
                <a:cs typeface="Arial"/>
              </a:rPr>
              <a:t>АДМИНИСТРАТИВНОГО</a:t>
            </a:r>
            <a:r>
              <a:rPr sz="1800" b="1" spc="-1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213969"/>
                </a:solidFill>
                <a:latin typeface="Arial"/>
                <a:cs typeface="Arial"/>
              </a:rPr>
              <a:t>ДАВЛЕНИЯ</a:t>
            </a:r>
            <a:endParaRPr sz="1800" dirty="0">
              <a:solidFill>
                <a:srgbClr val="213969"/>
              </a:solidFill>
              <a:latin typeface="Arial"/>
              <a:cs typeface="Arial"/>
            </a:endParaRPr>
          </a:p>
        </p:txBody>
      </p:sp>
      <p:sp>
        <p:nvSpPr>
          <p:cNvPr id="3" name="object 15"/>
          <p:cNvSpPr txBox="1"/>
          <p:nvPr/>
        </p:nvSpPr>
        <p:spPr>
          <a:xfrm>
            <a:off x="308896" y="1844910"/>
            <a:ext cx="8557256" cy="287001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4130" algn="just">
              <a:spcBef>
                <a:spcPts val="180"/>
              </a:spcBef>
            </a:pPr>
            <a:r>
              <a:rPr b="1" dirty="0">
                <a:solidFill>
                  <a:srgbClr val="213969"/>
                </a:solidFill>
                <a:latin typeface="Arial"/>
                <a:cs typeface="Arial"/>
              </a:rPr>
              <a:t>По </a:t>
            </a:r>
            <a:r>
              <a:rPr b="1" spc="-110" dirty="0">
                <a:solidFill>
                  <a:srgbClr val="213969"/>
                </a:solidFill>
                <a:latin typeface="Arial"/>
                <a:cs typeface="Arial"/>
              </a:rPr>
              <a:t>мере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снижения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числа </a:t>
            </a:r>
            <a:r>
              <a:rPr b="1" spc="-60" dirty="0">
                <a:solidFill>
                  <a:srgbClr val="213969"/>
                </a:solidFill>
                <a:latin typeface="Arial"/>
                <a:cs typeface="Arial"/>
              </a:rPr>
              <a:t>проверок </a:t>
            </a:r>
            <a:r>
              <a:rPr b="1" spc="-70" dirty="0">
                <a:solidFill>
                  <a:srgbClr val="213969"/>
                </a:solidFill>
                <a:latin typeface="Arial"/>
                <a:cs typeface="Arial"/>
              </a:rPr>
              <a:t>число </a:t>
            </a:r>
            <a:r>
              <a:rPr b="1" spc="-85" dirty="0">
                <a:solidFill>
                  <a:srgbClr val="213969"/>
                </a:solidFill>
                <a:latin typeface="Arial"/>
                <a:cs typeface="Arial"/>
              </a:rPr>
              <a:t>дел </a:t>
            </a:r>
            <a:r>
              <a:rPr b="1" spc="-15" dirty="0">
                <a:solidFill>
                  <a:srgbClr val="213969"/>
                </a:solidFill>
                <a:latin typeface="Arial"/>
                <a:cs typeface="Arial"/>
              </a:rPr>
              <a:t>об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административных </a:t>
            </a:r>
            <a:r>
              <a:rPr b="1" spc="-95" dirty="0">
                <a:solidFill>
                  <a:srgbClr val="213969"/>
                </a:solidFill>
                <a:latin typeface="Arial"/>
                <a:cs typeface="Arial"/>
              </a:rPr>
              <a:t>правонарушениях </a:t>
            </a:r>
            <a:r>
              <a:rPr b="1" spc="-70" dirty="0">
                <a:solidFill>
                  <a:srgbClr val="213969"/>
                </a:solidFill>
                <a:latin typeface="Arial"/>
                <a:cs typeface="Arial"/>
              </a:rPr>
              <a:t>почти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не </a:t>
            </a:r>
            <a:r>
              <a:rPr b="1" spc="-95" dirty="0">
                <a:solidFill>
                  <a:srgbClr val="213969"/>
                </a:solidFill>
                <a:latin typeface="Arial"/>
                <a:cs typeface="Arial"/>
              </a:rPr>
              <a:t>снижается, </a:t>
            </a:r>
            <a:r>
              <a:rPr b="1" spc="-50" dirty="0">
                <a:solidFill>
                  <a:srgbClr val="213969"/>
                </a:solidFill>
                <a:latin typeface="Arial"/>
                <a:cs typeface="Arial"/>
              </a:rPr>
              <a:t>по </a:t>
            </a:r>
            <a:r>
              <a:rPr b="1" spc="-85" dirty="0">
                <a:solidFill>
                  <a:srgbClr val="213969"/>
                </a:solidFill>
                <a:latin typeface="Arial"/>
                <a:cs typeface="Arial"/>
              </a:rPr>
              <a:t>ряду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ведомств </a:t>
            </a:r>
            <a:r>
              <a:rPr b="1" spc="-75" dirty="0">
                <a:solidFill>
                  <a:srgbClr val="213969"/>
                </a:solidFill>
                <a:latin typeface="Arial"/>
                <a:cs typeface="Arial"/>
              </a:rPr>
              <a:t>доля </a:t>
            </a:r>
            <a:r>
              <a:rPr b="1" spc="-85" dirty="0">
                <a:solidFill>
                  <a:srgbClr val="213969"/>
                </a:solidFill>
                <a:latin typeface="Arial"/>
                <a:cs typeface="Arial"/>
              </a:rPr>
              <a:t>дел </a:t>
            </a:r>
            <a:r>
              <a:rPr b="1" spc="-15" dirty="0">
                <a:solidFill>
                  <a:srgbClr val="213969"/>
                </a:solidFill>
                <a:latin typeface="Arial"/>
                <a:cs typeface="Arial"/>
              </a:rPr>
              <a:t>об 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административных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213969"/>
                </a:solidFill>
                <a:latin typeface="Arial"/>
                <a:cs typeface="Arial"/>
              </a:rPr>
              <a:t>правонарушениях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70" dirty="0">
                <a:solidFill>
                  <a:srgbClr val="213969"/>
                </a:solidFill>
                <a:latin typeface="Arial"/>
                <a:cs typeface="Arial"/>
              </a:rPr>
              <a:t>без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проведения</a:t>
            </a:r>
            <a:r>
              <a:rPr b="1" spc="15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плановых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и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213969"/>
                </a:solidFill>
                <a:latin typeface="Arial"/>
                <a:cs typeface="Arial"/>
              </a:rPr>
              <a:t>внеплановых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213969"/>
                </a:solidFill>
                <a:latin typeface="Arial"/>
                <a:cs typeface="Arial"/>
              </a:rPr>
              <a:t>проверок</a:t>
            </a:r>
            <a:r>
              <a:rPr b="1" spc="15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70" dirty="0">
                <a:solidFill>
                  <a:srgbClr val="213969"/>
                </a:solidFill>
                <a:latin typeface="Arial"/>
                <a:cs typeface="Arial"/>
              </a:rPr>
              <a:t>продолжает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расти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105" dirty="0">
                <a:solidFill>
                  <a:srgbClr val="213969"/>
                </a:solidFill>
                <a:latin typeface="Arial"/>
                <a:cs typeface="Arial"/>
              </a:rPr>
              <a:t>или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213969"/>
                </a:solidFill>
                <a:latin typeface="Arial"/>
                <a:cs typeface="Arial"/>
              </a:rPr>
              <a:t>сохраняется</a:t>
            </a:r>
            <a:r>
              <a:rPr b="1" spc="15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213969"/>
                </a:solidFill>
                <a:latin typeface="Arial"/>
                <a:cs typeface="Arial"/>
              </a:rPr>
              <a:t>на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213969"/>
                </a:solidFill>
                <a:latin typeface="Arial"/>
                <a:cs typeface="Arial"/>
              </a:rPr>
              <a:t>прежнем</a:t>
            </a:r>
            <a:r>
              <a:rPr b="1" spc="1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80" dirty="0">
                <a:solidFill>
                  <a:srgbClr val="213969"/>
                </a:solidFill>
                <a:latin typeface="Arial"/>
                <a:cs typeface="Arial"/>
              </a:rPr>
              <a:t>уровне</a:t>
            </a:r>
            <a:r>
              <a:rPr b="1" spc="-195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204" dirty="0">
                <a:solidFill>
                  <a:srgbClr val="213969"/>
                </a:solidFill>
                <a:latin typeface="Arial"/>
                <a:cs typeface="Arial"/>
              </a:rPr>
              <a:t>.</a:t>
            </a:r>
            <a:endParaRPr b="1" dirty="0">
              <a:solidFill>
                <a:srgbClr val="213969"/>
              </a:solidFill>
              <a:latin typeface="Arial"/>
              <a:cs typeface="Arial"/>
            </a:endParaRPr>
          </a:p>
          <a:p>
            <a:pPr marL="12700" marR="5080" algn="just">
              <a:spcBef>
                <a:spcPts val="565"/>
              </a:spcBef>
            </a:pPr>
            <a:r>
              <a:rPr b="1" spc="-55" dirty="0">
                <a:solidFill>
                  <a:srgbClr val="213969"/>
                </a:solidFill>
                <a:latin typeface="Arial"/>
                <a:cs typeface="Arial"/>
              </a:rPr>
              <a:t>При </a:t>
            </a:r>
            <a:r>
              <a:rPr b="1" spc="-95" dirty="0">
                <a:solidFill>
                  <a:srgbClr val="213969"/>
                </a:solidFill>
                <a:latin typeface="Arial"/>
                <a:cs typeface="Arial"/>
              </a:rPr>
              <a:t>этом из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данных </a:t>
            </a:r>
            <a:r>
              <a:rPr b="1" spc="-80" dirty="0">
                <a:solidFill>
                  <a:srgbClr val="213969"/>
                </a:solidFill>
                <a:latin typeface="Arial"/>
                <a:cs typeface="Arial"/>
              </a:rPr>
              <a:t>государственной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статистики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не видны </a:t>
            </a:r>
            <a:r>
              <a:rPr b="1" spc="-105" dirty="0">
                <a:solidFill>
                  <a:srgbClr val="213969"/>
                </a:solidFill>
                <a:latin typeface="Arial"/>
                <a:cs typeface="Arial"/>
              </a:rPr>
              <a:t>реальные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результаты </a:t>
            </a:r>
            <a:r>
              <a:rPr b="1" spc="-75" dirty="0">
                <a:solidFill>
                  <a:srgbClr val="213969"/>
                </a:solidFill>
                <a:latin typeface="Arial"/>
                <a:cs typeface="Arial"/>
              </a:rPr>
              <a:t>работы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ведомств </a:t>
            </a:r>
            <a:r>
              <a:rPr b="1" spc="-50" dirty="0">
                <a:solidFill>
                  <a:srgbClr val="213969"/>
                </a:solidFill>
                <a:latin typeface="Arial"/>
                <a:cs typeface="Arial"/>
              </a:rPr>
              <a:t>по </a:t>
            </a:r>
            <a:r>
              <a:rPr b="1" spc="-85" dirty="0">
                <a:solidFill>
                  <a:srgbClr val="213969"/>
                </a:solidFill>
                <a:latin typeface="Arial"/>
                <a:cs typeface="Arial"/>
              </a:rPr>
              <a:t>регулированию </a:t>
            </a:r>
            <a:r>
              <a:rPr b="1" spc="-70" dirty="0">
                <a:solidFill>
                  <a:srgbClr val="213969"/>
                </a:solidFill>
                <a:latin typeface="Arial"/>
                <a:cs typeface="Arial"/>
              </a:rPr>
              <a:t>соответствующих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сфер:  </a:t>
            </a:r>
            <a:r>
              <a:rPr b="1" spc="-80" dirty="0">
                <a:solidFill>
                  <a:srgbClr val="213969"/>
                </a:solidFill>
                <a:latin typeface="Arial"/>
                <a:cs typeface="Arial"/>
              </a:rPr>
              <a:t>большинство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ведомств не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раскрывают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информацию </a:t>
            </a:r>
            <a:r>
              <a:rPr b="1" spc="-15" dirty="0">
                <a:solidFill>
                  <a:srgbClr val="213969"/>
                </a:solidFill>
                <a:latin typeface="Arial"/>
                <a:cs typeface="Arial"/>
              </a:rPr>
              <a:t>об </a:t>
            </a:r>
            <a:r>
              <a:rPr b="1" spc="-80" dirty="0">
                <a:solidFill>
                  <a:srgbClr val="213969"/>
                </a:solidFill>
                <a:latin typeface="Arial"/>
                <a:cs typeface="Arial"/>
              </a:rPr>
              <a:t>иных </a:t>
            </a:r>
            <a:r>
              <a:rPr b="1" spc="-95" dirty="0">
                <a:solidFill>
                  <a:srgbClr val="213969"/>
                </a:solidFill>
                <a:latin typeface="Arial"/>
                <a:cs typeface="Arial"/>
              </a:rPr>
              <a:t>формах </a:t>
            </a:r>
            <a:r>
              <a:rPr b="1" dirty="0">
                <a:solidFill>
                  <a:srgbClr val="213969"/>
                </a:solidFill>
                <a:latin typeface="Arial"/>
                <a:cs typeface="Arial"/>
              </a:rPr>
              <a:t>—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числе </a:t>
            </a:r>
            <a:r>
              <a:rPr b="1" spc="-80" dirty="0">
                <a:solidFill>
                  <a:srgbClr val="213969"/>
                </a:solidFill>
                <a:latin typeface="Arial"/>
                <a:cs typeface="Arial"/>
              </a:rPr>
              <a:t>мониторингов, </a:t>
            </a:r>
            <a:r>
              <a:rPr b="1" spc="-75" dirty="0">
                <a:solidFill>
                  <a:srgbClr val="213969"/>
                </a:solidFill>
                <a:latin typeface="Arial"/>
                <a:cs typeface="Arial"/>
              </a:rPr>
              <a:t>рейдов, </a:t>
            </a:r>
            <a:r>
              <a:rPr b="1" spc="-100" dirty="0">
                <a:solidFill>
                  <a:srgbClr val="213969"/>
                </a:solidFill>
                <a:latin typeface="Arial"/>
                <a:cs typeface="Arial"/>
              </a:rPr>
              <a:t>административных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расследованиях, </a:t>
            </a:r>
            <a:r>
              <a:rPr b="1" spc="-85" dirty="0">
                <a:solidFill>
                  <a:srgbClr val="213969"/>
                </a:solidFill>
                <a:latin typeface="Arial"/>
                <a:cs typeface="Arial"/>
              </a:rPr>
              <a:t>делах  </a:t>
            </a:r>
            <a:r>
              <a:rPr b="1" spc="-70" dirty="0">
                <a:solidFill>
                  <a:srgbClr val="213969"/>
                </a:solidFill>
                <a:latin typeface="Arial"/>
                <a:cs typeface="Arial"/>
              </a:rPr>
              <a:t>возбужденных </a:t>
            </a:r>
            <a:r>
              <a:rPr b="1" spc="-60" dirty="0">
                <a:solidFill>
                  <a:srgbClr val="213969"/>
                </a:solidFill>
                <a:latin typeface="Arial"/>
                <a:cs typeface="Arial"/>
              </a:rPr>
              <a:t>«по </a:t>
            </a:r>
            <a:r>
              <a:rPr b="1" spc="-20" dirty="0">
                <a:solidFill>
                  <a:srgbClr val="213969"/>
                </a:solidFill>
                <a:latin typeface="Arial"/>
                <a:cs typeface="Arial"/>
              </a:rPr>
              <a:t>КоАП» </a:t>
            </a:r>
            <a:r>
              <a:rPr b="1" spc="-70" dirty="0">
                <a:solidFill>
                  <a:srgbClr val="213969"/>
                </a:solidFill>
                <a:latin typeface="Arial"/>
                <a:cs typeface="Arial"/>
              </a:rPr>
              <a:t>без </a:t>
            </a:r>
            <a:r>
              <a:rPr b="1" spc="-90" dirty="0">
                <a:solidFill>
                  <a:srgbClr val="213969"/>
                </a:solidFill>
                <a:latin typeface="Arial"/>
                <a:cs typeface="Arial"/>
              </a:rPr>
              <a:t>проведения </a:t>
            </a:r>
            <a:r>
              <a:rPr b="1" spc="-60" dirty="0">
                <a:solidFill>
                  <a:srgbClr val="213969"/>
                </a:solidFill>
                <a:latin typeface="Arial"/>
                <a:cs typeface="Arial"/>
              </a:rPr>
              <a:t>проверок, </a:t>
            </a:r>
            <a:r>
              <a:rPr b="1" spc="-65" dirty="0">
                <a:solidFill>
                  <a:srgbClr val="213969"/>
                </a:solidFill>
                <a:latin typeface="Arial"/>
                <a:cs typeface="Arial"/>
              </a:rPr>
              <a:t>контрольных закупок, </a:t>
            </a:r>
            <a:r>
              <a:rPr b="1" spc="-85" dirty="0">
                <a:solidFill>
                  <a:srgbClr val="213969"/>
                </a:solidFill>
                <a:latin typeface="Arial"/>
                <a:cs typeface="Arial"/>
              </a:rPr>
              <a:t>маркировке, </a:t>
            </a:r>
            <a:r>
              <a:rPr b="1" spc="-55" dirty="0">
                <a:solidFill>
                  <a:srgbClr val="213969"/>
                </a:solidFill>
                <a:latin typeface="Arial"/>
                <a:cs typeface="Arial"/>
              </a:rPr>
              <a:t>которые </a:t>
            </a:r>
            <a:r>
              <a:rPr b="1" spc="-60" dirty="0">
                <a:solidFill>
                  <a:srgbClr val="213969"/>
                </a:solidFill>
                <a:latin typeface="Arial"/>
                <a:cs typeface="Arial"/>
              </a:rPr>
              <a:t>продолжают</a:t>
            </a:r>
            <a:r>
              <a:rPr b="1" spc="18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213969"/>
                </a:solidFill>
                <a:latin typeface="Arial"/>
                <a:cs typeface="Arial"/>
              </a:rPr>
              <a:t>расти!</a:t>
            </a:r>
            <a:endParaRPr b="1" dirty="0">
              <a:solidFill>
                <a:srgbClr val="213969"/>
              </a:solidFill>
              <a:latin typeface="Arial"/>
              <a:cs typeface="Arial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381919" y="4872252"/>
            <a:ext cx="8698675" cy="171585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spcBef>
                <a:spcPts val="180"/>
              </a:spcBef>
            </a:pPr>
            <a:r>
              <a:rPr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2200" b="1" spc="-1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 </a:t>
            </a:r>
            <a:r>
              <a:rPr sz="2200" b="1" spc="-8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Росалкогольрегулирования, </a:t>
            </a:r>
            <a:r>
              <a:rPr sz="2200" b="1" spc="-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sz="2200" b="1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13 093 «проверочных»  </a:t>
            </a:r>
            <a:r>
              <a:rPr sz="2200" b="1" spc="-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мероприятий, </a:t>
            </a:r>
            <a:r>
              <a:rPr sz="2200" b="1" spc="-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проведенных </a:t>
            </a:r>
            <a:r>
              <a:rPr sz="2200" b="1" spc="-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2200" b="1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sz="2200" b="1" spc="-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году, </a:t>
            </a:r>
            <a:r>
              <a:rPr sz="2200" b="1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12 284 </a:t>
            </a:r>
            <a:r>
              <a:rPr sz="22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(93,8 </a:t>
            </a:r>
            <a:r>
              <a:rPr sz="2200" b="1" spc="-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sz="22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</a:t>
            </a:r>
            <a:endParaRPr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2200" b="1" spc="-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22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sz="2200" b="1" spc="-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административных</a:t>
            </a:r>
            <a:r>
              <a:rPr sz="22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9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расследований</a:t>
            </a:r>
            <a:r>
              <a:rPr sz="2200" b="1" spc="-20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ru-RU" sz="2200" b="1" spc="2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2200" b="1" spc="2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2200" b="1" spc="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  <a:r>
              <a:rPr sz="2200" b="1" spc="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sz="2200" b="1" spc="-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2200" b="1" spc="-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Рострудом </a:t>
            </a:r>
            <a:r>
              <a:rPr sz="2200" b="1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такая </a:t>
            </a:r>
            <a:r>
              <a:rPr sz="2200"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r>
              <a:rPr sz="2200" b="1" spc="1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искоренена!</a:t>
            </a:r>
            <a:endParaRPr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68" y="130921"/>
            <a:ext cx="89529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Индекс «Административное давление-2020»</a:t>
            </a:r>
            <a:endParaRPr lang="ru-RU" sz="35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4" y="267399"/>
            <a:ext cx="89529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Индекс «Административное давление-2020»</a:t>
            </a:r>
            <a:endParaRPr lang="ru-RU" sz="35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sp>
        <p:nvSpPr>
          <p:cNvPr id="3" name="object 16"/>
          <p:cNvSpPr txBox="1"/>
          <p:nvPr/>
        </p:nvSpPr>
        <p:spPr>
          <a:xfrm>
            <a:off x="154919" y="1842343"/>
            <a:ext cx="4471670" cy="440889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5600" marR="314325" indent="-342900">
              <a:spcBef>
                <a:spcPts val="180"/>
              </a:spcBef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13969"/>
                </a:solidFill>
                <a:latin typeface="Arial"/>
                <a:cs typeface="Arial"/>
              </a:rPr>
              <a:t>к </a:t>
            </a:r>
            <a:r>
              <a:rPr sz="2000" spc="-105" dirty="0">
                <a:solidFill>
                  <a:srgbClr val="213969"/>
                </a:solidFill>
                <a:latin typeface="Arial"/>
                <a:cs typeface="Arial"/>
              </a:rPr>
              <a:t>административной </a:t>
            </a:r>
            <a:r>
              <a:rPr sz="2000" spc="-85" dirty="0">
                <a:solidFill>
                  <a:srgbClr val="213969"/>
                </a:solidFill>
                <a:latin typeface="Arial"/>
                <a:cs typeface="Arial"/>
              </a:rPr>
              <a:t>ответственности </a:t>
            </a:r>
            <a:r>
              <a:rPr sz="2000" spc="-60" dirty="0">
                <a:solidFill>
                  <a:srgbClr val="213969"/>
                </a:solidFill>
                <a:latin typeface="Arial"/>
                <a:cs typeface="Arial"/>
              </a:rPr>
              <a:t>было </a:t>
            </a:r>
            <a:r>
              <a:rPr sz="2000" spc="-90" dirty="0" err="1">
                <a:solidFill>
                  <a:srgbClr val="213969"/>
                </a:solidFill>
                <a:latin typeface="Arial"/>
                <a:cs typeface="Arial"/>
              </a:rPr>
              <a:t>привлечено</a:t>
            </a:r>
            <a:r>
              <a:rPr sz="2000" spc="-9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spc="-65" dirty="0" err="1" smtClean="0">
                <a:solidFill>
                  <a:srgbClr val="213969"/>
                </a:solidFill>
                <a:latin typeface="Arial"/>
                <a:cs typeface="Arial"/>
              </a:rPr>
              <a:t>более</a:t>
            </a:r>
            <a:r>
              <a:rPr sz="2000" spc="-65" dirty="0" smtClean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213969"/>
                </a:solidFill>
                <a:latin typeface="Arial"/>
                <a:cs typeface="Arial"/>
              </a:rPr>
              <a:t>1 </a:t>
            </a:r>
            <a:r>
              <a:rPr sz="2000" spc="-135" dirty="0">
                <a:solidFill>
                  <a:srgbClr val="213969"/>
                </a:solidFill>
                <a:latin typeface="Arial"/>
                <a:cs typeface="Arial"/>
              </a:rPr>
              <a:t>млн </a:t>
            </a:r>
            <a:r>
              <a:rPr sz="2000" spc="-55" dirty="0">
                <a:solidFill>
                  <a:srgbClr val="213969"/>
                </a:solidFill>
                <a:latin typeface="Arial"/>
                <a:cs typeface="Arial"/>
              </a:rPr>
              <a:t>только </a:t>
            </a:r>
            <a:r>
              <a:rPr sz="2000" spc="-60" dirty="0">
                <a:solidFill>
                  <a:srgbClr val="213969"/>
                </a:solidFill>
                <a:latin typeface="Arial"/>
                <a:cs typeface="Arial"/>
              </a:rPr>
              <a:t>юридических </a:t>
            </a:r>
            <a:r>
              <a:rPr sz="2000" spc="-100" dirty="0">
                <a:solidFill>
                  <a:srgbClr val="213969"/>
                </a:solidFill>
                <a:latin typeface="Arial"/>
                <a:cs typeface="Arial"/>
              </a:rPr>
              <a:t>лиц </a:t>
            </a:r>
            <a:r>
              <a:rPr sz="2000" b="1" spc="10" dirty="0">
                <a:solidFill>
                  <a:srgbClr val="213969"/>
                </a:solidFill>
                <a:latin typeface="Arial"/>
                <a:cs typeface="Arial"/>
              </a:rPr>
              <a:t>(каждое </a:t>
            </a:r>
            <a:r>
              <a:rPr sz="2000" b="1" spc="-5" dirty="0">
                <a:solidFill>
                  <a:srgbClr val="213969"/>
                </a:solidFill>
                <a:latin typeface="Arial"/>
                <a:cs typeface="Arial"/>
              </a:rPr>
              <a:t>4-е</a:t>
            </a:r>
            <a:r>
              <a:rPr sz="2000" b="1" spc="-35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b="1" spc="-30" dirty="0" err="1" smtClean="0">
                <a:solidFill>
                  <a:srgbClr val="213969"/>
                </a:solidFill>
                <a:latin typeface="Arial"/>
                <a:cs typeface="Arial"/>
              </a:rPr>
              <a:t>юр</a:t>
            </a:r>
            <a:r>
              <a:rPr sz="2000" b="1" spc="-45" dirty="0" err="1" smtClean="0">
                <a:solidFill>
                  <a:srgbClr val="213969"/>
                </a:solidFill>
                <a:latin typeface="Arial"/>
                <a:cs typeface="Arial"/>
              </a:rPr>
              <a:t>лицо</a:t>
            </a:r>
            <a:r>
              <a:rPr sz="2000" b="1" spc="-45" dirty="0" smtClean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213969"/>
                </a:solidFill>
                <a:latin typeface="Arial"/>
                <a:cs typeface="Arial"/>
              </a:rPr>
              <a:t>из </a:t>
            </a:r>
            <a:r>
              <a:rPr sz="2000" b="1" spc="-50" dirty="0">
                <a:solidFill>
                  <a:srgbClr val="213969"/>
                </a:solidFill>
                <a:latin typeface="Arial"/>
                <a:cs typeface="Arial"/>
              </a:rPr>
              <a:t>числа </a:t>
            </a:r>
            <a:r>
              <a:rPr sz="2000" b="1" spc="-30" dirty="0" err="1">
                <a:solidFill>
                  <a:srgbClr val="213969"/>
                </a:solidFill>
                <a:latin typeface="Arial"/>
                <a:cs typeface="Arial"/>
              </a:rPr>
              <a:t>действующих</a:t>
            </a:r>
            <a:r>
              <a:rPr sz="2000" b="1" spc="-30" dirty="0" smtClean="0">
                <a:solidFill>
                  <a:srgbClr val="213969"/>
                </a:solidFill>
                <a:latin typeface="Arial"/>
                <a:cs typeface="Arial"/>
              </a:rPr>
              <a:t>)</a:t>
            </a:r>
            <a:r>
              <a:rPr lang="ru-RU" sz="2000" b="1" spc="-30" dirty="0" smtClean="0">
                <a:solidFill>
                  <a:srgbClr val="213969"/>
                </a:solidFill>
                <a:latin typeface="Arial"/>
                <a:cs typeface="Arial"/>
              </a:rPr>
              <a:t>.</a:t>
            </a:r>
            <a:r>
              <a:rPr sz="2000" dirty="0" smtClean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lang="ru-RU" sz="2000" spc="-100" dirty="0">
                <a:solidFill>
                  <a:srgbClr val="213969"/>
                </a:solidFill>
                <a:latin typeface="Arial"/>
                <a:cs typeface="Arial"/>
              </a:rPr>
              <a:t>Д</a:t>
            </a:r>
            <a:r>
              <a:rPr sz="2000" spc="-100" dirty="0" err="1" smtClean="0">
                <a:solidFill>
                  <a:srgbClr val="213969"/>
                </a:solidFill>
                <a:latin typeface="Arial"/>
                <a:cs typeface="Arial"/>
              </a:rPr>
              <a:t>ля</a:t>
            </a:r>
            <a:r>
              <a:rPr sz="2000" spc="-100" dirty="0" smtClean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spc="-105" dirty="0" err="1" smtClean="0">
                <a:solidFill>
                  <a:srgbClr val="213969"/>
                </a:solidFill>
                <a:latin typeface="Arial"/>
                <a:cs typeface="Arial"/>
              </a:rPr>
              <a:t>сравнения</a:t>
            </a:r>
            <a:r>
              <a:rPr lang="ru-RU" sz="2000" spc="-105" dirty="0" smtClean="0">
                <a:solidFill>
                  <a:srgbClr val="213969"/>
                </a:solidFill>
                <a:latin typeface="Arial"/>
                <a:cs typeface="Arial"/>
              </a:rPr>
              <a:t>:</a:t>
            </a:r>
            <a:r>
              <a:rPr sz="2000" spc="-105" dirty="0" smtClean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lang="ru-RU" sz="2000" spc="-105" dirty="0" smtClean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spc="-135" dirty="0" smtClean="0">
                <a:solidFill>
                  <a:srgbClr val="213969"/>
                </a:solidFill>
                <a:latin typeface="Arial"/>
                <a:cs typeface="Arial"/>
              </a:rPr>
              <a:t>в </a:t>
            </a:r>
            <a:r>
              <a:rPr sz="2000" spc="-70" dirty="0">
                <a:solidFill>
                  <a:srgbClr val="213969"/>
                </a:solidFill>
                <a:latin typeface="Arial"/>
                <a:cs typeface="Arial"/>
              </a:rPr>
              <a:t>2015</a:t>
            </a:r>
            <a:r>
              <a:rPr sz="2000" spc="-175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spc="-40" dirty="0" err="1" smtClean="0">
                <a:solidFill>
                  <a:srgbClr val="213969"/>
                </a:solidFill>
                <a:latin typeface="Arial"/>
                <a:cs typeface="Arial"/>
              </a:rPr>
              <a:t>году</a:t>
            </a:r>
            <a:r>
              <a:rPr lang="ru-RU" sz="200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213969"/>
                </a:solidFill>
                <a:latin typeface="Arial"/>
                <a:cs typeface="Arial"/>
              </a:rPr>
              <a:t>к </a:t>
            </a:r>
            <a:r>
              <a:rPr sz="2000" spc="-85" dirty="0">
                <a:solidFill>
                  <a:srgbClr val="213969"/>
                </a:solidFill>
                <a:latin typeface="Arial"/>
                <a:cs typeface="Arial"/>
              </a:rPr>
              <a:t>ответственности </a:t>
            </a:r>
            <a:r>
              <a:rPr sz="2000" spc="-60" dirty="0">
                <a:solidFill>
                  <a:srgbClr val="213969"/>
                </a:solidFill>
                <a:latin typeface="Arial"/>
                <a:cs typeface="Arial"/>
              </a:rPr>
              <a:t>было </a:t>
            </a:r>
            <a:r>
              <a:rPr sz="2000" spc="-90" dirty="0">
                <a:solidFill>
                  <a:srgbClr val="213969"/>
                </a:solidFill>
                <a:latin typeface="Arial"/>
                <a:cs typeface="Arial"/>
              </a:rPr>
              <a:t>привлечено </a:t>
            </a:r>
            <a:r>
              <a:rPr sz="2000" spc="-75" dirty="0">
                <a:solidFill>
                  <a:srgbClr val="213969"/>
                </a:solidFill>
                <a:latin typeface="Arial"/>
                <a:cs typeface="Arial"/>
              </a:rPr>
              <a:t>порядка </a:t>
            </a:r>
            <a:r>
              <a:rPr sz="2000" spc="-70" dirty="0">
                <a:solidFill>
                  <a:srgbClr val="213969"/>
                </a:solidFill>
                <a:latin typeface="Arial"/>
                <a:cs typeface="Arial"/>
              </a:rPr>
              <a:t>400 </a:t>
            </a:r>
            <a:r>
              <a:rPr sz="2000" spc="-90" dirty="0">
                <a:solidFill>
                  <a:srgbClr val="213969"/>
                </a:solidFill>
                <a:latin typeface="Arial"/>
                <a:cs typeface="Arial"/>
              </a:rPr>
              <a:t>тыс </a:t>
            </a:r>
            <a:r>
              <a:rPr sz="2000" spc="-204" dirty="0">
                <a:solidFill>
                  <a:srgbClr val="213969"/>
                </a:solidFill>
                <a:latin typeface="Arial"/>
                <a:cs typeface="Arial"/>
              </a:rPr>
              <a:t>. </a:t>
            </a:r>
            <a:r>
              <a:rPr lang="ru-RU" sz="2000" spc="-90" dirty="0">
                <a:solidFill>
                  <a:srgbClr val="213969"/>
                </a:solidFill>
                <a:latin typeface="Arial"/>
                <a:cs typeface="Arial"/>
              </a:rPr>
              <a:t>о</a:t>
            </a:r>
            <a:r>
              <a:rPr sz="2000" spc="-90" dirty="0" err="1" smtClean="0">
                <a:solidFill>
                  <a:srgbClr val="213969"/>
                </a:solidFill>
                <a:latin typeface="Arial"/>
                <a:cs typeface="Arial"/>
              </a:rPr>
              <a:t>рганизаций</a:t>
            </a:r>
            <a:r>
              <a:rPr lang="ru-RU" sz="2000" spc="-90" dirty="0" smtClean="0">
                <a:solidFill>
                  <a:srgbClr val="213969"/>
                </a:solidFill>
                <a:latin typeface="Arial"/>
                <a:cs typeface="Arial"/>
              </a:rPr>
              <a:t>;</a:t>
            </a:r>
            <a:endParaRPr sz="2000" dirty="0">
              <a:solidFill>
                <a:srgbClr val="213969"/>
              </a:solidFill>
              <a:latin typeface="Arial"/>
              <a:cs typeface="Arial"/>
            </a:endParaRPr>
          </a:p>
          <a:p>
            <a:pPr marL="355600" marR="32384" indent="-342900">
              <a:spcBef>
                <a:spcPts val="565"/>
              </a:spcBef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sz="2000" spc="-65" dirty="0">
                <a:solidFill>
                  <a:srgbClr val="213969"/>
                </a:solidFill>
                <a:latin typeface="Arial"/>
                <a:cs typeface="Arial"/>
              </a:rPr>
              <a:t>общий </a:t>
            </a:r>
            <a:r>
              <a:rPr sz="2000" spc="-110" dirty="0">
                <a:solidFill>
                  <a:srgbClr val="213969"/>
                </a:solidFill>
                <a:latin typeface="Arial"/>
                <a:cs typeface="Arial"/>
              </a:rPr>
              <a:t>размер </a:t>
            </a:r>
            <a:r>
              <a:rPr sz="2000" spc="-100" dirty="0">
                <a:solidFill>
                  <a:srgbClr val="213969"/>
                </a:solidFill>
                <a:latin typeface="Arial"/>
                <a:cs typeface="Arial"/>
              </a:rPr>
              <a:t>административных </a:t>
            </a:r>
            <a:r>
              <a:rPr sz="2000" spc="-95" dirty="0">
                <a:solidFill>
                  <a:srgbClr val="213969"/>
                </a:solidFill>
                <a:latin typeface="Arial"/>
                <a:cs typeface="Arial"/>
              </a:rPr>
              <a:t>штрафов, </a:t>
            </a:r>
            <a:r>
              <a:rPr sz="2000" spc="-100" dirty="0">
                <a:solidFill>
                  <a:srgbClr val="213969"/>
                </a:solidFill>
                <a:latin typeface="Arial"/>
                <a:cs typeface="Arial"/>
              </a:rPr>
              <a:t>назначенных </a:t>
            </a:r>
            <a:r>
              <a:rPr sz="2000" spc="-50" dirty="0">
                <a:solidFill>
                  <a:srgbClr val="213969"/>
                </a:solidFill>
                <a:latin typeface="Arial"/>
                <a:cs typeface="Arial"/>
              </a:rPr>
              <a:t>по </a:t>
            </a:r>
            <a:r>
              <a:rPr sz="2000" spc="-120" dirty="0">
                <a:solidFill>
                  <a:srgbClr val="213969"/>
                </a:solidFill>
                <a:latin typeface="Arial"/>
                <a:cs typeface="Arial"/>
              </a:rPr>
              <a:t>делам  </a:t>
            </a:r>
            <a:r>
              <a:rPr sz="2000" spc="-15" dirty="0">
                <a:solidFill>
                  <a:srgbClr val="213969"/>
                </a:solidFill>
                <a:latin typeface="Arial"/>
                <a:cs typeface="Arial"/>
              </a:rPr>
              <a:t>об </a:t>
            </a:r>
            <a:r>
              <a:rPr sz="2000" spc="-100" dirty="0">
                <a:solidFill>
                  <a:srgbClr val="213969"/>
                </a:solidFill>
                <a:latin typeface="Arial"/>
                <a:cs typeface="Arial"/>
              </a:rPr>
              <a:t>административных </a:t>
            </a:r>
            <a:r>
              <a:rPr sz="2000" spc="-95" dirty="0">
                <a:solidFill>
                  <a:srgbClr val="213969"/>
                </a:solidFill>
                <a:latin typeface="Arial"/>
                <a:cs typeface="Arial"/>
              </a:rPr>
              <a:t>правонарушениях </a:t>
            </a:r>
            <a:r>
              <a:rPr sz="2000" spc="-135" dirty="0">
                <a:solidFill>
                  <a:srgbClr val="213969"/>
                </a:solidFill>
                <a:latin typeface="Arial"/>
                <a:cs typeface="Arial"/>
              </a:rPr>
              <a:t>в </a:t>
            </a:r>
            <a:r>
              <a:rPr sz="2000" spc="-95" dirty="0">
                <a:solidFill>
                  <a:srgbClr val="213969"/>
                </a:solidFill>
                <a:latin typeface="Arial"/>
                <a:cs typeface="Arial"/>
              </a:rPr>
              <a:t>сфере </a:t>
            </a:r>
            <a:r>
              <a:rPr sz="2000" spc="-70" dirty="0">
                <a:solidFill>
                  <a:srgbClr val="213969"/>
                </a:solidFill>
                <a:latin typeface="Arial"/>
                <a:cs typeface="Arial"/>
              </a:rPr>
              <a:t>экономики, </a:t>
            </a:r>
            <a:r>
              <a:rPr sz="2000" spc="-50" dirty="0">
                <a:solidFill>
                  <a:srgbClr val="213969"/>
                </a:solidFill>
                <a:latin typeface="Arial"/>
                <a:cs typeface="Arial"/>
              </a:rPr>
              <a:t>по  </a:t>
            </a:r>
            <a:r>
              <a:rPr sz="2000" spc="-120" dirty="0">
                <a:solidFill>
                  <a:srgbClr val="213969"/>
                </a:solidFill>
                <a:latin typeface="Arial"/>
                <a:cs typeface="Arial"/>
              </a:rPr>
              <a:t>данным </a:t>
            </a:r>
            <a:r>
              <a:rPr sz="2000" spc="-105" dirty="0">
                <a:solidFill>
                  <a:srgbClr val="213969"/>
                </a:solidFill>
                <a:latin typeface="Arial"/>
                <a:cs typeface="Arial"/>
              </a:rPr>
              <a:t>Росстата </a:t>
            </a:r>
            <a:r>
              <a:rPr sz="2000" spc="-90" dirty="0">
                <a:solidFill>
                  <a:srgbClr val="213969"/>
                </a:solidFill>
                <a:latin typeface="Arial"/>
                <a:cs typeface="Arial"/>
              </a:rPr>
              <a:t>России, </a:t>
            </a:r>
            <a:r>
              <a:rPr sz="2000" spc="-100" dirty="0">
                <a:solidFill>
                  <a:srgbClr val="213969"/>
                </a:solidFill>
                <a:latin typeface="Arial"/>
                <a:cs typeface="Arial"/>
              </a:rPr>
              <a:t>превысил </a:t>
            </a:r>
            <a:r>
              <a:rPr sz="2000" b="1" spc="-5" dirty="0">
                <a:solidFill>
                  <a:srgbClr val="213969"/>
                </a:solidFill>
                <a:latin typeface="Arial"/>
                <a:cs typeface="Arial"/>
              </a:rPr>
              <a:t>240 </a:t>
            </a:r>
            <a:r>
              <a:rPr sz="2000" b="1" spc="-75" dirty="0">
                <a:solidFill>
                  <a:srgbClr val="213969"/>
                </a:solidFill>
                <a:latin typeface="Arial"/>
                <a:cs typeface="Arial"/>
              </a:rPr>
              <a:t>млрд</a:t>
            </a:r>
            <a:r>
              <a:rPr sz="2000" b="1" spc="-20" dirty="0">
                <a:solidFill>
                  <a:srgbClr val="213969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213969"/>
                </a:solidFill>
                <a:latin typeface="Arial"/>
                <a:cs typeface="Arial"/>
              </a:rPr>
              <a:t>руб.</a:t>
            </a:r>
            <a:endParaRPr sz="2000" dirty="0">
              <a:solidFill>
                <a:srgbClr val="213969"/>
              </a:solidFill>
              <a:latin typeface="Arial"/>
              <a:cs typeface="Arial"/>
            </a:endParaRPr>
          </a:p>
        </p:txBody>
      </p:sp>
      <p:sp>
        <p:nvSpPr>
          <p:cNvPr id="4" name="object 15"/>
          <p:cNvSpPr txBox="1"/>
          <p:nvPr/>
        </p:nvSpPr>
        <p:spPr>
          <a:xfrm>
            <a:off x="409104" y="1236130"/>
            <a:ext cx="237915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5" dirty="0" smtClean="0">
                <a:solidFill>
                  <a:srgbClr val="C00000"/>
                </a:solidFill>
                <a:latin typeface="Impact" panose="020B0806030902050204" pitchFamily="34" charset="0"/>
                <a:cs typeface="Arial"/>
              </a:rPr>
              <a:t>В</a:t>
            </a:r>
            <a:r>
              <a:rPr lang="ru-RU" sz="3000" spc="-125" dirty="0" smtClean="0">
                <a:solidFill>
                  <a:srgbClr val="C00000"/>
                </a:solidFill>
                <a:latin typeface="Impact" panose="020B0806030902050204" pitchFamily="34" charset="0"/>
                <a:cs typeface="Arial"/>
              </a:rPr>
              <a:t> </a:t>
            </a:r>
            <a:r>
              <a:rPr sz="3000" spc="-125" dirty="0" smtClean="0">
                <a:solidFill>
                  <a:srgbClr val="C00000"/>
                </a:solidFill>
                <a:latin typeface="Impact" panose="020B0806030902050204" pitchFamily="34" charset="0"/>
                <a:cs typeface="Arial"/>
              </a:rPr>
              <a:t> </a:t>
            </a:r>
            <a:r>
              <a:rPr sz="3000" spc="-70" dirty="0">
                <a:solidFill>
                  <a:srgbClr val="C00000"/>
                </a:solidFill>
                <a:latin typeface="Impact" panose="020B0806030902050204" pitchFamily="34" charset="0"/>
                <a:cs typeface="Arial"/>
              </a:rPr>
              <a:t>2019</a:t>
            </a:r>
            <a:r>
              <a:rPr sz="3000" spc="-140" dirty="0">
                <a:solidFill>
                  <a:srgbClr val="C00000"/>
                </a:solidFill>
                <a:latin typeface="Impact" panose="020B0806030902050204" pitchFamily="34" charset="0"/>
                <a:cs typeface="Arial"/>
              </a:rPr>
              <a:t> </a:t>
            </a:r>
            <a:r>
              <a:rPr sz="3000" spc="-50" dirty="0">
                <a:solidFill>
                  <a:srgbClr val="C00000"/>
                </a:solidFill>
                <a:latin typeface="Impact" panose="020B0806030902050204" pitchFamily="34" charset="0"/>
                <a:cs typeface="Arial"/>
              </a:rPr>
              <a:t>году:</a:t>
            </a:r>
            <a:endParaRPr sz="3000" dirty="0">
              <a:solidFill>
                <a:srgbClr val="C00000"/>
              </a:solidFill>
              <a:latin typeface="Impact" panose="020B0806030902050204" pitchFamily="34" charset="0"/>
              <a:cs typeface="Arial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49016693"/>
              </p:ext>
            </p:extLst>
          </p:nvPr>
        </p:nvGraphicFramePr>
        <p:xfrm>
          <a:off x="4490482" y="2913320"/>
          <a:ext cx="4430233" cy="25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26589" y="1896567"/>
            <a:ext cx="4053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13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«Как, по Вашему мнению, изменились административные наказания за последние 3 года?»</a:t>
            </a:r>
            <a:endParaRPr lang="ru-RU" b="1" dirty="0">
              <a:solidFill>
                <a:srgbClr val="213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2940</TotalTime>
  <Words>800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Лобанова Алена Юрьевна</cp:lastModifiedBy>
  <cp:revision>371</cp:revision>
  <dcterms:created xsi:type="dcterms:W3CDTF">2016-11-18T14:12:19Z</dcterms:created>
  <dcterms:modified xsi:type="dcterms:W3CDTF">2020-07-29T10:05:15Z</dcterms:modified>
</cp:coreProperties>
</file>