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0" r:id="rId3"/>
    <p:sldId id="279" r:id="rId4"/>
    <p:sldId id="259" r:id="rId5"/>
    <p:sldId id="260" r:id="rId6"/>
    <p:sldId id="261" r:id="rId7"/>
    <p:sldId id="264" r:id="rId8"/>
    <p:sldId id="269" r:id="rId9"/>
    <p:sldId id="270" r:id="rId10"/>
    <p:sldId id="271" r:id="rId11"/>
    <p:sldId id="273" r:id="rId12"/>
    <p:sldId id="275" r:id="rId13"/>
    <p:sldId id="276" r:id="rId14"/>
    <p:sldId id="272" r:id="rId15"/>
    <p:sldId id="274" r:id="rId16"/>
    <p:sldId id="282" r:id="rId17"/>
    <p:sldId id="281" r:id="rId18"/>
  </p:sldIdLst>
  <p:sldSz cx="9144000" cy="6858000" type="screen4x3"/>
  <p:notesSz cx="9144000" cy="6858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73173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8976"/>
            <a:ext cx="8642985" cy="432434"/>
          </a:xfrm>
          <a:custGeom>
            <a:avLst/>
            <a:gdLst/>
            <a:ahLst/>
            <a:cxnLst/>
            <a:rect l="l" t="t" r="r" b="b"/>
            <a:pathLst>
              <a:path w="8642985" h="432434">
                <a:moveTo>
                  <a:pt x="8642604" y="0"/>
                </a:moveTo>
                <a:lnTo>
                  <a:pt x="0" y="0"/>
                </a:lnTo>
                <a:lnTo>
                  <a:pt x="0" y="432053"/>
                </a:lnTo>
                <a:lnTo>
                  <a:pt x="8642604" y="432053"/>
                </a:lnTo>
                <a:lnTo>
                  <a:pt x="8642604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440" y="241553"/>
            <a:ext cx="794511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961" y="3153917"/>
            <a:ext cx="8482965" cy="330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1238" y="6542341"/>
            <a:ext cx="20574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630" y="1709674"/>
            <a:ext cx="5039360" cy="12827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500" b="1" spc="35" dirty="0">
                <a:solidFill>
                  <a:srgbClr val="404040"/>
                </a:solidFill>
                <a:latin typeface="Verdana"/>
                <a:cs typeface="Verdana"/>
              </a:rPr>
              <a:t>ИНДЕКС</a:t>
            </a:r>
            <a:endParaRPr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500" b="1" spc="35" dirty="0">
                <a:solidFill>
                  <a:srgbClr val="404040"/>
                </a:solidFill>
                <a:latin typeface="Verdana"/>
                <a:cs typeface="Verdana"/>
              </a:rPr>
              <a:t>«АДМИНИСТРАТИВНОЕ ДАВЛЕНИЕ </a:t>
            </a:r>
            <a:r>
              <a:rPr sz="1500" b="1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500" b="1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b="1" spc="45" dirty="0">
                <a:solidFill>
                  <a:srgbClr val="404040"/>
                </a:solidFill>
                <a:latin typeface="Verdana"/>
                <a:cs typeface="Verdana"/>
              </a:rPr>
              <a:t>2020»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500" u="heavy" spc="-3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heavy" spc="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«ЯРОСЛАВСКАЯ</a:t>
            </a:r>
            <a:r>
              <a:rPr sz="1500" b="1" u="heavy" spc="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 </a:t>
            </a:r>
            <a:r>
              <a:rPr sz="1500" b="1" u="heavy" spc="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ОБЛАСТЬ»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3513" y="440436"/>
            <a:ext cx="2665095" cy="612775"/>
            <a:chOff x="683513" y="440436"/>
            <a:chExt cx="2665095" cy="6127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13" y="440436"/>
              <a:ext cx="816102" cy="612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0219" y="440436"/>
              <a:ext cx="1588008" cy="54025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365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МАТЕРИАЛ </a:t>
            </a:r>
            <a:r>
              <a:rPr dirty="0"/>
              <a:t>К</a:t>
            </a:r>
            <a:r>
              <a:rPr spc="-50" dirty="0"/>
              <a:t> </a:t>
            </a:r>
            <a:r>
              <a:rPr spc="-5" dirty="0"/>
              <a:t>ОБСУЖДЕНИЮ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181" y="184658"/>
            <a:ext cx="867156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9475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Расчет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показателей контрольно-надзорных органов  ГУ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МЧС России по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Ярославской</a:t>
            </a:r>
            <a:r>
              <a:rPr sz="135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350">
              <a:latin typeface="Verdana"/>
              <a:cs typeface="Verdana"/>
            </a:endParaRPr>
          </a:p>
          <a:p>
            <a:pPr marL="6089650" marR="5080" indent="-347980">
              <a:lnSpc>
                <a:spcPct val="100000"/>
              </a:lnSpc>
              <a:spcBef>
                <a:spcPts val="985"/>
              </a:spcBef>
            </a:pPr>
            <a:r>
              <a:rPr sz="1000" b="1" spc="-5" dirty="0">
                <a:latin typeface="Times New Roman"/>
                <a:cs typeface="Times New Roman"/>
              </a:rPr>
              <a:t>Средний </a:t>
            </a:r>
            <a:r>
              <a:rPr sz="1000" b="1" dirty="0">
                <a:latin typeface="Times New Roman"/>
                <a:cs typeface="Times New Roman"/>
              </a:rPr>
              <a:t>уровень </a:t>
            </a:r>
            <a:r>
              <a:rPr sz="1000" b="1" spc="-5" dirty="0">
                <a:latin typeface="Times New Roman"/>
                <a:cs typeface="Times New Roman"/>
              </a:rPr>
              <a:t>доли Предупреждений </a:t>
            </a:r>
            <a:r>
              <a:rPr sz="1000" b="1" dirty="0">
                <a:latin typeface="Times New Roman"/>
                <a:cs typeface="Times New Roman"/>
              </a:rPr>
              <a:t>от </a:t>
            </a:r>
            <a:r>
              <a:rPr sz="1000" b="1" spc="-5" dirty="0">
                <a:latin typeface="Times New Roman"/>
                <a:cs typeface="Times New Roman"/>
              </a:rPr>
              <a:t>общего  </a:t>
            </a:r>
            <a:r>
              <a:rPr sz="1000" b="1" dirty="0">
                <a:latin typeface="Times New Roman"/>
                <a:cs typeface="Times New Roman"/>
              </a:rPr>
              <a:t>числа </a:t>
            </a:r>
            <a:r>
              <a:rPr sz="1000" b="1" spc="-5" dirty="0">
                <a:latin typeface="Times New Roman"/>
                <a:cs typeface="Times New Roman"/>
              </a:rPr>
              <a:t>наказаний </a:t>
            </a:r>
            <a:r>
              <a:rPr sz="1000" b="1" dirty="0">
                <a:latin typeface="Times New Roman"/>
                <a:cs typeface="Times New Roman"/>
              </a:rPr>
              <a:t>(вся Россия) –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53,7%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9194" y="1119758"/>
          <a:ext cx="5399404" cy="1329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marL="9525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180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58,9%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525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332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9194" y="2882773"/>
          <a:ext cx="5399404" cy="157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77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9525">
                        <a:lnSpc>
                          <a:spcPts val="78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9525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71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5,9%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568">
                <a:tc>
                  <a:txBody>
                    <a:bodyPr/>
                    <a:lstStyle/>
                    <a:p>
                      <a:pPr marL="9525">
                        <a:lnSpc>
                          <a:spcPts val="74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904"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458">
                <a:tc>
                  <a:txBody>
                    <a:bodyPr/>
                    <a:lstStyle/>
                    <a:p>
                      <a:pPr marL="9525">
                        <a:lnSpc>
                          <a:spcPts val="78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58153" y="1074292"/>
          <a:ext cx="2700020" cy="145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/>
                <a:gridCol w="619125"/>
              </a:tblGrid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89,8%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Приморский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87,5%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Псковская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82,9%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Удмуртская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82,8%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Татарстан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(Татарстан)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32,7%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Ингушетия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27,2%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Московская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22,7%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Хабаровский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5,2%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58153" y="3212973"/>
          <a:ext cx="2700020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/>
                <a:gridCol w="619125"/>
              </a:tblGrid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Мордовия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г. Севастополь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Амурская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2,1%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Тверская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25,2%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Карачаево-Черкесская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26,7%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Чукотский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29,1%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754878" y="2808731"/>
            <a:ext cx="330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83234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Times New Roman"/>
                <a:cs typeface="Times New Roman"/>
              </a:rPr>
              <a:t>Средний </a:t>
            </a:r>
            <a:r>
              <a:rPr sz="1000" b="1" dirty="0">
                <a:latin typeface="Times New Roman"/>
                <a:cs typeface="Times New Roman"/>
              </a:rPr>
              <a:t>уровень </a:t>
            </a:r>
            <a:r>
              <a:rPr sz="1000" b="1" spc="-5" dirty="0">
                <a:latin typeface="Times New Roman"/>
                <a:cs typeface="Times New Roman"/>
              </a:rPr>
              <a:t>доли организаций </a:t>
            </a:r>
            <a:r>
              <a:rPr sz="1000" b="1" dirty="0">
                <a:latin typeface="Times New Roman"/>
                <a:cs typeface="Times New Roman"/>
              </a:rPr>
              <a:t>и ИП, </a:t>
            </a:r>
            <a:r>
              <a:rPr sz="1000" b="1" spc="-5" dirty="0">
                <a:latin typeface="Times New Roman"/>
                <a:cs typeface="Times New Roman"/>
              </a:rPr>
              <a:t>подвергнутых  контролю </a:t>
            </a:r>
            <a:r>
              <a:rPr sz="1000" b="1" dirty="0">
                <a:latin typeface="Times New Roman"/>
                <a:cs typeface="Times New Roman"/>
              </a:rPr>
              <a:t>и </a:t>
            </a:r>
            <a:r>
              <a:rPr sz="1000" b="1" spc="-5" dirty="0">
                <a:latin typeface="Times New Roman"/>
                <a:cs typeface="Times New Roman"/>
              </a:rPr>
              <a:t>надзору </a:t>
            </a:r>
            <a:r>
              <a:rPr sz="1000" b="1" dirty="0">
                <a:latin typeface="Times New Roman"/>
                <a:cs typeface="Times New Roman"/>
              </a:rPr>
              <a:t>(вся Россия) –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9,3%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54" y="4751323"/>
            <a:ext cx="44056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Справочно: соотношение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ЕРП и данных ведомства</a:t>
            </a:r>
            <a:r>
              <a:rPr sz="1100" b="1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194" y="4995671"/>
          <a:ext cx="6639557" cy="94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/>
                <a:gridCol w="1106170"/>
                <a:gridCol w="1106805"/>
                <a:gridCol w="1106804"/>
                <a:gridCol w="1106804"/>
                <a:gridCol w="1106804"/>
              </a:tblGrid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574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  предприятий,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80,1%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1249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65,3%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30,2%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1951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1377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70,6%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26,4%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1105" y="765429"/>
            <a:ext cx="4969510" cy="951865"/>
            <a:chOff x="1221105" y="765429"/>
            <a:chExt cx="4969510" cy="951865"/>
          </a:xfrm>
        </p:grpSpPr>
        <p:sp>
          <p:nvSpPr>
            <p:cNvPr id="3" name="object 3"/>
            <p:cNvSpPr/>
            <p:nvPr/>
          </p:nvSpPr>
          <p:spPr>
            <a:xfrm>
              <a:off x="4356734" y="1125093"/>
              <a:ext cx="1583690" cy="579120"/>
            </a:xfrm>
            <a:custGeom>
              <a:avLst/>
              <a:gdLst/>
              <a:ahLst/>
              <a:cxnLst/>
              <a:rect l="l" t="t" r="r" b="b"/>
              <a:pathLst>
                <a:path w="1583689" h="579119">
                  <a:moveTo>
                    <a:pt x="1583436" y="0"/>
                  </a:moveTo>
                  <a:lnTo>
                    <a:pt x="1583436" y="253365"/>
                  </a:lnTo>
                  <a:lnTo>
                    <a:pt x="1579354" y="298914"/>
                  </a:lnTo>
                  <a:lnTo>
                    <a:pt x="1567587" y="341782"/>
                  </a:lnTo>
                  <a:lnTo>
                    <a:pt x="1548849" y="381254"/>
                  </a:lnTo>
                  <a:lnTo>
                    <a:pt x="1523855" y="416614"/>
                  </a:lnTo>
                  <a:lnTo>
                    <a:pt x="1493320" y="447149"/>
                  </a:lnTo>
                  <a:lnTo>
                    <a:pt x="1457959" y="472143"/>
                  </a:lnTo>
                  <a:lnTo>
                    <a:pt x="1418488" y="490881"/>
                  </a:lnTo>
                  <a:lnTo>
                    <a:pt x="1375620" y="502648"/>
                  </a:lnTo>
                  <a:lnTo>
                    <a:pt x="1330070" y="506730"/>
                  </a:lnTo>
                  <a:lnTo>
                    <a:pt x="144779" y="506730"/>
                  </a:lnTo>
                  <a:lnTo>
                    <a:pt x="144779" y="579120"/>
                  </a:lnTo>
                  <a:lnTo>
                    <a:pt x="0" y="434340"/>
                  </a:lnTo>
                  <a:lnTo>
                    <a:pt x="144779" y="289560"/>
                  </a:lnTo>
                  <a:lnTo>
                    <a:pt x="144779" y="361950"/>
                  </a:lnTo>
                  <a:lnTo>
                    <a:pt x="1330070" y="361950"/>
                  </a:lnTo>
                  <a:lnTo>
                    <a:pt x="1372326" y="353413"/>
                  </a:lnTo>
                  <a:lnTo>
                    <a:pt x="1406842" y="330136"/>
                  </a:lnTo>
                  <a:lnTo>
                    <a:pt x="1430119" y="295620"/>
                  </a:lnTo>
                  <a:lnTo>
                    <a:pt x="1438655" y="253365"/>
                  </a:lnTo>
                  <a:lnTo>
                    <a:pt x="1438655" y="0"/>
                  </a:lnTo>
                  <a:lnTo>
                    <a:pt x="1583436" y="0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1105" y="765429"/>
              <a:ext cx="4969510" cy="368935"/>
            </a:xfrm>
            <a:custGeom>
              <a:avLst/>
              <a:gdLst/>
              <a:ahLst/>
              <a:cxnLst/>
              <a:rect l="l" t="t" r="r" b="b"/>
              <a:pathLst>
                <a:path w="4969510" h="368934">
                  <a:moveTo>
                    <a:pt x="496900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4969002" y="368808"/>
                  </a:lnTo>
                  <a:lnTo>
                    <a:pt x="4969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181" y="265176"/>
            <a:ext cx="62744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Жилищные инспекции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проверка управляющих</a:t>
            </a:r>
            <a:r>
              <a:rPr sz="135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организаций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1105" y="765429"/>
            <a:ext cx="4969510" cy="307777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40"/>
              </a:spcBef>
            </a:pPr>
            <a:r>
              <a:rPr dirty="0"/>
              <a:t>233 </a:t>
            </a:r>
            <a:r>
              <a:rPr spc="-10" dirty="0"/>
              <a:t>УПРАВЛЯЮЩИХ</a:t>
            </a:r>
            <a:r>
              <a:rPr spc="15" dirty="0"/>
              <a:t> </a:t>
            </a:r>
            <a:r>
              <a:rPr spc="-20" dirty="0" smtClean="0"/>
              <a:t>ОРГАНИЗАЦИ</a:t>
            </a:r>
            <a:r>
              <a:rPr lang="ru-RU" spc="-20" dirty="0" smtClean="0"/>
              <a:t>И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180212" y="1413128"/>
            <a:ext cx="4145279" cy="35941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500"/>
              </a:spcBef>
            </a:pPr>
            <a:r>
              <a:rPr sz="1800" b="1" dirty="0">
                <a:latin typeface="Calibri"/>
                <a:cs typeface="Calibri"/>
              </a:rPr>
              <a:t>6741 </a:t>
            </a:r>
            <a:r>
              <a:rPr sz="1800" b="1" spc="-5" dirty="0">
                <a:latin typeface="Calibri"/>
                <a:cs typeface="Calibri"/>
              </a:rPr>
              <a:t>ПРОВЕРКА </a:t>
            </a:r>
            <a:r>
              <a:rPr sz="1800" spc="-5" dirty="0">
                <a:latin typeface="Calibri"/>
                <a:cs typeface="Calibri"/>
              </a:rPr>
              <a:t>(151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ОРГАНИЗАЦИЯ)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1194" y="1760854"/>
            <a:ext cx="5865495" cy="617855"/>
            <a:chOff x="671194" y="1760854"/>
            <a:chExt cx="5865495" cy="617855"/>
          </a:xfrm>
        </p:grpSpPr>
        <p:sp>
          <p:nvSpPr>
            <p:cNvPr id="9" name="object 9"/>
            <p:cNvSpPr/>
            <p:nvPr/>
          </p:nvSpPr>
          <p:spPr>
            <a:xfrm>
              <a:off x="683894" y="1773554"/>
              <a:ext cx="1296670" cy="591820"/>
            </a:xfrm>
            <a:custGeom>
              <a:avLst/>
              <a:gdLst/>
              <a:ahLst/>
              <a:cxnLst/>
              <a:rect l="l" t="t" r="r" b="b"/>
              <a:pathLst>
                <a:path w="1296670" h="591819">
                  <a:moveTo>
                    <a:pt x="147827" y="0"/>
                  </a:moveTo>
                  <a:lnTo>
                    <a:pt x="147827" y="369570"/>
                  </a:lnTo>
                  <a:lnTo>
                    <a:pt x="1148334" y="369570"/>
                  </a:lnTo>
                  <a:lnTo>
                    <a:pt x="1148334" y="295656"/>
                  </a:lnTo>
                  <a:lnTo>
                    <a:pt x="1296162" y="443484"/>
                  </a:lnTo>
                  <a:lnTo>
                    <a:pt x="1148334" y="591312"/>
                  </a:lnTo>
                  <a:lnTo>
                    <a:pt x="1148334" y="517398"/>
                  </a:lnTo>
                  <a:lnTo>
                    <a:pt x="0" y="517398"/>
                  </a:lnTo>
                  <a:lnTo>
                    <a:pt x="0" y="0"/>
                  </a:lnTo>
                  <a:lnTo>
                    <a:pt x="147827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0056" y="2078354"/>
              <a:ext cx="4544060" cy="287655"/>
            </a:xfrm>
            <a:custGeom>
              <a:avLst/>
              <a:gdLst/>
              <a:ahLst/>
              <a:cxnLst/>
              <a:rect l="l" t="t" r="r" b="b"/>
              <a:pathLst>
                <a:path w="4544059" h="287655">
                  <a:moveTo>
                    <a:pt x="4543806" y="0"/>
                  </a:moveTo>
                  <a:lnTo>
                    <a:pt x="0" y="0"/>
                  </a:lnTo>
                  <a:lnTo>
                    <a:pt x="0" y="287274"/>
                  </a:lnTo>
                  <a:lnTo>
                    <a:pt x="4543806" y="287274"/>
                  </a:lnTo>
                  <a:lnTo>
                    <a:pt x="4543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0056" y="2078354"/>
              <a:ext cx="4544060" cy="287655"/>
            </a:xfrm>
            <a:custGeom>
              <a:avLst/>
              <a:gdLst/>
              <a:ahLst/>
              <a:cxnLst/>
              <a:rect l="l" t="t" r="r" b="b"/>
              <a:pathLst>
                <a:path w="4544059" h="287655">
                  <a:moveTo>
                    <a:pt x="0" y="287274"/>
                  </a:moveTo>
                  <a:lnTo>
                    <a:pt x="4543806" y="287274"/>
                  </a:lnTo>
                  <a:lnTo>
                    <a:pt x="4543806" y="0"/>
                  </a:lnTo>
                  <a:lnTo>
                    <a:pt x="0" y="0"/>
                  </a:lnTo>
                  <a:lnTo>
                    <a:pt x="0" y="28727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05302" y="2072131"/>
            <a:ext cx="20529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1142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ПОСТАНОВЛЕНИЯ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0" y="1003299"/>
            <a:ext cx="200913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Calibri"/>
                <a:cs typeface="Calibri"/>
              </a:rPr>
              <a:t>В </a:t>
            </a:r>
            <a:r>
              <a:rPr sz="1300" b="1" spc="-10" dirty="0">
                <a:latin typeface="Calibri"/>
                <a:cs typeface="Calibri"/>
              </a:rPr>
              <a:t>среднем, </a:t>
            </a:r>
            <a:r>
              <a:rPr sz="1300" b="1" spc="-5" dirty="0">
                <a:latin typeface="Calibri"/>
                <a:cs typeface="Calibri"/>
              </a:rPr>
              <a:t>на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одну</a:t>
            </a:r>
            <a:endParaRPr sz="13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300" b="1" spc="-5" dirty="0">
                <a:latin typeface="Calibri"/>
                <a:cs typeface="Calibri"/>
              </a:rPr>
              <a:t>проверенную</a:t>
            </a:r>
            <a:r>
              <a:rPr sz="1300" b="1" spc="-7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организацию  45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 err="1" smtClean="0">
                <a:latin typeface="Calibri"/>
                <a:cs typeface="Calibri"/>
              </a:rPr>
              <a:t>проверок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9852" y="688276"/>
            <a:ext cx="2566035" cy="1954530"/>
            <a:chOff x="6439852" y="688276"/>
            <a:chExt cx="2566035" cy="1954530"/>
          </a:xfrm>
        </p:grpSpPr>
        <p:sp>
          <p:nvSpPr>
            <p:cNvPr id="15" name="object 15"/>
            <p:cNvSpPr/>
            <p:nvPr/>
          </p:nvSpPr>
          <p:spPr>
            <a:xfrm>
              <a:off x="6444615" y="693038"/>
              <a:ext cx="504190" cy="1945005"/>
            </a:xfrm>
            <a:custGeom>
              <a:avLst/>
              <a:gdLst/>
              <a:ahLst/>
              <a:cxnLst/>
              <a:rect l="l" t="t" r="r" b="b"/>
              <a:pathLst>
                <a:path w="504190" h="1945005">
                  <a:moveTo>
                    <a:pt x="0" y="0"/>
                  </a:moveTo>
                  <a:lnTo>
                    <a:pt x="79592" y="2139"/>
                  </a:lnTo>
                  <a:lnTo>
                    <a:pt x="148724" y="8095"/>
                  </a:lnTo>
                  <a:lnTo>
                    <a:pt x="203243" y="17172"/>
                  </a:lnTo>
                  <a:lnTo>
                    <a:pt x="251840" y="41910"/>
                  </a:lnTo>
                  <a:lnTo>
                    <a:pt x="251840" y="930401"/>
                  </a:lnTo>
                  <a:lnTo>
                    <a:pt x="264682" y="943636"/>
                  </a:lnTo>
                  <a:lnTo>
                    <a:pt x="300438" y="955139"/>
                  </a:lnTo>
                  <a:lnTo>
                    <a:pt x="354957" y="964216"/>
                  </a:lnTo>
                  <a:lnTo>
                    <a:pt x="424089" y="970172"/>
                  </a:lnTo>
                  <a:lnTo>
                    <a:pt x="503682" y="972312"/>
                  </a:lnTo>
                  <a:lnTo>
                    <a:pt x="424089" y="974451"/>
                  </a:lnTo>
                  <a:lnTo>
                    <a:pt x="354957" y="980407"/>
                  </a:lnTo>
                  <a:lnTo>
                    <a:pt x="300438" y="989484"/>
                  </a:lnTo>
                  <a:lnTo>
                    <a:pt x="264682" y="1000987"/>
                  </a:lnTo>
                  <a:lnTo>
                    <a:pt x="251840" y="1014222"/>
                  </a:lnTo>
                  <a:lnTo>
                    <a:pt x="251840" y="1902714"/>
                  </a:lnTo>
                  <a:lnTo>
                    <a:pt x="238999" y="1915948"/>
                  </a:lnTo>
                  <a:lnTo>
                    <a:pt x="203243" y="1927451"/>
                  </a:lnTo>
                  <a:lnTo>
                    <a:pt x="148724" y="1936528"/>
                  </a:lnTo>
                  <a:lnTo>
                    <a:pt x="79592" y="1942484"/>
                  </a:lnTo>
                  <a:lnTo>
                    <a:pt x="0" y="194462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178" y="1702333"/>
              <a:ext cx="2245614" cy="777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5130" y="1703095"/>
              <a:ext cx="2250185" cy="8183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79" y="1728597"/>
              <a:ext cx="2160270" cy="6926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04279" y="1728597"/>
              <a:ext cx="2160270" cy="692785"/>
            </a:xfrm>
            <a:custGeom>
              <a:avLst/>
              <a:gdLst/>
              <a:ahLst/>
              <a:cxnLst/>
              <a:rect l="l" t="t" r="r" b="b"/>
              <a:pathLst>
                <a:path w="2160270" h="692785">
                  <a:moveTo>
                    <a:pt x="0" y="692658"/>
                  </a:moveTo>
                  <a:lnTo>
                    <a:pt x="2160270" y="692658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692658"/>
                  </a:lnTo>
                  <a:close/>
                </a:path>
              </a:pathLst>
            </a:custGeom>
            <a:ln w="952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896100" y="1750822"/>
            <a:ext cx="19894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560195" algn="l"/>
              </a:tabLst>
            </a:pPr>
            <a:r>
              <a:rPr sz="1300" b="1" dirty="0">
                <a:latin typeface="Calibri"/>
                <a:cs typeface="Calibri"/>
              </a:rPr>
              <a:t>Прове</a:t>
            </a:r>
            <a:r>
              <a:rPr sz="1300" b="1" spc="-10" dirty="0">
                <a:latin typeface="Calibri"/>
                <a:cs typeface="Calibri"/>
              </a:rPr>
              <a:t>р</a:t>
            </a:r>
            <a:r>
              <a:rPr sz="1300" b="1" spc="-5" dirty="0">
                <a:latin typeface="Calibri"/>
                <a:cs typeface="Calibri"/>
              </a:rPr>
              <a:t>ен</a:t>
            </a:r>
            <a:r>
              <a:rPr sz="1300" b="1" dirty="0">
                <a:latin typeface="Calibri"/>
                <a:cs typeface="Calibri"/>
              </a:rPr>
              <a:t>о	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64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8%  </a:t>
            </a:r>
            <a:r>
              <a:rPr sz="1300" b="1" spc="-5" dirty="0">
                <a:latin typeface="Calibri"/>
                <a:cs typeface="Calibri"/>
              </a:rPr>
              <a:t>организаций, </a:t>
            </a:r>
            <a:r>
              <a:rPr sz="1300" b="1" dirty="0">
                <a:latin typeface="Calibri"/>
                <a:cs typeface="Calibri"/>
              </a:rPr>
              <a:t>в </a:t>
            </a:r>
            <a:r>
              <a:rPr sz="1300" b="1" spc="-5" dirty="0">
                <a:latin typeface="Calibri"/>
                <a:cs typeface="Calibri"/>
              </a:rPr>
              <a:t>среднем </a:t>
            </a:r>
            <a:r>
              <a:rPr sz="1300" b="1" dirty="0">
                <a:latin typeface="Calibri"/>
                <a:cs typeface="Calibri"/>
              </a:rPr>
              <a:t>в  </a:t>
            </a:r>
            <a:r>
              <a:rPr sz="1300" b="1" spc="-5" dirty="0">
                <a:latin typeface="Calibri"/>
                <a:cs typeface="Calibri"/>
              </a:rPr>
              <a:t>России </a:t>
            </a:r>
            <a:r>
              <a:rPr sz="1300" b="1" dirty="0">
                <a:latin typeface="Calibri"/>
                <a:cs typeface="Calibri"/>
              </a:rPr>
              <a:t>– </a:t>
            </a:r>
            <a:r>
              <a:rPr sz="1300" b="1" dirty="0">
                <a:solidFill>
                  <a:srgbClr val="00AF50"/>
                </a:solidFill>
                <a:latin typeface="Calibri"/>
                <a:cs typeface="Calibri"/>
              </a:rPr>
              <a:t>60,9%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12970" y="3179051"/>
            <a:ext cx="3895090" cy="1089025"/>
            <a:chOff x="4712970" y="3179051"/>
            <a:chExt cx="3895090" cy="10890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3638" y="3195812"/>
              <a:ext cx="3883914" cy="10256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2970" y="3179051"/>
              <a:ext cx="3115818" cy="10889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9739" y="3208401"/>
              <a:ext cx="3798570" cy="95402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769739" y="3208401"/>
            <a:ext cx="3798570" cy="895758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10,7% </a:t>
            </a:r>
            <a:r>
              <a:rPr sz="1400" b="1" spc="-5" dirty="0">
                <a:latin typeface="Calibri"/>
                <a:cs typeface="Calibri"/>
              </a:rPr>
              <a:t>-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предупреждения</a:t>
            </a:r>
            <a:endParaRPr sz="1400" dirty="0">
              <a:latin typeface="Calibri"/>
              <a:cs typeface="Calibri"/>
            </a:endParaRPr>
          </a:p>
          <a:p>
            <a:pPr marL="91440" marR="137287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(в </a:t>
            </a:r>
            <a:r>
              <a:rPr sz="1400" b="1" spc="-10" dirty="0">
                <a:latin typeface="Calibri"/>
                <a:cs typeface="Calibri"/>
              </a:rPr>
              <a:t>среднем </a:t>
            </a:r>
            <a:r>
              <a:rPr sz="1400" b="1" spc="-5" dirty="0">
                <a:latin typeface="Calibri"/>
                <a:cs typeface="Calibri"/>
              </a:rPr>
              <a:t>по </a:t>
            </a:r>
            <a:r>
              <a:rPr sz="1400" b="1" spc="-10" dirty="0">
                <a:latin typeface="Calibri"/>
                <a:cs typeface="Calibri"/>
              </a:rPr>
              <a:t>России </a:t>
            </a:r>
            <a:r>
              <a:rPr sz="1400" b="1" spc="-5" dirty="0"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0AF50"/>
                </a:solidFill>
                <a:latin typeface="Calibri"/>
                <a:cs typeface="Calibri"/>
              </a:rPr>
              <a:t>16,2%</a:t>
            </a:r>
            <a:r>
              <a:rPr sz="1400" b="1" spc="-5" dirty="0">
                <a:latin typeface="Calibri"/>
                <a:cs typeface="Calibri"/>
              </a:rPr>
              <a:t>)  89,3% -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 err="1" smtClean="0">
                <a:latin typeface="Calibri"/>
                <a:cs typeface="Calibri"/>
              </a:rPr>
              <a:t>штрафы</a:t>
            </a:r>
            <a:r>
              <a:rPr lang="ru-RU" sz="1400" b="1" spc="-10" dirty="0" smtClean="0">
                <a:latin typeface="Calibri"/>
                <a:cs typeface="Calibri"/>
              </a:rPr>
              <a:t> </a:t>
            </a:r>
            <a:r>
              <a:rPr sz="1400" b="1" spc="-5" dirty="0" err="1" smtClean="0">
                <a:latin typeface="Calibri"/>
                <a:cs typeface="Calibri"/>
              </a:rPr>
              <a:t>на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общую </a:t>
            </a:r>
            <a:r>
              <a:rPr sz="1400" b="1" spc="-10" dirty="0" err="1">
                <a:latin typeface="Calibri"/>
                <a:cs typeface="Calibri"/>
              </a:rPr>
              <a:t>сумму</a:t>
            </a:r>
            <a:r>
              <a:rPr sz="1400" b="1" spc="-10">
                <a:latin typeface="Calibri"/>
                <a:cs typeface="Calibri"/>
              </a:rPr>
              <a:t> </a:t>
            </a:r>
            <a:r>
              <a:rPr sz="1400" b="1" spc="-5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104,2 млн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51540" y="2488882"/>
            <a:ext cx="3731895" cy="2393315"/>
            <a:chOff x="851540" y="2488882"/>
            <a:chExt cx="3731895" cy="2393315"/>
          </a:xfrm>
        </p:grpSpPr>
        <p:sp>
          <p:nvSpPr>
            <p:cNvPr id="27" name="object 27"/>
            <p:cNvSpPr/>
            <p:nvPr/>
          </p:nvSpPr>
          <p:spPr>
            <a:xfrm>
              <a:off x="4074033" y="2493645"/>
              <a:ext cx="504825" cy="2383790"/>
            </a:xfrm>
            <a:custGeom>
              <a:avLst/>
              <a:gdLst/>
              <a:ahLst/>
              <a:cxnLst/>
              <a:rect l="l" t="t" r="r" b="b"/>
              <a:pathLst>
                <a:path w="504825" h="2383790">
                  <a:moveTo>
                    <a:pt x="0" y="0"/>
                  </a:moveTo>
                  <a:lnTo>
                    <a:pt x="79729" y="2140"/>
                  </a:lnTo>
                  <a:lnTo>
                    <a:pt x="148967" y="8103"/>
                  </a:lnTo>
                  <a:lnTo>
                    <a:pt x="203563" y="17199"/>
                  </a:lnTo>
                  <a:lnTo>
                    <a:pt x="252221" y="42037"/>
                  </a:lnTo>
                  <a:lnTo>
                    <a:pt x="252221" y="1149730"/>
                  </a:lnTo>
                  <a:lnTo>
                    <a:pt x="265078" y="1163027"/>
                  </a:lnTo>
                  <a:lnTo>
                    <a:pt x="300880" y="1174568"/>
                  </a:lnTo>
                  <a:lnTo>
                    <a:pt x="355476" y="1183664"/>
                  </a:lnTo>
                  <a:lnTo>
                    <a:pt x="424714" y="1189627"/>
                  </a:lnTo>
                  <a:lnTo>
                    <a:pt x="504443" y="1191767"/>
                  </a:lnTo>
                  <a:lnTo>
                    <a:pt x="424714" y="1193908"/>
                  </a:lnTo>
                  <a:lnTo>
                    <a:pt x="355476" y="1199871"/>
                  </a:lnTo>
                  <a:lnTo>
                    <a:pt x="300880" y="1208967"/>
                  </a:lnTo>
                  <a:lnTo>
                    <a:pt x="265078" y="1220508"/>
                  </a:lnTo>
                  <a:lnTo>
                    <a:pt x="252221" y="1233804"/>
                  </a:lnTo>
                  <a:lnTo>
                    <a:pt x="252221" y="2341498"/>
                  </a:lnTo>
                  <a:lnTo>
                    <a:pt x="239365" y="2354795"/>
                  </a:lnTo>
                  <a:lnTo>
                    <a:pt x="203563" y="2366336"/>
                  </a:lnTo>
                  <a:lnTo>
                    <a:pt x="148967" y="2375432"/>
                  </a:lnTo>
                  <a:lnTo>
                    <a:pt x="79729" y="2381395"/>
                  </a:lnTo>
                  <a:lnTo>
                    <a:pt x="0" y="2383535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60525" y="2875915"/>
              <a:ext cx="504825" cy="808990"/>
            </a:xfrm>
            <a:custGeom>
              <a:avLst/>
              <a:gdLst/>
              <a:ahLst/>
              <a:cxnLst/>
              <a:rect l="l" t="t" r="r" b="b"/>
              <a:pathLst>
                <a:path w="504825" h="808989">
                  <a:moveTo>
                    <a:pt x="0" y="0"/>
                  </a:moveTo>
                  <a:lnTo>
                    <a:pt x="0" y="808990"/>
                  </a:lnTo>
                  <a:lnTo>
                    <a:pt x="504317" y="176402"/>
                  </a:lnTo>
                  <a:lnTo>
                    <a:pt x="464383" y="146531"/>
                  </a:lnTo>
                  <a:lnTo>
                    <a:pt x="422879" y="119293"/>
                  </a:lnTo>
                  <a:lnTo>
                    <a:pt x="379934" y="94733"/>
                  </a:lnTo>
                  <a:lnTo>
                    <a:pt x="335676" y="72894"/>
                  </a:lnTo>
                  <a:lnTo>
                    <a:pt x="290236" y="53823"/>
                  </a:lnTo>
                  <a:lnTo>
                    <a:pt x="243742" y="37563"/>
                  </a:lnTo>
                  <a:lnTo>
                    <a:pt x="196324" y="24159"/>
                  </a:lnTo>
                  <a:lnTo>
                    <a:pt x="148111" y="13656"/>
                  </a:lnTo>
                  <a:lnTo>
                    <a:pt x="99233" y="6099"/>
                  </a:lnTo>
                  <a:lnTo>
                    <a:pt x="49820" y="1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1540" y="2875915"/>
              <a:ext cx="1617980" cy="1617980"/>
            </a:xfrm>
            <a:custGeom>
              <a:avLst/>
              <a:gdLst/>
              <a:ahLst/>
              <a:cxnLst/>
              <a:rect l="l" t="t" r="r" b="b"/>
              <a:pathLst>
                <a:path w="1617980" h="1617979">
                  <a:moveTo>
                    <a:pt x="808984" y="0"/>
                  </a:moveTo>
                  <a:lnTo>
                    <a:pt x="759932" y="1485"/>
                  </a:lnTo>
                  <a:lnTo>
                    <a:pt x="711355" y="5905"/>
                  </a:lnTo>
                  <a:lnTo>
                    <a:pt x="663370" y="13202"/>
                  </a:lnTo>
                  <a:lnTo>
                    <a:pt x="616095" y="23321"/>
                  </a:lnTo>
                  <a:lnTo>
                    <a:pt x="569647" y="36204"/>
                  </a:lnTo>
                  <a:lnTo>
                    <a:pt x="524142" y="51795"/>
                  </a:lnTo>
                  <a:lnTo>
                    <a:pt x="479698" y="70038"/>
                  </a:lnTo>
                  <a:lnTo>
                    <a:pt x="436433" y="90877"/>
                  </a:lnTo>
                  <a:lnTo>
                    <a:pt x="394463" y="114254"/>
                  </a:lnTo>
                  <a:lnTo>
                    <a:pt x="353906" y="140113"/>
                  </a:lnTo>
                  <a:lnTo>
                    <a:pt x="314878" y="168399"/>
                  </a:lnTo>
                  <a:lnTo>
                    <a:pt x="277498" y="199054"/>
                  </a:lnTo>
                  <a:lnTo>
                    <a:pt x="241881" y="232022"/>
                  </a:lnTo>
                  <a:lnTo>
                    <a:pt x="208146" y="267247"/>
                  </a:lnTo>
                  <a:lnTo>
                    <a:pt x="176409" y="304673"/>
                  </a:lnTo>
                  <a:lnTo>
                    <a:pt x="147855" y="342699"/>
                  </a:lnTo>
                  <a:lnTo>
                    <a:pt x="121860" y="381840"/>
                  </a:lnTo>
                  <a:lnTo>
                    <a:pt x="98411" y="421990"/>
                  </a:lnTo>
                  <a:lnTo>
                    <a:pt x="77498" y="463042"/>
                  </a:lnTo>
                  <a:lnTo>
                    <a:pt x="59107" y="504888"/>
                  </a:lnTo>
                  <a:lnTo>
                    <a:pt x="43227" y="547423"/>
                  </a:lnTo>
                  <a:lnTo>
                    <a:pt x="29846" y="590540"/>
                  </a:lnTo>
                  <a:lnTo>
                    <a:pt x="18951" y="634131"/>
                  </a:lnTo>
                  <a:lnTo>
                    <a:pt x="10531" y="678091"/>
                  </a:lnTo>
                  <a:lnTo>
                    <a:pt x="4574" y="722313"/>
                  </a:lnTo>
                  <a:lnTo>
                    <a:pt x="1068" y="766690"/>
                  </a:lnTo>
                  <a:lnTo>
                    <a:pt x="0" y="811115"/>
                  </a:lnTo>
                  <a:lnTo>
                    <a:pt x="1358" y="855482"/>
                  </a:lnTo>
                  <a:lnTo>
                    <a:pt x="5131" y="899683"/>
                  </a:lnTo>
                  <a:lnTo>
                    <a:pt x="11306" y="943614"/>
                  </a:lnTo>
                  <a:lnTo>
                    <a:pt x="19872" y="987165"/>
                  </a:lnTo>
                  <a:lnTo>
                    <a:pt x="30816" y="1030232"/>
                  </a:lnTo>
                  <a:lnTo>
                    <a:pt x="44126" y="1072707"/>
                  </a:lnTo>
                  <a:lnTo>
                    <a:pt x="59791" y="1114484"/>
                  </a:lnTo>
                  <a:lnTo>
                    <a:pt x="77798" y="1155456"/>
                  </a:lnTo>
                  <a:lnTo>
                    <a:pt x="98135" y="1195516"/>
                  </a:lnTo>
                  <a:lnTo>
                    <a:pt x="120791" y="1234558"/>
                  </a:lnTo>
                  <a:lnTo>
                    <a:pt x="145752" y="1272475"/>
                  </a:lnTo>
                  <a:lnTo>
                    <a:pt x="173008" y="1309160"/>
                  </a:lnTo>
                  <a:lnTo>
                    <a:pt x="202545" y="1344506"/>
                  </a:lnTo>
                  <a:lnTo>
                    <a:pt x="234353" y="1378408"/>
                  </a:lnTo>
                  <a:lnTo>
                    <a:pt x="268419" y="1410758"/>
                  </a:lnTo>
                  <a:lnTo>
                    <a:pt x="304730" y="1441450"/>
                  </a:lnTo>
                  <a:lnTo>
                    <a:pt x="342750" y="1470007"/>
                  </a:lnTo>
                  <a:lnTo>
                    <a:pt x="381885" y="1496005"/>
                  </a:lnTo>
                  <a:lnTo>
                    <a:pt x="422030" y="1519456"/>
                  </a:lnTo>
                  <a:lnTo>
                    <a:pt x="463076" y="1540373"/>
                  </a:lnTo>
                  <a:lnTo>
                    <a:pt x="504918" y="1558767"/>
                  </a:lnTo>
                  <a:lnTo>
                    <a:pt x="547449" y="1574651"/>
                  </a:lnTo>
                  <a:lnTo>
                    <a:pt x="590563" y="1588035"/>
                  </a:lnTo>
                  <a:lnTo>
                    <a:pt x="634152" y="1598933"/>
                  </a:lnTo>
                  <a:lnTo>
                    <a:pt x="678110" y="1607356"/>
                  </a:lnTo>
                  <a:lnTo>
                    <a:pt x="722330" y="1613317"/>
                  </a:lnTo>
                  <a:lnTo>
                    <a:pt x="766706" y="1616827"/>
                  </a:lnTo>
                  <a:lnTo>
                    <a:pt x="811131" y="1617898"/>
                  </a:lnTo>
                  <a:lnTo>
                    <a:pt x="855498" y="1616543"/>
                  </a:lnTo>
                  <a:lnTo>
                    <a:pt x="899701" y="1612772"/>
                  </a:lnTo>
                  <a:lnTo>
                    <a:pt x="943634" y="1606600"/>
                  </a:lnTo>
                  <a:lnTo>
                    <a:pt x="987188" y="1598036"/>
                  </a:lnTo>
                  <a:lnTo>
                    <a:pt x="1030259" y="1587094"/>
                  </a:lnTo>
                  <a:lnTo>
                    <a:pt x="1072738" y="1573786"/>
                  </a:lnTo>
                  <a:lnTo>
                    <a:pt x="1114520" y="1558123"/>
                  </a:lnTo>
                  <a:lnTo>
                    <a:pt x="1155498" y="1540117"/>
                  </a:lnTo>
                  <a:lnTo>
                    <a:pt x="1195565" y="1519781"/>
                  </a:lnTo>
                  <a:lnTo>
                    <a:pt x="1234614" y="1497126"/>
                  </a:lnTo>
                  <a:lnTo>
                    <a:pt x="1272539" y="1472164"/>
                  </a:lnTo>
                  <a:lnTo>
                    <a:pt x="1309234" y="1444908"/>
                  </a:lnTo>
                  <a:lnTo>
                    <a:pt x="1344591" y="1415370"/>
                  </a:lnTo>
                  <a:lnTo>
                    <a:pt x="1378504" y="1383561"/>
                  </a:lnTo>
                  <a:lnTo>
                    <a:pt x="1410866" y="1349494"/>
                  </a:lnTo>
                  <a:lnTo>
                    <a:pt x="1441571" y="1313180"/>
                  </a:lnTo>
                  <a:lnTo>
                    <a:pt x="1470127" y="1275153"/>
                  </a:lnTo>
                  <a:lnTo>
                    <a:pt x="1496124" y="1236012"/>
                  </a:lnTo>
                  <a:lnTo>
                    <a:pt x="1519574" y="1195862"/>
                  </a:lnTo>
                  <a:lnTo>
                    <a:pt x="1540488" y="1154810"/>
                  </a:lnTo>
                  <a:lnTo>
                    <a:pt x="1558879" y="1112964"/>
                  </a:lnTo>
                  <a:lnTo>
                    <a:pt x="1574758" y="1070429"/>
                  </a:lnTo>
                  <a:lnTo>
                    <a:pt x="1588139" y="1027312"/>
                  </a:lnTo>
                  <a:lnTo>
                    <a:pt x="1599032" y="983721"/>
                  </a:lnTo>
                  <a:lnTo>
                    <a:pt x="1607451" y="939761"/>
                  </a:lnTo>
                  <a:lnTo>
                    <a:pt x="1613407" y="895539"/>
                  </a:lnTo>
                  <a:lnTo>
                    <a:pt x="1616912" y="851162"/>
                  </a:lnTo>
                  <a:lnTo>
                    <a:pt x="1617979" y="806737"/>
                  </a:lnTo>
                  <a:lnTo>
                    <a:pt x="1616620" y="762370"/>
                  </a:lnTo>
                  <a:lnTo>
                    <a:pt x="1612846" y="718169"/>
                  </a:lnTo>
                  <a:lnTo>
                    <a:pt x="1606670" y="674238"/>
                  </a:lnTo>
                  <a:lnTo>
                    <a:pt x="1598104" y="630687"/>
                  </a:lnTo>
                  <a:lnTo>
                    <a:pt x="1587160" y="587620"/>
                  </a:lnTo>
                  <a:lnTo>
                    <a:pt x="1573851" y="545145"/>
                  </a:lnTo>
                  <a:lnTo>
                    <a:pt x="1558188" y="503368"/>
                  </a:lnTo>
                  <a:lnTo>
                    <a:pt x="1540183" y="462396"/>
                  </a:lnTo>
                  <a:lnTo>
                    <a:pt x="1519848" y="422336"/>
                  </a:lnTo>
                  <a:lnTo>
                    <a:pt x="1497197" y="383294"/>
                  </a:lnTo>
                  <a:lnTo>
                    <a:pt x="1472240" y="345377"/>
                  </a:lnTo>
                  <a:lnTo>
                    <a:pt x="1444990" y="308692"/>
                  </a:lnTo>
                  <a:lnTo>
                    <a:pt x="1415459" y="273346"/>
                  </a:lnTo>
                  <a:lnTo>
                    <a:pt x="1383659" y="239444"/>
                  </a:lnTo>
                  <a:lnTo>
                    <a:pt x="1349602" y="207094"/>
                  </a:lnTo>
                  <a:lnTo>
                    <a:pt x="1313301" y="176402"/>
                  </a:lnTo>
                  <a:lnTo>
                    <a:pt x="808984" y="808990"/>
                  </a:lnTo>
                  <a:lnTo>
                    <a:pt x="8089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70811" y="2850641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3546" y="3958844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992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33294" y="366140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25495" y="3591052"/>
            <a:ext cx="1029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Calibri"/>
                <a:cs typeface="Calibri"/>
              </a:rPr>
              <a:t>Предупреждение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33294" y="395249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25495" y="3881628"/>
            <a:ext cx="4108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</a:rPr>
              <a:t>Штр</a:t>
            </a:r>
            <a:r>
              <a:rPr sz="1050" dirty="0">
                <a:latin typeface="Calibri"/>
                <a:cs typeface="Calibri"/>
              </a:rPr>
              <a:t>аф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66013" y="4953000"/>
            <a:ext cx="851954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500" i="1" spc="-80" dirty="0">
                <a:latin typeface="Calibri" panose="020F0502020204030204" pitchFamily="34" charset="0"/>
                <a:cs typeface="Times New Roman" panose="02020603050405020304" pitchFamily="18" charset="0"/>
              </a:rPr>
              <a:t>Вместо </a:t>
            </a:r>
            <a:r>
              <a:rPr sz="1500" i="1" spc="-135" dirty="0">
                <a:latin typeface="Calibri" panose="020F0502020204030204" pitchFamily="34" charset="0"/>
                <a:cs typeface="Times New Roman" panose="02020603050405020304" pitchFamily="18" charset="0"/>
              </a:rPr>
              <a:t>того, </a:t>
            </a:r>
            <a:r>
              <a:rPr sz="1500" i="1" spc="-16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sz="1500" i="1"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бы</a:t>
            </a:r>
            <a:r>
              <a:rPr sz="1500" i="1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75" dirty="0">
                <a:latin typeface="Calibri" panose="020F0502020204030204" pitchFamily="34" charset="0"/>
                <a:cs typeface="Times New Roman" panose="02020603050405020304" pitchFamily="18" charset="0"/>
              </a:rPr>
              <a:t>стимулировать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управляющие </a:t>
            </a:r>
            <a:r>
              <a:rPr sz="1500" i="1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sz="1500" i="1" spc="-50" dirty="0">
                <a:latin typeface="Calibri" panose="020F0502020204030204" pitchFamily="34" charset="0"/>
                <a:cs typeface="Times New Roman" panose="02020603050405020304" pitchFamily="18" charset="0"/>
              </a:rPr>
              <a:t>исправлять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нарушения, </a:t>
            </a:r>
            <a:r>
              <a:rPr sz="1500" i="1" spc="-70" dirty="0">
                <a:latin typeface="Calibri" panose="020F0502020204030204" pitchFamily="34" charset="0"/>
                <a:cs typeface="Times New Roman" panose="02020603050405020304" pitchFamily="18" charset="0"/>
              </a:rPr>
              <a:t>законодательство </a:t>
            </a:r>
            <a:r>
              <a:rPr sz="1500" i="1" dirty="0">
                <a:latin typeface="Calibri" panose="020F0502020204030204" pitchFamily="34" charset="0"/>
                <a:cs typeface="Times New Roman" panose="02020603050405020304" pitchFamily="18" charset="0"/>
              </a:rPr>
              <a:t>и  </a:t>
            </a:r>
            <a:r>
              <a:rPr sz="1500" i="1" spc="-30" dirty="0">
                <a:latin typeface="Calibri" panose="020F0502020204030204" pitchFamily="34" charset="0"/>
                <a:cs typeface="Times New Roman" panose="02020603050405020304" pitchFamily="18" charset="0"/>
              </a:rPr>
              <a:t>правоприменительная </a:t>
            </a:r>
            <a:r>
              <a:rPr sz="1500" i="1" spc="-65" dirty="0">
                <a:latin typeface="Calibri" panose="020F0502020204030204" pitchFamily="34" charset="0"/>
                <a:cs typeface="Times New Roman" panose="02020603050405020304" pitchFamily="18" charset="0"/>
              </a:rPr>
              <a:t>практика </a:t>
            </a:r>
            <a:r>
              <a:rPr sz="1500" i="1" spc="-90" dirty="0">
                <a:latin typeface="Calibri" panose="020F0502020204030204" pitchFamily="34" charset="0"/>
                <a:cs typeface="Times New Roman" panose="02020603050405020304" pitchFamily="18" charset="0"/>
              </a:rPr>
              <a:t>носят </a:t>
            </a:r>
            <a:r>
              <a:rPr sz="1500" i="1" spc="-55" dirty="0">
                <a:latin typeface="Calibri" panose="020F0502020204030204" pitchFamily="34" charset="0"/>
                <a:cs typeface="Times New Roman" panose="02020603050405020304" pitchFamily="18" charset="0"/>
              </a:rPr>
              <a:t>фактически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фискальный </a:t>
            </a:r>
            <a:r>
              <a:rPr sz="1500" i="1" spc="-65" dirty="0">
                <a:latin typeface="Calibri" panose="020F0502020204030204" pitchFamily="34" charset="0"/>
                <a:cs typeface="Times New Roman" panose="02020603050405020304" pitchFamily="18" charset="0"/>
              </a:rPr>
              <a:t>характер</a:t>
            </a:r>
            <a:r>
              <a:rPr sz="1500" spc="-65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sz="1500" i="1"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sz="1500" i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этом</a:t>
            </a:r>
            <a:r>
              <a:rPr sz="1500" i="1" spc="-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240" dirty="0">
                <a:latin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sz="1500" i="1" spc="-70" dirty="0">
                <a:latin typeface="Calibri" panose="020F0502020204030204" pitchFamily="34" charset="0"/>
                <a:cs typeface="Times New Roman" panose="02020603050405020304" pitchFamily="18" charset="0"/>
              </a:rPr>
              <a:t>штрафов,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наложенных </a:t>
            </a:r>
            <a:r>
              <a:rPr sz="1500" i="1"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sz="1500" i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sz="1500" i="1" spc="-2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организацию</a:t>
            </a:r>
            <a:r>
              <a:rPr lang="ru-RU" sz="1500" i="1" spc="-2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z="1500" i="1" spc="-114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страдают</a:t>
            </a:r>
            <a:r>
              <a:rPr sz="1500" i="1" spc="-11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75" dirty="0">
                <a:latin typeface="Calibri" panose="020F0502020204030204" pitchFamily="34" charset="0"/>
                <a:cs typeface="Times New Roman" panose="02020603050405020304" pitchFamily="18" charset="0"/>
              </a:rPr>
              <a:t>жители, </a:t>
            </a:r>
            <a:r>
              <a:rPr sz="1500" i="1" spc="-170" dirty="0">
                <a:latin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sz="1500" i="1" spc="-25" dirty="0"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sz="1500" i="1" spc="-150" dirty="0">
                <a:latin typeface="Calibri" panose="020F0502020204030204" pitchFamily="34" charset="0"/>
                <a:cs typeface="Times New Roman" panose="02020603050405020304" pitchFamily="18" charset="0"/>
              </a:rPr>
              <a:t>эти </a:t>
            </a:r>
            <a:r>
              <a:rPr sz="1500" i="1" spc="-60" dirty="0">
                <a:latin typeface="Calibri" panose="020F0502020204030204" pitchFamily="34" charset="0"/>
                <a:cs typeface="Times New Roman" panose="02020603050405020304" pitchFamily="18" charset="0"/>
              </a:rPr>
              <a:t>средства </a:t>
            </a:r>
            <a:r>
              <a:rPr sz="1500" i="1" spc="5" dirty="0">
                <a:latin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sz="1500" i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изначально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предназначены </a:t>
            </a:r>
            <a:r>
              <a:rPr sz="1500" i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на иные</a:t>
            </a:r>
            <a:r>
              <a:rPr sz="1500" i="1" spc="4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75" dirty="0">
                <a:latin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sz="1500" spc="-75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i="1" spc="-100" dirty="0">
                <a:latin typeface="Calibri" panose="020F0502020204030204" pitchFamily="34" charset="0"/>
                <a:cs typeface="Times New Roman" panose="02020603050405020304" pitchFamily="18" charset="0"/>
              </a:rPr>
              <a:t>Богатая </a:t>
            </a:r>
            <a:r>
              <a:rPr sz="1500" i="1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региональная</a:t>
            </a:r>
            <a:r>
              <a:rPr sz="1500" i="1" spc="29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70" dirty="0">
                <a:latin typeface="Calibri" panose="020F0502020204030204" pitchFamily="34" charset="0"/>
                <a:cs typeface="Times New Roman" panose="02020603050405020304" pitchFamily="18" charset="0"/>
              </a:rPr>
              <a:t>практика показывает, </a:t>
            </a:r>
            <a:r>
              <a:rPr sz="1500" i="1" spc="-160" dirty="0">
                <a:latin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sz="1500" i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несколько крупных </a:t>
            </a:r>
            <a:r>
              <a:rPr sz="1500" i="1" spc="-75" dirty="0">
                <a:latin typeface="Calibri" panose="020F0502020204030204" pitchFamily="34" charset="0"/>
                <a:cs typeface="Times New Roman" panose="02020603050405020304" pitchFamily="18" charset="0"/>
              </a:rPr>
              <a:t>штрафов </a:t>
            </a:r>
            <a:r>
              <a:rPr sz="1500" i="1" spc="-60" dirty="0">
                <a:latin typeface="Calibri" panose="020F0502020204030204" pitchFamily="34" charset="0"/>
                <a:cs typeface="Times New Roman" panose="02020603050405020304" pitchFamily="18" charset="0"/>
              </a:rPr>
              <a:t>приводят </a:t>
            </a:r>
            <a:r>
              <a:rPr sz="1500" i="1" spc="-45" dirty="0">
                <a:latin typeface="Calibri" panose="020F0502020204030204" pitchFamily="34" charset="0"/>
                <a:cs typeface="Times New Roman" panose="02020603050405020304" pitchFamily="18" charset="0"/>
              </a:rPr>
              <a:t>к  </a:t>
            </a:r>
            <a:r>
              <a:rPr sz="1500" i="1" spc="-95" dirty="0">
                <a:latin typeface="Calibri" panose="020F0502020204030204" pitchFamily="34" charset="0"/>
                <a:cs typeface="Times New Roman" panose="02020603050405020304" pitchFamily="18" charset="0"/>
              </a:rPr>
              <a:t>банкротству </a:t>
            </a:r>
            <a:r>
              <a:rPr sz="1500" i="1" dirty="0">
                <a:latin typeface="Calibri" panose="020F0502020204030204" pitchFamily="34" charset="0"/>
                <a:cs typeface="Times New Roman" panose="02020603050405020304" pitchFamily="18" charset="0"/>
              </a:rPr>
              <a:t>и  ликвидации </a:t>
            </a:r>
            <a:r>
              <a:rPr sz="1500" i="1" spc="-1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управляющей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компании</a:t>
            </a:r>
            <a:r>
              <a:rPr sz="1500" i="1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5" dirty="0">
                <a:latin typeface="Calibri" panose="020F0502020204030204" pitchFamily="34" charset="0"/>
                <a:cs typeface="Times New Roman" panose="02020603050405020304" pitchFamily="18" charset="0"/>
              </a:rPr>
              <a:t>либо</a:t>
            </a:r>
            <a:r>
              <a:rPr sz="1500" i="1" spc="34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45" dirty="0">
                <a:latin typeface="Calibri" panose="020F0502020204030204" pitchFamily="34" charset="0"/>
                <a:cs typeface="Times New Roman" panose="02020603050405020304" pitchFamily="18" charset="0"/>
              </a:rPr>
              <a:t>к необходимости </a:t>
            </a:r>
            <a:r>
              <a:rPr sz="1500" i="1" spc="-70" dirty="0">
                <a:latin typeface="Calibri" panose="020F0502020204030204" pitchFamily="34" charset="0"/>
                <a:cs typeface="Times New Roman" panose="02020603050405020304" pitchFamily="18" charset="0"/>
              </a:rPr>
              <a:t>покрывать </a:t>
            </a:r>
            <a:r>
              <a:rPr sz="1500" i="1" spc="-45" dirty="0">
                <a:latin typeface="Calibri" panose="020F0502020204030204" pitchFamily="34" charset="0"/>
                <a:cs typeface="Times New Roman" panose="02020603050405020304" pitchFamily="18" charset="0"/>
              </a:rPr>
              <a:t>задолженность </a:t>
            </a:r>
            <a:r>
              <a:rPr sz="1500" i="1" dirty="0">
                <a:latin typeface="Calibri" panose="020F0502020204030204" pitchFamily="34" charset="0"/>
                <a:cs typeface="Times New Roman" panose="02020603050405020304" pitchFamily="18" charset="0"/>
              </a:rPr>
              <a:t>муниципальной  </a:t>
            </a:r>
            <a:r>
              <a:rPr sz="1500" i="1" spc="5" dirty="0">
                <a:latin typeface="Calibri" panose="020F0502020204030204" pitchFamily="34" charset="0"/>
                <a:cs typeface="Times New Roman" panose="02020603050405020304" pitchFamily="18" charset="0"/>
              </a:rPr>
              <a:t>субсидией</a:t>
            </a:r>
            <a:r>
              <a:rPr sz="1500" spc="5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sz="1500" i="1" dirty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sz="1500" i="1" spc="-65" dirty="0">
                <a:latin typeface="Calibri" panose="020F0502020204030204" pitchFamily="34" charset="0"/>
                <a:cs typeface="Times New Roman" panose="02020603050405020304" pitchFamily="18" charset="0"/>
              </a:rPr>
              <a:t>некоторых </a:t>
            </a:r>
            <a:r>
              <a:rPr sz="1500" i="1" spc="-6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субъектах</a:t>
            </a:r>
            <a:r>
              <a:rPr sz="1500" i="1" spc="-6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i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sz="1500" i="1"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едерации</a:t>
            </a:r>
            <a:r>
              <a:rPr sz="1500" i="1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5" dirty="0">
                <a:latin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sz="1500" i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обанкроченных </a:t>
            </a:r>
            <a:r>
              <a:rPr sz="1500" i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управляющих </a:t>
            </a:r>
            <a:r>
              <a:rPr sz="1500" i="1" spc="-2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sz="1500" i="1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4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исчисляется</a:t>
            </a:r>
            <a:r>
              <a:rPr sz="1500" i="1" spc="-4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500" i="1" spc="-45" dirty="0">
                <a:latin typeface="Calibri" panose="020F0502020204030204" pitchFamily="34" charset="0"/>
                <a:cs typeface="Times New Roman" panose="02020603050405020304" pitchFamily="18" charset="0"/>
              </a:rPr>
              <a:t>десятками</a:t>
            </a:r>
            <a:r>
              <a:rPr sz="1500" spc="-45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181" y="284480"/>
            <a:ext cx="80352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Расчет показателей Управления Россельхознадзора по Ярославской</a:t>
            </a:r>
            <a:r>
              <a:rPr sz="1400" b="1" spc="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6638" y="6510528"/>
            <a:ext cx="1549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3590" y="740029"/>
          <a:ext cx="5401308" cy="132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8334"/>
                <a:gridCol w="1368425"/>
                <a:gridCol w="1008379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9525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815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24,5%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525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7182" y="2192782"/>
          <a:ext cx="5399404" cy="157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65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568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712">
                <a:tc>
                  <a:txBody>
                    <a:bodyPr/>
                    <a:lstStyle/>
                    <a:p>
                      <a:pPr marL="8890">
                        <a:lnSpc>
                          <a:spcPts val="79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8890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71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696">
                <a:tc>
                  <a:txBody>
                    <a:bodyPr/>
                    <a:lstStyle/>
                    <a:p>
                      <a:pPr marL="8890">
                        <a:lnSpc>
                          <a:spcPts val="75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650">
                <a:tc>
                  <a:txBody>
                    <a:bodyPr/>
                    <a:lstStyle/>
                    <a:p>
                      <a:pPr marL="8890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305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8890">
                        <a:lnSpc>
                          <a:spcPts val="78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3863975"/>
          <a:ext cx="5399404" cy="1078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09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НАКАЗАНИЙ,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НАЛОЖЕННЫХ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 marR="8826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КОНТРОЛИРУЮЩИМ ОРГАНОМ НА ЮРИДИЧЕСКИХ  ЛИЦ И ИНДИВИДУАЛЬНЫХ 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8605" marR="259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ШТРАФОВ,  НАЛОЖЕННЫХ</a:t>
                      </a:r>
                      <a:r>
                        <a:rPr sz="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БЕЗ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6525" marR="129539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ПРОВЕРОК  («ДОЛЯ  АДМИНИСТРАТИВНЫХ  РАССЛЕДОВАНИЙ»)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0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(P3)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868">
                <a:tc>
                  <a:txBody>
                    <a:bodyPr/>
                    <a:lstStyle/>
                    <a:p>
                      <a:pPr marL="8890" marR="100965">
                        <a:lnSpc>
                          <a:spcPct val="107500"/>
                        </a:lnSpc>
                        <a:spcBef>
                          <a:spcPts val="26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ЧИСЛО ОРГАНИЗАЦИЙ, ДОЛЖНОСТНЫХ ЛИЦ И ИП,  ПРИВЛЕЧЕННЫХ К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АДМИНИСТРАТИВНОЙ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ОТВЕТСТВЕННОСТИ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893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854700" y="734314"/>
            <a:ext cx="297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320" marR="5080" indent="-64325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Предупреждений </a:t>
            </a:r>
            <a:r>
              <a:rPr sz="900" b="1" dirty="0">
                <a:latin typeface="Times New Roman"/>
                <a:cs typeface="Times New Roman"/>
              </a:rPr>
              <a:t>от </a:t>
            </a:r>
            <a:r>
              <a:rPr sz="900" b="1" spc="-5" dirty="0">
                <a:latin typeface="Times New Roman"/>
                <a:cs typeface="Times New Roman"/>
              </a:rPr>
              <a:t>общего </a:t>
            </a:r>
            <a:r>
              <a:rPr sz="900" b="1" dirty="0">
                <a:latin typeface="Times New Roman"/>
                <a:cs typeface="Times New Roman"/>
              </a:rPr>
              <a:t>числа  </a:t>
            </a:r>
            <a:r>
              <a:rPr sz="900" b="1" spc="-5" dirty="0">
                <a:latin typeface="Times New Roman"/>
                <a:cs typeface="Times New Roman"/>
              </a:rPr>
              <a:t>наказаний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22,3%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6271" y="2225040"/>
            <a:ext cx="286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75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организаций </a:t>
            </a:r>
            <a:r>
              <a:rPr sz="900" b="1" dirty="0">
                <a:latin typeface="Times New Roman"/>
                <a:cs typeface="Times New Roman"/>
              </a:rPr>
              <a:t>и ИП,  </a:t>
            </a:r>
            <a:r>
              <a:rPr sz="900" b="1" spc="-5" dirty="0">
                <a:latin typeface="Times New Roman"/>
                <a:cs typeface="Times New Roman"/>
              </a:rPr>
              <a:t>подвергнутых контролю </a:t>
            </a:r>
            <a:r>
              <a:rPr sz="900" b="1" dirty="0">
                <a:latin typeface="Times New Roman"/>
                <a:cs typeface="Times New Roman"/>
              </a:rPr>
              <a:t>и </a:t>
            </a:r>
            <a:r>
              <a:rPr sz="900" b="1" spc="-5" dirty="0">
                <a:latin typeface="Times New Roman"/>
                <a:cs typeface="Times New Roman"/>
              </a:rPr>
              <a:t>надзору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0AF50"/>
                </a:solidFill>
                <a:latin typeface="Times New Roman"/>
                <a:cs typeface="Times New Roman"/>
              </a:rPr>
              <a:t>4.4%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1567" y="3971290"/>
            <a:ext cx="2975610" cy="120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по </a:t>
            </a:r>
            <a:r>
              <a:rPr sz="900" b="1" dirty="0">
                <a:latin typeface="Times New Roman"/>
                <a:cs typeface="Times New Roman"/>
              </a:rPr>
              <a:t>доле </a:t>
            </a:r>
            <a:r>
              <a:rPr sz="900" b="1" spc="-5" dirty="0">
                <a:latin typeface="Times New Roman"/>
                <a:cs typeface="Times New Roman"/>
              </a:rPr>
              <a:t>штрафов, назначенных </a:t>
            </a:r>
            <a:r>
              <a:rPr sz="900" b="1" dirty="0">
                <a:latin typeface="Times New Roman"/>
                <a:cs typeface="Times New Roman"/>
              </a:rPr>
              <a:t>без  </a:t>
            </a:r>
            <a:r>
              <a:rPr sz="900" b="1" spc="-5" dirty="0">
                <a:latin typeface="Times New Roman"/>
                <a:cs typeface="Times New Roman"/>
              </a:rPr>
              <a:t>проверок </a:t>
            </a:r>
            <a:r>
              <a:rPr sz="900" b="1" dirty="0">
                <a:latin typeface="Times New Roman"/>
                <a:cs typeface="Times New Roman"/>
              </a:rPr>
              <a:t>(«адм. </a:t>
            </a:r>
            <a:r>
              <a:rPr sz="900" b="1" spc="-5" dirty="0">
                <a:latin typeface="Times New Roman"/>
                <a:cs typeface="Times New Roman"/>
              </a:rPr>
              <a:t>расследования») Россельхознадзора </a:t>
            </a:r>
            <a:r>
              <a:rPr sz="900" b="1" dirty="0">
                <a:latin typeface="Times New Roman"/>
                <a:cs typeface="Times New Roman"/>
              </a:rPr>
              <a:t>(вся  Россия) –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45%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3020" marR="5778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Физические лица </a:t>
            </a:r>
            <a:r>
              <a:rPr sz="1000" dirty="0">
                <a:latin typeface="Calibri"/>
                <a:cs typeface="Calibri"/>
              </a:rPr>
              <a:t>из </a:t>
            </a:r>
            <a:r>
              <a:rPr sz="1000" spc="-5" dirty="0">
                <a:latin typeface="Calibri"/>
                <a:cs typeface="Calibri"/>
              </a:rPr>
              <a:t>расчета </a:t>
            </a:r>
            <a:r>
              <a:rPr sz="1000" dirty="0">
                <a:latin typeface="Calibri"/>
                <a:cs typeface="Calibri"/>
              </a:rPr>
              <a:t>исключены. По </a:t>
            </a:r>
            <a:r>
              <a:rPr sz="1000" spc="-5" dirty="0">
                <a:latin typeface="Calibri"/>
                <a:cs typeface="Calibri"/>
              </a:rPr>
              <a:t>данным  </a:t>
            </a:r>
            <a:r>
              <a:rPr sz="1000" dirty="0">
                <a:latin typeface="Calibri"/>
                <a:cs typeface="Calibri"/>
              </a:rPr>
              <a:t>Росстата России 204 </a:t>
            </a:r>
            <a:r>
              <a:rPr sz="1000" spc="-5" dirty="0">
                <a:latin typeface="Calibri"/>
                <a:cs typeface="Calibri"/>
              </a:rPr>
              <a:t>дел об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административных</a:t>
            </a:r>
            <a:endParaRPr sz="1000">
              <a:latin typeface="Calibri"/>
              <a:cs typeface="Calibri"/>
            </a:endParaRPr>
          </a:p>
          <a:p>
            <a:pPr marL="33020" marR="33147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правонарушениях </a:t>
            </a:r>
            <a:r>
              <a:rPr sz="1000" dirty="0">
                <a:latin typeface="Calibri"/>
                <a:cs typeface="Calibri"/>
              </a:rPr>
              <a:t>переданы </a:t>
            </a:r>
            <a:r>
              <a:rPr sz="1000" spc="-5" dirty="0">
                <a:latin typeface="Calibri"/>
                <a:cs typeface="Calibri"/>
              </a:rPr>
              <a:t>Управлением для  рассмотрения </a:t>
            </a:r>
            <a:r>
              <a:rPr sz="1000" dirty="0">
                <a:latin typeface="Calibri"/>
                <a:cs typeface="Calibri"/>
              </a:rPr>
              <a:t>в </a:t>
            </a:r>
            <a:r>
              <a:rPr sz="1000" spc="-5" dirty="0">
                <a:latin typeface="Calibri"/>
                <a:cs typeface="Calibri"/>
              </a:rPr>
              <a:t>иные органы, </a:t>
            </a:r>
            <a:r>
              <a:rPr sz="1000" dirty="0">
                <a:latin typeface="Calibri"/>
                <a:cs typeface="Calibri"/>
              </a:rPr>
              <a:t>в </a:t>
            </a:r>
            <a:r>
              <a:rPr sz="1000" spc="-5" dirty="0">
                <a:latin typeface="Calibri"/>
                <a:cs typeface="Calibri"/>
              </a:rPr>
              <a:t>том </a:t>
            </a:r>
            <a:r>
              <a:rPr sz="1000" dirty="0">
                <a:latin typeface="Calibri"/>
                <a:cs typeface="Calibri"/>
              </a:rPr>
              <a:t>числе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суды.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5183123"/>
            <a:ext cx="44056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u="sng" spc="-5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100" b="1" spc="385" dirty="0">
                <a:latin typeface="Calibri"/>
                <a:cs typeface="Calibri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правочно: соотношение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ЕРП и данных ведомства</a:t>
            </a:r>
            <a:r>
              <a:rPr sz="1100" b="1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6401866"/>
            <a:ext cx="677862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* В </a:t>
            </a:r>
            <a:r>
              <a:rPr sz="1000" spc="-5" dirty="0">
                <a:latin typeface="Calibri"/>
                <a:cs typeface="Calibri"/>
              </a:rPr>
              <a:t>данные "1-контроль" </a:t>
            </a:r>
            <a:r>
              <a:rPr sz="1000" dirty="0">
                <a:latin typeface="Calibri"/>
                <a:cs typeface="Calibri"/>
              </a:rPr>
              <a:t>не включаются сведения о </a:t>
            </a:r>
            <a:r>
              <a:rPr sz="1000" spc="-5" dirty="0">
                <a:latin typeface="Calibri"/>
                <a:cs typeface="Calibri"/>
              </a:rPr>
              <a:t>плановых </a:t>
            </a:r>
            <a:r>
              <a:rPr sz="1000" dirty="0">
                <a:latin typeface="Calibri"/>
                <a:cs typeface="Calibri"/>
              </a:rPr>
              <a:t>и </a:t>
            </a:r>
            <a:r>
              <a:rPr sz="1000" spc="-5" dirty="0">
                <a:latin typeface="Calibri"/>
                <a:cs typeface="Calibri"/>
              </a:rPr>
              <a:t>внеплановых </a:t>
            </a:r>
            <a:r>
              <a:rPr sz="1000" dirty="0">
                <a:latin typeface="Calibri"/>
                <a:cs typeface="Calibri"/>
              </a:rPr>
              <a:t>проверках </a:t>
            </a:r>
            <a:r>
              <a:rPr sz="1000" spc="-5" dirty="0">
                <a:latin typeface="Calibri"/>
                <a:cs typeface="Calibri"/>
              </a:rPr>
              <a:t>органов </a:t>
            </a:r>
            <a:r>
              <a:rPr sz="1000" dirty="0">
                <a:latin typeface="Calibri"/>
                <a:cs typeface="Calibri"/>
              </a:rPr>
              <a:t>власти, </a:t>
            </a:r>
            <a:r>
              <a:rPr sz="1000" spc="-5" dirty="0">
                <a:latin typeface="Calibri"/>
                <a:cs typeface="Calibri"/>
              </a:rPr>
              <a:t>ОМС </a:t>
            </a:r>
            <a:r>
              <a:rPr sz="1000" dirty="0">
                <a:latin typeface="Calibri"/>
                <a:cs typeface="Calibri"/>
              </a:rPr>
              <a:t>и их  </a:t>
            </a:r>
            <a:r>
              <a:rPr sz="1000" spc="-5" dirty="0">
                <a:latin typeface="Calibri"/>
                <a:cs typeface="Calibri"/>
              </a:rPr>
              <a:t>должностных лиц. Значительная доля </a:t>
            </a:r>
            <a:r>
              <a:rPr sz="1000" dirty="0">
                <a:latin typeface="Calibri"/>
                <a:cs typeface="Calibri"/>
              </a:rPr>
              <a:t>плановых проверок </a:t>
            </a:r>
            <a:r>
              <a:rPr sz="1000" spc="-5" dirty="0">
                <a:latin typeface="Calibri"/>
                <a:cs typeface="Calibri"/>
              </a:rPr>
              <a:t>Россельхознадзора приходятся </a:t>
            </a:r>
            <a:r>
              <a:rPr sz="1000" dirty="0">
                <a:latin typeface="Calibri"/>
                <a:cs typeface="Calibri"/>
              </a:rPr>
              <a:t>именно на органы власти и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ОМС.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7182" y="5425694"/>
          <a:ext cx="6639557" cy="94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/>
                <a:gridCol w="1106170"/>
                <a:gridCol w="1106805"/>
                <a:gridCol w="1106804"/>
                <a:gridCol w="1106804"/>
                <a:gridCol w="1106804"/>
              </a:tblGrid>
              <a:tr h="481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574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  предприятий,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33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133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54%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958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79%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215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97%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958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215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92%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7446" y="989202"/>
          <a:ext cx="5399404" cy="1329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marL="9525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815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</a:t>
                      </a:r>
                      <a:r>
                        <a:rPr sz="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61,8%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525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088" y="177800"/>
            <a:ext cx="8783955" cy="109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95"/>
              </a:spcBef>
              <a:tabLst>
                <a:tab pos="1031240" algn="l"/>
                <a:tab pos="2655570" algn="l"/>
                <a:tab pos="4935855" algn="l"/>
                <a:tab pos="7251065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че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показат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еле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ерх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Во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жского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рег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ио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альн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ог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упра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влен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ия  Росприроднадзора (Костромская, Тверская, Ярославская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области)</a:t>
            </a:r>
            <a:endParaRPr sz="1400" dirty="0">
              <a:latin typeface="Verdana"/>
              <a:cs typeface="Verdana"/>
            </a:endParaRPr>
          </a:p>
          <a:p>
            <a:pPr marL="273685" marR="709930">
              <a:lnSpc>
                <a:spcPts val="1340"/>
              </a:lnSpc>
              <a:spcBef>
                <a:spcPts val="50"/>
              </a:spcBef>
            </a:pPr>
            <a:r>
              <a:rPr sz="1050" spc="-5" dirty="0">
                <a:latin typeface="Calibri"/>
                <a:cs typeface="Calibri"/>
              </a:rPr>
              <a:t>Справочно: </a:t>
            </a:r>
            <a:r>
              <a:rPr sz="1050" dirty="0">
                <a:latin typeface="Calibri"/>
                <a:cs typeface="Calibri"/>
              </a:rPr>
              <a:t>из </a:t>
            </a:r>
            <a:r>
              <a:rPr sz="1050" spc="-5" dirty="0">
                <a:latin typeface="Calibri"/>
                <a:cs typeface="Calibri"/>
              </a:rPr>
              <a:t>штрафов, </a:t>
            </a:r>
            <a:r>
              <a:rPr sz="1050" dirty="0">
                <a:latin typeface="Calibri"/>
                <a:cs typeface="Calibri"/>
              </a:rPr>
              <a:t>назначенных </a:t>
            </a:r>
            <a:r>
              <a:rPr sz="1050" spc="-5" dirty="0">
                <a:latin typeface="Calibri"/>
                <a:cs typeface="Calibri"/>
              </a:rPr>
              <a:t>Управлением, </a:t>
            </a:r>
            <a:r>
              <a:rPr sz="1050" dirty="0">
                <a:latin typeface="Calibri"/>
                <a:cs typeface="Calibri"/>
              </a:rPr>
              <a:t>в </a:t>
            </a:r>
            <a:r>
              <a:rPr sz="1050" spc="-5" dirty="0">
                <a:latin typeface="Calibri"/>
                <a:cs typeface="Calibri"/>
              </a:rPr>
              <a:t>Ярославской области </a:t>
            </a:r>
            <a:r>
              <a:rPr sz="1050" dirty="0">
                <a:latin typeface="Calibri"/>
                <a:cs typeface="Calibri"/>
              </a:rPr>
              <a:t>назначены 57% </a:t>
            </a:r>
            <a:r>
              <a:rPr sz="1050" spc="-5" dirty="0">
                <a:latin typeface="Calibri"/>
                <a:cs typeface="Calibri"/>
              </a:rPr>
              <a:t>штрафов (234 </a:t>
            </a:r>
            <a:r>
              <a:rPr sz="1050" dirty="0">
                <a:latin typeface="Calibri"/>
                <a:cs typeface="Calibri"/>
              </a:rPr>
              <a:t>из 414) и 58% </a:t>
            </a:r>
            <a:r>
              <a:rPr sz="1050" spc="-5" dirty="0">
                <a:latin typeface="Calibri"/>
                <a:cs typeface="Calibri"/>
              </a:rPr>
              <a:t>от общей суммы  наложенных штрафов (7 </a:t>
            </a:r>
            <a:r>
              <a:rPr sz="1050" dirty="0">
                <a:latin typeface="Calibri"/>
                <a:cs typeface="Calibri"/>
              </a:rPr>
              <a:t>665 500 </a:t>
            </a:r>
            <a:r>
              <a:rPr sz="1050" spc="-5" dirty="0">
                <a:latin typeface="Calibri"/>
                <a:cs typeface="Calibri"/>
              </a:rPr>
              <a:t>руб. </a:t>
            </a:r>
            <a:r>
              <a:rPr sz="1050" dirty="0">
                <a:latin typeface="Calibri"/>
                <a:cs typeface="Calibri"/>
              </a:rPr>
              <a:t>из 13 202 500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руб.).</a:t>
            </a:r>
            <a:endParaRPr sz="1050" dirty="0">
              <a:latin typeface="Calibri"/>
              <a:cs typeface="Calibri"/>
            </a:endParaRPr>
          </a:p>
          <a:p>
            <a:pPr marL="6464935" marR="5080" indent="-642620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Предупреждений </a:t>
            </a:r>
            <a:r>
              <a:rPr sz="900" b="1" dirty="0">
                <a:latin typeface="Times New Roman"/>
                <a:cs typeface="Times New Roman"/>
              </a:rPr>
              <a:t>от </a:t>
            </a:r>
            <a:r>
              <a:rPr sz="900" b="1" spc="-5" dirty="0">
                <a:latin typeface="Times New Roman"/>
                <a:cs typeface="Times New Roman"/>
              </a:rPr>
              <a:t>общего </a:t>
            </a:r>
            <a:r>
              <a:rPr sz="900" b="1" dirty="0">
                <a:latin typeface="Times New Roman"/>
                <a:cs typeface="Times New Roman"/>
              </a:rPr>
              <a:t>числа  </a:t>
            </a:r>
            <a:r>
              <a:rPr sz="900" b="1" spc="-5" dirty="0">
                <a:latin typeface="Times New Roman"/>
                <a:cs typeface="Times New Roman"/>
              </a:rPr>
              <a:t>наказаний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23,1%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8861" y="2427732"/>
          <a:ext cx="5399404" cy="157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65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712">
                <a:tc>
                  <a:txBody>
                    <a:bodyPr/>
                    <a:lstStyle/>
                    <a:p>
                      <a:pPr marL="9525">
                        <a:lnSpc>
                          <a:spcPts val="79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9525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710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6,2%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696">
                <a:tc>
                  <a:txBody>
                    <a:bodyPr/>
                    <a:lstStyle/>
                    <a:p>
                      <a:pPr marL="9525">
                        <a:lnSpc>
                          <a:spcPts val="75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650"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9525">
                        <a:lnSpc>
                          <a:spcPts val="78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849620" y="2416047"/>
            <a:ext cx="291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3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организаций </a:t>
            </a:r>
            <a:r>
              <a:rPr sz="900" b="1" dirty="0">
                <a:latin typeface="Times New Roman"/>
                <a:cs typeface="Times New Roman"/>
              </a:rPr>
              <a:t>и ИП,  </a:t>
            </a:r>
            <a:r>
              <a:rPr sz="900" b="1" spc="-5" dirty="0">
                <a:latin typeface="Times New Roman"/>
                <a:cs typeface="Times New Roman"/>
              </a:rPr>
              <a:t>подвергнутых контролю </a:t>
            </a:r>
            <a:r>
              <a:rPr sz="900" b="1" dirty="0">
                <a:latin typeface="Times New Roman"/>
                <a:cs typeface="Times New Roman"/>
              </a:rPr>
              <a:t>и </a:t>
            </a:r>
            <a:r>
              <a:rPr sz="900" b="1" spc="-5" dirty="0">
                <a:latin typeface="Times New Roman"/>
                <a:cs typeface="Times New Roman"/>
              </a:rPr>
              <a:t>надзору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16,3%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6355" y="4168140"/>
            <a:ext cx="313499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9271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по </a:t>
            </a:r>
            <a:r>
              <a:rPr sz="900" b="1" dirty="0">
                <a:latin typeface="Times New Roman"/>
                <a:cs typeface="Times New Roman"/>
              </a:rPr>
              <a:t>доле </a:t>
            </a:r>
            <a:r>
              <a:rPr sz="900" b="1" spc="-5" dirty="0">
                <a:latin typeface="Times New Roman"/>
                <a:cs typeface="Times New Roman"/>
              </a:rPr>
              <a:t>штрафов, назначенных </a:t>
            </a:r>
            <a:r>
              <a:rPr sz="900" b="1" dirty="0">
                <a:latin typeface="Times New Roman"/>
                <a:cs typeface="Times New Roman"/>
              </a:rPr>
              <a:t>без  </a:t>
            </a:r>
            <a:r>
              <a:rPr sz="900" b="1" spc="-5" dirty="0">
                <a:latin typeface="Times New Roman"/>
                <a:cs typeface="Times New Roman"/>
              </a:rPr>
              <a:t>проверок </a:t>
            </a:r>
            <a:r>
              <a:rPr sz="900" b="1" dirty="0">
                <a:latin typeface="Times New Roman"/>
                <a:cs typeface="Times New Roman"/>
              </a:rPr>
              <a:t>(«адм. </a:t>
            </a:r>
            <a:r>
              <a:rPr sz="900" b="1" spc="-5" dirty="0">
                <a:latin typeface="Times New Roman"/>
                <a:cs typeface="Times New Roman"/>
              </a:rPr>
              <a:t>расследования») Росприроднадзора </a:t>
            </a:r>
            <a:r>
              <a:rPr sz="900" b="1" dirty="0">
                <a:latin typeface="Times New Roman"/>
                <a:cs typeface="Times New Roman"/>
              </a:rPr>
              <a:t>(вся  Россия) –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0AF50"/>
                </a:solidFill>
                <a:latin typeface="Times New Roman"/>
                <a:cs typeface="Times New Roman"/>
              </a:rPr>
              <a:t>35%</a:t>
            </a: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70"/>
              </a:spcBef>
            </a:pPr>
            <a:r>
              <a:rPr sz="900" dirty="0">
                <a:latin typeface="Calibri"/>
                <a:cs typeface="Calibri"/>
              </a:rPr>
              <a:t>* </a:t>
            </a:r>
            <a:r>
              <a:rPr sz="900" spc="-5" dirty="0">
                <a:latin typeface="Calibri"/>
                <a:cs typeface="Calibri"/>
              </a:rPr>
              <a:t>Еще </a:t>
            </a:r>
            <a:r>
              <a:rPr sz="900" spc="-10" dirty="0">
                <a:latin typeface="Calibri"/>
                <a:cs typeface="Calibri"/>
              </a:rPr>
              <a:t>179 </a:t>
            </a:r>
            <a:r>
              <a:rPr sz="900" spc="-5" dirty="0">
                <a:latin typeface="Calibri"/>
                <a:cs typeface="Calibri"/>
              </a:rPr>
              <a:t>дел об административных правонарушениях  переданы </a:t>
            </a:r>
            <a:r>
              <a:rPr sz="900" dirty="0">
                <a:latin typeface="Calibri"/>
                <a:cs typeface="Calibri"/>
              </a:rPr>
              <a:t>в иные </a:t>
            </a:r>
            <a:r>
              <a:rPr sz="900" spc="-5" dirty="0">
                <a:latin typeface="Calibri"/>
                <a:cs typeface="Calibri"/>
              </a:rPr>
              <a:t>органы,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том числе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суды.</a:t>
            </a:r>
            <a:endParaRPr sz="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alibri"/>
                <a:cs typeface="Calibri"/>
              </a:rPr>
              <a:t>** </a:t>
            </a:r>
            <a:r>
              <a:rPr sz="900" spc="-5" dirty="0">
                <a:latin typeface="Calibri"/>
                <a:cs typeface="Calibri"/>
              </a:rPr>
              <a:t>По </a:t>
            </a:r>
            <a:r>
              <a:rPr sz="900" spc="-10" dirty="0">
                <a:latin typeface="Calibri"/>
                <a:cs typeface="Calibri"/>
              </a:rPr>
              <a:t>данным </a:t>
            </a:r>
            <a:r>
              <a:rPr sz="900" spc="-5" dirty="0">
                <a:latin typeface="Calibri"/>
                <a:cs typeface="Calibri"/>
              </a:rPr>
              <a:t>Росстата России (1-АЭ) из привлеченных  Управлением </a:t>
            </a:r>
            <a:r>
              <a:rPr sz="900" dirty="0">
                <a:latin typeface="Calibri"/>
                <a:cs typeface="Calibri"/>
              </a:rPr>
              <a:t>к </a:t>
            </a:r>
            <a:r>
              <a:rPr sz="900" spc="-5" dirty="0">
                <a:latin typeface="Calibri"/>
                <a:cs typeface="Calibri"/>
              </a:rPr>
              <a:t>административной ответственности 43% </a:t>
            </a:r>
            <a:r>
              <a:rPr sz="900" dirty="0">
                <a:latin typeface="Calibri"/>
                <a:cs typeface="Calibri"/>
              </a:rPr>
              <a:t>-  </a:t>
            </a:r>
            <a:r>
              <a:rPr sz="900" spc="-5" dirty="0">
                <a:latin typeface="Calibri"/>
                <a:cs typeface="Calibri"/>
              </a:rPr>
              <a:t>физические лица. Из </a:t>
            </a:r>
            <a:r>
              <a:rPr sz="900" spc="-10" dirty="0">
                <a:latin typeface="Calibri"/>
                <a:cs typeface="Calibri"/>
              </a:rPr>
              <a:t>481 </a:t>
            </a:r>
            <a:r>
              <a:rPr sz="900" spc="-5" dirty="0">
                <a:latin typeface="Calibri"/>
                <a:cs typeface="Calibri"/>
              </a:rPr>
              <a:t>физического лица </a:t>
            </a:r>
            <a:r>
              <a:rPr sz="900" dirty="0">
                <a:latin typeface="Calibri"/>
                <a:cs typeface="Calibri"/>
              </a:rPr>
              <a:t>- </a:t>
            </a:r>
            <a:r>
              <a:rPr sz="900" spc="-10" dirty="0">
                <a:latin typeface="Calibri"/>
                <a:cs typeface="Calibri"/>
              </a:rPr>
              <a:t>408 (85%)  </a:t>
            </a:r>
            <a:r>
              <a:rPr sz="900" spc="-5" dirty="0">
                <a:latin typeface="Calibri"/>
                <a:cs typeface="Calibri"/>
              </a:rPr>
              <a:t>приходятся на Тверскую </a:t>
            </a:r>
            <a:r>
              <a:rPr sz="900" spc="-10" dirty="0">
                <a:latin typeface="Calibri"/>
                <a:cs typeface="Calibri"/>
              </a:rPr>
              <a:t>область.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Данные по физическим  </a:t>
            </a:r>
            <a:r>
              <a:rPr sz="900" dirty="0">
                <a:latin typeface="Calibri"/>
                <a:cs typeface="Calibri"/>
              </a:rPr>
              <a:t>лицам в </a:t>
            </a:r>
            <a:r>
              <a:rPr sz="900" spc="-5" dirty="0">
                <a:latin typeface="Calibri"/>
                <a:cs typeface="Calibri"/>
              </a:rPr>
              <a:t>расчете Индекса для Управления не учитывались. </a:t>
            </a:r>
            <a:r>
              <a:rPr sz="900" dirty="0">
                <a:latin typeface="Calibri"/>
                <a:cs typeface="Calibri"/>
              </a:rPr>
              <a:t>В  </a:t>
            </a:r>
            <a:r>
              <a:rPr sz="900" spc="-5" dirty="0">
                <a:latin typeface="Calibri"/>
                <a:cs typeface="Calibri"/>
              </a:rPr>
              <a:t>Ярославской области доля физических </a:t>
            </a:r>
            <a:r>
              <a:rPr sz="900" dirty="0">
                <a:latin typeface="Calibri"/>
                <a:cs typeface="Calibri"/>
              </a:rPr>
              <a:t>лиц </a:t>
            </a:r>
            <a:r>
              <a:rPr sz="900" spc="-5" dirty="0">
                <a:latin typeface="Calibri"/>
                <a:cs typeface="Calibri"/>
              </a:rPr>
              <a:t>составляет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15%.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7446" y="4114291"/>
          <a:ext cx="5399404" cy="1078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65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АДМИНИСТРАТИВНЫХ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6029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 КОНТРОЛИРУЮЩИМ ОРГАНОМ</a:t>
                      </a:r>
                      <a:r>
                        <a:rPr sz="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НА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9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БЕЗ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ПРОВЕРОК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0523">
                <a:tc>
                  <a:txBody>
                    <a:bodyPr/>
                    <a:lstStyle/>
                    <a:p>
                      <a:pPr marL="9525">
                        <a:lnSpc>
                          <a:spcPts val="85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(«ДОЛЯ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АДМИНИСТРАТИВНЫХ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&lt;40%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1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414**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4206">
                <a:tc>
                  <a:txBody>
                    <a:bodyPr/>
                    <a:lstStyle/>
                    <a:p>
                      <a:pPr marL="9525">
                        <a:lnSpc>
                          <a:spcPts val="87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ЧИСЛО ШТРАФОВ ПО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1АЭ*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РАССЛЕДОВАНИЙ»)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0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(P3)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30200" y="5630671"/>
            <a:ext cx="44056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u="sng" spc="-5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100" b="1" spc="385" dirty="0">
                <a:latin typeface="Calibri"/>
                <a:cs typeface="Calibri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правочно: соотношение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ЕРП и данных ведомства</a:t>
            </a:r>
            <a:r>
              <a:rPr sz="1100" b="1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47446" y="5853442"/>
          <a:ext cx="6639557" cy="946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/>
                <a:gridCol w="1106170"/>
                <a:gridCol w="1106805"/>
                <a:gridCol w="1106804"/>
                <a:gridCol w="1106804"/>
                <a:gridCol w="1106804"/>
              </a:tblGrid>
              <a:tr h="48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574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  предприятий,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181" y="184658"/>
            <a:ext cx="867156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6225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Расчет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показателей контрольно-надзорных органов  Государственной инспекции труда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Ярославской</a:t>
            </a:r>
            <a:r>
              <a:rPr sz="135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350" dirty="0">
              <a:latin typeface="Verdana"/>
              <a:cs typeface="Verdana"/>
            </a:endParaRPr>
          </a:p>
          <a:p>
            <a:pPr marL="6089650" marR="5080" indent="-347980">
              <a:lnSpc>
                <a:spcPct val="100000"/>
              </a:lnSpc>
              <a:spcBef>
                <a:spcPts val="985"/>
              </a:spcBef>
            </a:pPr>
            <a:r>
              <a:rPr sz="1000" b="1" spc="-5" dirty="0">
                <a:latin typeface="Times New Roman"/>
                <a:cs typeface="Times New Roman"/>
              </a:rPr>
              <a:t>Средний </a:t>
            </a:r>
            <a:r>
              <a:rPr sz="1000" b="1" dirty="0">
                <a:latin typeface="Times New Roman"/>
                <a:cs typeface="Times New Roman"/>
              </a:rPr>
              <a:t>уровень </a:t>
            </a:r>
            <a:r>
              <a:rPr sz="1000" b="1" spc="-5" dirty="0">
                <a:latin typeface="Times New Roman"/>
                <a:cs typeface="Times New Roman"/>
              </a:rPr>
              <a:t>доли Предупреждений </a:t>
            </a:r>
            <a:r>
              <a:rPr sz="1000" b="1" dirty="0">
                <a:latin typeface="Times New Roman"/>
                <a:cs typeface="Times New Roman"/>
              </a:rPr>
              <a:t>от </a:t>
            </a:r>
            <a:r>
              <a:rPr sz="1000" b="1" spc="-5" dirty="0">
                <a:latin typeface="Times New Roman"/>
                <a:cs typeface="Times New Roman"/>
              </a:rPr>
              <a:t>общего  </a:t>
            </a:r>
            <a:r>
              <a:rPr sz="1000" b="1" dirty="0">
                <a:latin typeface="Times New Roman"/>
                <a:cs typeface="Times New Roman"/>
              </a:rPr>
              <a:t>числа </a:t>
            </a:r>
            <a:r>
              <a:rPr sz="1000" b="1" spc="-5" dirty="0">
                <a:latin typeface="Times New Roman"/>
                <a:cs typeface="Times New Roman"/>
              </a:rPr>
              <a:t>наказаний </a:t>
            </a:r>
            <a:r>
              <a:rPr sz="1000" b="1" dirty="0">
                <a:latin typeface="Times New Roman"/>
                <a:cs typeface="Times New Roman"/>
              </a:rPr>
              <a:t>(вся Россия) –</a:t>
            </a:r>
            <a:r>
              <a:rPr sz="1000" b="1" spc="-3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21,5%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9194" y="1105661"/>
          <a:ext cx="5399404" cy="1329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marL="9525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180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33,6%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525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084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9194" y="2854579"/>
          <a:ext cx="5399404" cy="1576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77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210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9525">
                        <a:lnSpc>
                          <a:spcPts val="78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9525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Bef>
                          <a:spcPts val="715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1,5%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569">
                <a:tc>
                  <a:txBody>
                    <a:bodyPr/>
                    <a:lstStyle/>
                    <a:p>
                      <a:pPr marL="9525">
                        <a:lnSpc>
                          <a:spcPts val="74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650"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094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2047">
                <a:tc>
                  <a:txBody>
                    <a:bodyPr/>
                    <a:lstStyle/>
                    <a:p>
                      <a:pPr marL="9525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9525">
                        <a:lnSpc>
                          <a:spcPts val="78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58153" y="1074292"/>
          <a:ext cx="2700020" cy="1584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/>
                <a:gridCol w="619125"/>
              </a:tblGrid>
              <a:tr h="1771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Костромская 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48,6%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Еврейская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45,8%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Хакасия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44,1%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Респ. Северная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Осетия-Алания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43,4%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Омская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Свердловская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город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Москва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5,3%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Дагестан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58153" y="3170047"/>
          <a:ext cx="2700020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/>
                <a:gridCol w="619125"/>
              </a:tblGrid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Краснодарский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край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город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Москва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Московская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Липецкая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6,2%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Псковская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6,6%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Чукотский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16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10,3%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754878" y="2808731"/>
            <a:ext cx="330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83234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Times New Roman"/>
                <a:cs typeface="Times New Roman"/>
              </a:rPr>
              <a:t>Средний </a:t>
            </a:r>
            <a:r>
              <a:rPr sz="1000" b="1" dirty="0">
                <a:latin typeface="Times New Roman"/>
                <a:cs typeface="Times New Roman"/>
              </a:rPr>
              <a:t>уровень </a:t>
            </a:r>
            <a:r>
              <a:rPr sz="1000" b="1" spc="-5" dirty="0">
                <a:latin typeface="Times New Roman"/>
                <a:cs typeface="Times New Roman"/>
              </a:rPr>
              <a:t>доли организаций </a:t>
            </a:r>
            <a:r>
              <a:rPr sz="1000" b="1" dirty="0">
                <a:latin typeface="Times New Roman"/>
                <a:cs typeface="Times New Roman"/>
              </a:rPr>
              <a:t>и ИП, </a:t>
            </a:r>
            <a:r>
              <a:rPr sz="1000" b="1" spc="-5" dirty="0">
                <a:latin typeface="Times New Roman"/>
                <a:cs typeface="Times New Roman"/>
              </a:rPr>
              <a:t>подвергнутых  контролю </a:t>
            </a:r>
            <a:r>
              <a:rPr sz="1000" b="1" dirty="0">
                <a:latin typeface="Times New Roman"/>
                <a:cs typeface="Times New Roman"/>
              </a:rPr>
              <a:t>и </a:t>
            </a:r>
            <a:r>
              <a:rPr sz="1000" b="1" spc="-5" dirty="0">
                <a:latin typeface="Times New Roman"/>
                <a:cs typeface="Times New Roman"/>
              </a:rPr>
              <a:t>надзору </a:t>
            </a:r>
            <a:r>
              <a:rPr sz="1000" b="1" dirty="0">
                <a:latin typeface="Times New Roman"/>
                <a:cs typeface="Times New Roman"/>
              </a:rPr>
              <a:t>(вся Россия) –</a:t>
            </a:r>
            <a:r>
              <a:rPr sz="1000" b="1" spc="-5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1,4%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54" y="4750561"/>
            <a:ext cx="44056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Справочно: соотношение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ЕРП и данных ведомства</a:t>
            </a:r>
            <a:r>
              <a:rPr sz="1100" b="1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9194" y="4988814"/>
          <a:ext cx="6639557" cy="946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/>
                <a:gridCol w="1106170"/>
                <a:gridCol w="1106805"/>
                <a:gridCol w="1106804"/>
                <a:gridCol w="1106804"/>
                <a:gridCol w="1106804"/>
              </a:tblGrid>
              <a:tr h="481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574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  предприятий,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4990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121%*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457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81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31977" y="5997955"/>
            <a:ext cx="749617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В </a:t>
            </a:r>
            <a:r>
              <a:rPr sz="1200" spc="-5" dirty="0">
                <a:latin typeface="Calibri"/>
                <a:cs typeface="Calibri"/>
              </a:rPr>
              <a:t>данные </a:t>
            </a:r>
            <a:r>
              <a:rPr sz="1200" spc="-10" dirty="0">
                <a:latin typeface="Calibri"/>
                <a:cs typeface="Calibri"/>
              </a:rPr>
              <a:t>"1-контроль" </a:t>
            </a:r>
            <a:r>
              <a:rPr sz="1200" dirty="0">
                <a:latin typeface="Calibri"/>
                <a:cs typeface="Calibri"/>
              </a:rPr>
              <a:t>не </a:t>
            </a:r>
            <a:r>
              <a:rPr sz="1200" spc="-5" dirty="0">
                <a:latin typeface="Calibri"/>
                <a:cs typeface="Calibri"/>
              </a:rPr>
              <a:t>включаются сведения </a:t>
            </a:r>
            <a:r>
              <a:rPr sz="1200" dirty="0">
                <a:latin typeface="Calibri"/>
                <a:cs typeface="Calibri"/>
              </a:rPr>
              <a:t>о плановых и внеплановых </a:t>
            </a:r>
            <a:r>
              <a:rPr sz="1200" spc="-5" dirty="0">
                <a:latin typeface="Calibri"/>
                <a:cs typeface="Calibri"/>
              </a:rPr>
              <a:t>проверках органов власти, ОМС </a:t>
            </a:r>
            <a:r>
              <a:rPr sz="1200" dirty="0">
                <a:latin typeface="Calibri"/>
                <a:cs typeface="Calibri"/>
              </a:rPr>
              <a:t>и их  </a:t>
            </a:r>
            <a:r>
              <a:rPr sz="1200" spc="-10" dirty="0">
                <a:latin typeface="Calibri"/>
                <a:cs typeface="Calibri"/>
              </a:rPr>
              <a:t>должностных </a:t>
            </a:r>
            <a:r>
              <a:rPr sz="1200" spc="-5" dirty="0">
                <a:latin typeface="Calibri"/>
                <a:cs typeface="Calibri"/>
              </a:rPr>
              <a:t>лиц. Значительная </a:t>
            </a:r>
            <a:r>
              <a:rPr sz="1200" spc="-15" dirty="0">
                <a:latin typeface="Calibri"/>
                <a:cs typeface="Calibri"/>
              </a:rPr>
              <a:t>доля </a:t>
            </a:r>
            <a:r>
              <a:rPr sz="1200" dirty="0">
                <a:latin typeface="Calibri"/>
                <a:cs typeface="Calibri"/>
              </a:rPr>
              <a:t>плановых </a:t>
            </a:r>
            <a:r>
              <a:rPr sz="1200" spc="-5" dirty="0">
                <a:latin typeface="Calibri"/>
                <a:cs typeface="Calibri"/>
              </a:rPr>
              <a:t>проверок </a:t>
            </a:r>
            <a:r>
              <a:rPr sz="1200" dirty="0">
                <a:latin typeface="Calibri"/>
                <a:cs typeface="Calibri"/>
              </a:rPr>
              <a:t>ГИТ в </a:t>
            </a:r>
            <a:r>
              <a:rPr sz="1200" spc="-10" dirty="0">
                <a:latin typeface="Calibri"/>
                <a:cs typeface="Calibri"/>
              </a:rPr>
              <a:t>Ярославской области приходятся </a:t>
            </a:r>
            <a:r>
              <a:rPr sz="1200" dirty="0">
                <a:latin typeface="Calibri"/>
                <a:cs typeface="Calibri"/>
              </a:rPr>
              <a:t>именно на  </a:t>
            </a:r>
            <a:r>
              <a:rPr sz="1200" spc="-5" dirty="0">
                <a:latin typeface="Calibri"/>
                <a:cs typeface="Calibri"/>
              </a:rPr>
              <a:t>органы власти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ОМС.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974" y="6520433"/>
            <a:ext cx="826198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В форме </a:t>
            </a:r>
            <a:r>
              <a:rPr sz="1000" spc="-5" dirty="0">
                <a:latin typeface="Calibri"/>
                <a:cs typeface="Calibri"/>
              </a:rPr>
              <a:t>1-контроль </a:t>
            </a:r>
            <a:r>
              <a:rPr sz="1000" dirty="0">
                <a:latin typeface="Calibri"/>
                <a:cs typeface="Calibri"/>
              </a:rPr>
              <a:t>в </a:t>
            </a:r>
            <a:r>
              <a:rPr sz="1000" spc="-5" dirty="0">
                <a:latin typeface="Calibri"/>
                <a:cs typeface="Calibri"/>
              </a:rPr>
              <a:t>данные </a:t>
            </a:r>
            <a:r>
              <a:rPr sz="1000" dirty="0">
                <a:latin typeface="Calibri"/>
                <a:cs typeface="Calibri"/>
              </a:rPr>
              <a:t>о </a:t>
            </a:r>
            <a:r>
              <a:rPr sz="1000" spc="-5" dirty="0">
                <a:latin typeface="Calibri"/>
                <a:cs typeface="Calibri"/>
              </a:rPr>
              <a:t>внеплановых </a:t>
            </a:r>
            <a:r>
              <a:rPr sz="1000" dirty="0">
                <a:latin typeface="Calibri"/>
                <a:cs typeface="Calibri"/>
              </a:rPr>
              <a:t>проверках Ростехнадзором включены </a:t>
            </a:r>
            <a:r>
              <a:rPr sz="1000" spc="-5" dirty="0">
                <a:latin typeface="Calibri"/>
                <a:cs typeface="Calibri"/>
              </a:rPr>
              <a:t>сведения </a:t>
            </a:r>
            <a:r>
              <a:rPr sz="1000" dirty="0">
                <a:latin typeface="Calibri"/>
                <a:cs typeface="Calibri"/>
              </a:rPr>
              <a:t>о </a:t>
            </a:r>
            <a:r>
              <a:rPr sz="1000" spc="-5" dirty="0">
                <a:latin typeface="Calibri"/>
                <a:cs typeface="Calibri"/>
              </a:rPr>
              <a:t>«постоянных мониторингах» (в </a:t>
            </a:r>
            <a:r>
              <a:rPr sz="1000" dirty="0">
                <a:latin typeface="Calibri"/>
                <a:cs typeface="Calibri"/>
              </a:rPr>
              <a:t>ЕРП не включаются).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500" baseline="555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500" baseline="5555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82" y="1015491"/>
          <a:ext cx="5399404" cy="132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8890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255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815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</a:t>
                      </a:r>
                      <a:r>
                        <a:rPr sz="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3,54%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8890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593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210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8318" y="150113"/>
            <a:ext cx="8554720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971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Расчет показателей Центральное управление Ростехнадзора (Владимирская,  Ивановская, Костромская, Московская, Тверская и Ярославская</a:t>
            </a:r>
            <a:r>
              <a:rPr sz="14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области)</a:t>
            </a:r>
            <a:endParaRPr sz="1400">
              <a:latin typeface="Verdana"/>
              <a:cs typeface="Verdana"/>
            </a:endParaRPr>
          </a:p>
          <a:p>
            <a:pPr marL="53975" marR="699135">
              <a:lnSpc>
                <a:spcPct val="106700"/>
              </a:lnSpc>
              <a:spcBef>
                <a:spcPts val="315"/>
              </a:spcBef>
            </a:pPr>
            <a:r>
              <a:rPr sz="1050" spc="-5" dirty="0">
                <a:latin typeface="Calibri"/>
                <a:cs typeface="Calibri"/>
              </a:rPr>
              <a:t>Справочно: </a:t>
            </a:r>
            <a:r>
              <a:rPr sz="1050" dirty="0">
                <a:latin typeface="Calibri"/>
                <a:cs typeface="Calibri"/>
              </a:rPr>
              <a:t>из </a:t>
            </a:r>
            <a:r>
              <a:rPr sz="1050" spc="-5" dirty="0">
                <a:latin typeface="Calibri"/>
                <a:cs typeface="Calibri"/>
              </a:rPr>
              <a:t>штрафов, </a:t>
            </a:r>
            <a:r>
              <a:rPr sz="1050" dirty="0">
                <a:latin typeface="Calibri"/>
                <a:cs typeface="Calibri"/>
              </a:rPr>
              <a:t>назначенных </a:t>
            </a:r>
            <a:r>
              <a:rPr sz="1050" spc="-5" dirty="0">
                <a:latin typeface="Calibri"/>
                <a:cs typeface="Calibri"/>
              </a:rPr>
              <a:t>Управлением, </a:t>
            </a:r>
            <a:r>
              <a:rPr sz="1050" dirty="0">
                <a:latin typeface="Calibri"/>
                <a:cs typeface="Calibri"/>
              </a:rPr>
              <a:t>в </a:t>
            </a:r>
            <a:r>
              <a:rPr sz="1050" spc="-5" dirty="0">
                <a:latin typeface="Calibri"/>
                <a:cs typeface="Calibri"/>
              </a:rPr>
              <a:t>Ярославской области </a:t>
            </a:r>
            <a:r>
              <a:rPr sz="1050" dirty="0">
                <a:latin typeface="Calibri"/>
                <a:cs typeface="Calibri"/>
              </a:rPr>
              <a:t>назначены 10% </a:t>
            </a:r>
            <a:r>
              <a:rPr sz="1050" spc="-5" dirty="0">
                <a:latin typeface="Calibri"/>
                <a:cs typeface="Calibri"/>
              </a:rPr>
              <a:t>штрафов (750 </a:t>
            </a:r>
            <a:r>
              <a:rPr sz="1050" dirty="0">
                <a:latin typeface="Calibri"/>
                <a:cs typeface="Calibri"/>
              </a:rPr>
              <a:t>из 7146) и 9% </a:t>
            </a:r>
            <a:r>
              <a:rPr sz="1050" spc="-5" dirty="0">
                <a:latin typeface="Calibri"/>
                <a:cs typeface="Calibri"/>
              </a:rPr>
              <a:t>от общей суммы  наложенных штрафов (57 </a:t>
            </a:r>
            <a:r>
              <a:rPr sz="1050" dirty="0">
                <a:latin typeface="Calibri"/>
                <a:cs typeface="Calibri"/>
              </a:rPr>
              <a:t>945 000 </a:t>
            </a:r>
            <a:r>
              <a:rPr sz="1050" spc="-5" dirty="0">
                <a:latin typeface="Calibri"/>
                <a:cs typeface="Calibri"/>
              </a:rPr>
              <a:t>руб. </a:t>
            </a:r>
            <a:r>
              <a:rPr sz="1050" dirty="0">
                <a:latin typeface="Calibri"/>
                <a:cs typeface="Calibri"/>
              </a:rPr>
              <a:t>из 610 406 600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руб.).</a:t>
            </a:r>
            <a:endParaRPr sz="1050">
              <a:latin typeface="Calibri"/>
              <a:cs typeface="Calibri"/>
            </a:endParaRPr>
          </a:p>
          <a:p>
            <a:pPr marL="6235065" marR="5080" indent="-642620">
              <a:lnSpc>
                <a:spcPct val="100000"/>
              </a:lnSpc>
              <a:spcBef>
                <a:spcPts val="45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Предупреждений </a:t>
            </a:r>
            <a:r>
              <a:rPr sz="900" b="1" dirty="0">
                <a:latin typeface="Times New Roman"/>
                <a:cs typeface="Times New Roman"/>
              </a:rPr>
              <a:t>от </a:t>
            </a:r>
            <a:r>
              <a:rPr sz="900" b="1" spc="-5" dirty="0">
                <a:latin typeface="Times New Roman"/>
                <a:cs typeface="Times New Roman"/>
              </a:rPr>
              <a:t>общего </a:t>
            </a:r>
            <a:r>
              <a:rPr sz="900" b="1" dirty="0">
                <a:latin typeface="Times New Roman"/>
                <a:cs typeface="Times New Roman"/>
              </a:rPr>
              <a:t>числа  </a:t>
            </a:r>
            <a:r>
              <a:rPr sz="900" b="1" spc="-5" dirty="0">
                <a:latin typeface="Times New Roman"/>
                <a:cs typeface="Times New Roman"/>
              </a:rPr>
              <a:t>наказаний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0AF50"/>
                </a:solidFill>
                <a:latin typeface="Times New Roman"/>
                <a:cs typeface="Times New Roman"/>
              </a:rPr>
              <a:t>10,6%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7182" y="2469007"/>
          <a:ext cx="5399404" cy="1576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52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230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839">
                <a:tc>
                  <a:txBody>
                    <a:bodyPr/>
                    <a:lstStyle/>
                    <a:p>
                      <a:pPr marL="8890">
                        <a:lnSpc>
                          <a:spcPts val="79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8890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305"/>
                        </a:lnSpc>
                        <a:spcBef>
                          <a:spcPts val="71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3,71%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569">
                <a:tc>
                  <a:txBody>
                    <a:bodyPr/>
                    <a:lstStyle/>
                    <a:p>
                      <a:pPr marL="8890">
                        <a:lnSpc>
                          <a:spcPts val="74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650">
                <a:tc>
                  <a:txBody>
                    <a:bodyPr/>
                    <a:lstStyle/>
                    <a:p>
                      <a:pPr marL="8890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712">
                <a:tc>
                  <a:txBody>
                    <a:bodyPr/>
                    <a:lstStyle/>
                    <a:p>
                      <a:pPr marL="8890">
                        <a:lnSpc>
                          <a:spcPts val="7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4180585"/>
          <a:ext cx="5434328" cy="1084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1410"/>
                <a:gridCol w="652144"/>
                <a:gridCol w="1376680"/>
                <a:gridCol w="101409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17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АДМИНИСТРАТИВНЫХ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7299">
                <a:tc>
                  <a:txBody>
                    <a:bodyPr/>
                    <a:lstStyle/>
                    <a:p>
                      <a:pPr marL="8890">
                        <a:lnSpc>
                          <a:spcPts val="83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 КОНТРОЛИРУЮЩИМ ОРГАНОМ</a:t>
                      </a:r>
                      <a:r>
                        <a:rPr sz="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НА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9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921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БЕЗ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ПРОВЕРОК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7729">
                <a:tc>
                  <a:txBody>
                    <a:bodyPr/>
                    <a:lstStyle/>
                    <a:p>
                      <a:pPr marL="8890">
                        <a:lnSpc>
                          <a:spcPts val="82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(«ДОЛЯ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АДМИНИСТРАТИВНЫХ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3,1%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146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4333">
                <a:tc>
                  <a:txBody>
                    <a:bodyPr/>
                    <a:lstStyle/>
                    <a:p>
                      <a:pPr marL="8890">
                        <a:lnSpc>
                          <a:spcPts val="87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ЧИСЛО ШТРАФОВ ПО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1АЭ*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РАССЛЕДОВАНИЙ»)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5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(P3)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86271" y="2492247"/>
            <a:ext cx="2861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575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организаций </a:t>
            </a:r>
            <a:r>
              <a:rPr sz="900" b="1" dirty="0">
                <a:latin typeface="Times New Roman"/>
                <a:cs typeface="Times New Roman"/>
              </a:rPr>
              <a:t>и ИП,  </a:t>
            </a:r>
            <a:r>
              <a:rPr sz="900" b="1" spc="-5" dirty="0">
                <a:latin typeface="Times New Roman"/>
                <a:cs typeface="Times New Roman"/>
              </a:rPr>
              <a:t>подвергнутых контролю </a:t>
            </a:r>
            <a:r>
              <a:rPr sz="900" b="1" dirty="0">
                <a:latin typeface="Times New Roman"/>
                <a:cs typeface="Times New Roman"/>
              </a:rPr>
              <a:t>и </a:t>
            </a:r>
            <a:r>
              <a:rPr sz="900" b="1" spc="-5" dirty="0">
                <a:latin typeface="Times New Roman"/>
                <a:cs typeface="Times New Roman"/>
              </a:rPr>
              <a:t>надзору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6,4%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9546" y="4216654"/>
            <a:ext cx="275399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по </a:t>
            </a:r>
            <a:r>
              <a:rPr sz="900" b="1" dirty="0">
                <a:latin typeface="Times New Roman"/>
                <a:cs typeface="Times New Roman"/>
              </a:rPr>
              <a:t>доле </a:t>
            </a:r>
            <a:r>
              <a:rPr sz="900" b="1" spc="-5" dirty="0">
                <a:latin typeface="Times New Roman"/>
                <a:cs typeface="Times New Roman"/>
              </a:rPr>
              <a:t>штрафов, назначенных </a:t>
            </a:r>
            <a:r>
              <a:rPr sz="900" b="1" dirty="0">
                <a:latin typeface="Times New Roman"/>
                <a:cs typeface="Times New Roman"/>
              </a:rPr>
              <a:t>без  </a:t>
            </a:r>
            <a:r>
              <a:rPr sz="900" b="1" spc="-5" dirty="0">
                <a:latin typeface="Times New Roman"/>
                <a:cs typeface="Times New Roman"/>
              </a:rPr>
              <a:t>проверок </a:t>
            </a:r>
            <a:r>
              <a:rPr sz="900" b="1" dirty="0">
                <a:latin typeface="Times New Roman"/>
                <a:cs typeface="Times New Roman"/>
              </a:rPr>
              <a:t>(«адм. </a:t>
            </a:r>
            <a:r>
              <a:rPr sz="900" b="1" spc="-5" dirty="0">
                <a:latin typeface="Times New Roman"/>
                <a:cs typeface="Times New Roman"/>
              </a:rPr>
              <a:t>расследования») Ростехнадзора </a:t>
            </a:r>
            <a:r>
              <a:rPr sz="900" b="1" dirty="0">
                <a:latin typeface="Times New Roman"/>
                <a:cs typeface="Times New Roman"/>
              </a:rPr>
              <a:t>(вся  Россия) –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15%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40640" marR="10985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*При </a:t>
            </a:r>
            <a:r>
              <a:rPr sz="1000" dirty="0">
                <a:latin typeface="Calibri"/>
                <a:cs typeface="Calibri"/>
              </a:rPr>
              <a:t>этом, еще 1437 </a:t>
            </a:r>
            <a:r>
              <a:rPr sz="1000" spc="-5" dirty="0">
                <a:latin typeface="Calibri"/>
                <a:cs typeface="Calibri"/>
              </a:rPr>
              <a:t>дел об административных  правонарушениях </a:t>
            </a:r>
            <a:r>
              <a:rPr sz="1000" dirty="0">
                <a:latin typeface="Calibri"/>
                <a:cs typeface="Calibri"/>
              </a:rPr>
              <a:t>переданы в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суды.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885" y="5352796"/>
            <a:ext cx="44056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Справочно: соотношение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ЕРП и данных ведомства</a:t>
            </a:r>
            <a:r>
              <a:rPr sz="1100" b="1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7182" y="5559805"/>
          <a:ext cx="6983093" cy="94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285"/>
                <a:gridCol w="1082675"/>
                <a:gridCol w="996314"/>
                <a:gridCol w="1510664"/>
                <a:gridCol w="1214755"/>
                <a:gridCol w="1295400"/>
              </a:tblGrid>
              <a:tr h="48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гос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66230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предприятий,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16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4950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4212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3071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6250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5562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4212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976" y="292176"/>
            <a:ext cx="86715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622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FFFF"/>
                </a:solidFill>
                <a:latin typeface="Calibri" panose="020F0502020204030204" pitchFamily="34" charset="0"/>
                <a:cs typeface="Verdana"/>
              </a:rPr>
              <a:t>ВЫВОДЫ</a:t>
            </a:r>
            <a:endParaRPr dirty="0">
              <a:latin typeface="Calibri" panose="020F0502020204030204" pitchFamily="34" charset="0"/>
              <a:cs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5477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anose="02020603050405020304" pitchFamily="18" charset="0"/>
              </a:rPr>
              <a:t>Системные </a:t>
            </a:r>
            <a:r>
              <a:rPr lang="ru-RU" dirty="0">
                <a:cs typeface="Times New Roman" panose="02020603050405020304" pitchFamily="18" charset="0"/>
              </a:rPr>
              <a:t>проблемы контроля, в основном, остались теми же, что и прошлом году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anose="02020603050405020304" pitchFamily="18" charset="0"/>
              </a:rPr>
              <a:t>Многочисленные </a:t>
            </a:r>
            <a:r>
              <a:rPr lang="ru-RU" dirty="0">
                <a:cs typeface="Times New Roman" panose="02020603050405020304" pitchFamily="18" charset="0"/>
              </a:rPr>
              <a:t>избыточные требования  не ликвидированы. Число проверок снижается, но штрафов при этом становится все больше. В 2019 году к административной ответственности было привлечено каждое 4-е </a:t>
            </a:r>
            <a:r>
              <a:rPr lang="ru-RU" dirty="0" err="1">
                <a:cs typeface="Times New Roman" panose="02020603050405020304" pitchFamily="18" charset="0"/>
              </a:rPr>
              <a:t>юрлицо</a:t>
            </a:r>
            <a:r>
              <a:rPr lang="ru-RU" dirty="0">
                <a:cs typeface="Times New Roman" panose="02020603050405020304" pitchFamily="18" charset="0"/>
              </a:rPr>
              <a:t>. Суммарные штрафы, по данным Росстата России, превысили 240 млрд руб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anose="02020603050405020304" pitchFamily="18" charset="0"/>
              </a:rPr>
              <a:t>Ответственность </a:t>
            </a:r>
            <a:r>
              <a:rPr lang="ru-RU" dirty="0">
                <a:cs typeface="Times New Roman" panose="02020603050405020304" pitchFamily="18" charset="0"/>
              </a:rPr>
              <a:t>должностных лиц контрольных и надзорных органов не пропорциональна полномочиям. 88% нарушений должностных лиц при проведении проверок завершаются предупреждением. Остальные наказания представляют собой штрафы в размере до 5 тыс. рублей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anose="02020603050405020304" pitchFamily="18" charset="0"/>
              </a:rPr>
              <a:t>Проверки </a:t>
            </a:r>
            <a:r>
              <a:rPr lang="ru-RU" dirty="0">
                <a:cs typeface="Times New Roman" panose="02020603050405020304" pitchFamily="18" charset="0"/>
              </a:rPr>
              <a:t>замещаются иными формами контроля и надзора («рейды», «контрольные закупки», возбуждение дел «по КоАП»). Государственная статистика их учета не ведет. </a:t>
            </a:r>
            <a:r>
              <a:rPr lang="ru-RU" dirty="0" smtClean="0">
                <a:cs typeface="Times New Roman" panose="02020603050405020304" pitchFamily="18" charset="0"/>
              </a:rPr>
              <a:t>В </a:t>
            </a:r>
            <a:r>
              <a:rPr lang="ru-RU" dirty="0">
                <a:cs typeface="Times New Roman" panose="02020603050405020304" pitchFamily="18" charset="0"/>
              </a:rPr>
              <a:t>частности, по данным </a:t>
            </a:r>
            <a:r>
              <a:rPr lang="ru-RU" dirty="0" err="1">
                <a:cs typeface="Times New Roman" panose="02020603050405020304" pitchFamily="18" charset="0"/>
              </a:rPr>
              <a:t>Росалкогольрегулирования</a:t>
            </a:r>
            <a:r>
              <a:rPr lang="ru-RU" dirty="0">
                <a:cs typeface="Times New Roman" panose="02020603050405020304" pitchFamily="18" charset="0"/>
              </a:rPr>
              <a:t>, из всех «проверочных» мероприятий, проведенных в 2019 году, почти 94% прошли в форме административных расследований.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4392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2133600" y="2590800"/>
            <a:ext cx="53345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0" kern="0" dirty="0" smtClean="0">
                <a:solidFill>
                  <a:srgbClr val="FFFFFF"/>
                </a:solidFill>
              </a:rPr>
              <a:t>СПАСИБО ЗА ВНИМАНИЕ!</a:t>
            </a: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38771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121665"/>
            <a:ext cx="4491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ИНДЕКС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АДМИНИСТРАТИВНОГО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ДАВЛЕНИЯ –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ГРУППА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«B»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(3,5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3,8)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067" y="973190"/>
          <a:ext cx="8999853" cy="470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550"/>
                <a:gridCol w="2097405"/>
                <a:gridCol w="647700"/>
                <a:gridCol w="1150620"/>
                <a:gridCol w="1129029"/>
                <a:gridCol w="892175"/>
                <a:gridCol w="1201420"/>
                <a:gridCol w="444500"/>
                <a:gridCol w="429259"/>
                <a:gridCol w="671195"/>
              </a:tblGrid>
              <a:tr h="209259">
                <a:tc>
                  <a:txBody>
                    <a:bodyPr/>
                    <a:lstStyle/>
                    <a:p>
                      <a:pPr marR="45085" algn="r">
                        <a:lnSpc>
                          <a:spcPts val="1105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№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ts val="1105"/>
                        </a:lnSpc>
                      </a:pPr>
                      <a:r>
                        <a:rPr sz="1000" i="1" spc="-60" dirty="0">
                          <a:latin typeface="Arial"/>
                          <a:cs typeface="Arial"/>
                        </a:rPr>
                        <a:t>Субъект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Федерации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ИНДЕКС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105"/>
                        </a:lnSpc>
                      </a:pPr>
                      <a:r>
                        <a:rPr sz="1000" i="1" spc="-30" dirty="0">
                          <a:latin typeface="Arial"/>
                          <a:cs typeface="Arial"/>
                        </a:rPr>
                        <a:t>Роспотребнадзор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5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Росприроднадзор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1000" i="1" spc="-35" dirty="0">
                          <a:latin typeface="Arial"/>
                          <a:cs typeface="Arial"/>
                        </a:rPr>
                        <a:t>Ростехнадзор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Россельхознадзор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МЧС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ЖКХ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ts val="1105"/>
                        </a:lnSpc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Роструд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22123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Калининградская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40" dirty="0">
                          <a:latin typeface="Arial"/>
                          <a:cs typeface="Arial"/>
                        </a:rPr>
                        <a:t>Астраханская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5608">
                <a:tc>
                  <a:txBody>
                    <a:bodyPr/>
                    <a:lstStyle/>
                    <a:p>
                      <a:pPr marR="24765" algn="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Ярославская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5,0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5,9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0306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9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Тульская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170434">
                <a:tc>
                  <a:txBody>
                    <a:bodyPr/>
                    <a:lstStyle/>
                    <a:p>
                      <a:pPr marR="24765" algn="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Тюменская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</a:tr>
              <a:tr h="165735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9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Челябинская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16332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Ивановская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Хабаровский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край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28.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40" dirty="0">
                          <a:latin typeface="Arial"/>
                          <a:cs typeface="Arial"/>
                        </a:rPr>
                        <a:t>Саратовская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Новосибирская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194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Мордовия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941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20" dirty="0">
                          <a:latin typeface="Arial"/>
                          <a:cs typeface="Arial"/>
                        </a:rPr>
                        <a:t>Ленинградская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686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20" dirty="0">
                          <a:latin typeface="Arial"/>
                          <a:cs typeface="Arial"/>
                        </a:rPr>
                        <a:t>Курганская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94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Тыва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35" dirty="0">
                          <a:latin typeface="Arial"/>
                          <a:cs typeface="Arial"/>
                        </a:rPr>
                        <a:t>Ставропольский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край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0687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Чукотский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АО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8181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75" dirty="0">
                          <a:latin typeface="Arial"/>
                          <a:cs typeface="Arial"/>
                        </a:rPr>
                        <a:t>Алтай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</a:tr>
              <a:tr h="170687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Кемеровская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Кузбасс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</a:tr>
              <a:tr h="163194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38.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Томская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068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30" dirty="0">
                          <a:latin typeface="Arial"/>
                          <a:cs typeface="Arial"/>
                        </a:rPr>
                        <a:t>Ханты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Мансийский </a:t>
                      </a:r>
                      <a:r>
                        <a:rPr sz="1000" i="1" spc="-95" dirty="0">
                          <a:latin typeface="Arial"/>
                          <a:cs typeface="Arial"/>
                        </a:rPr>
                        <a:t>авт.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40" dirty="0">
                          <a:latin typeface="Arial"/>
                          <a:cs typeface="Arial"/>
                        </a:rPr>
                        <a:t>округ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30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000" i="1" spc="-85" dirty="0">
                          <a:latin typeface="Arial"/>
                          <a:cs typeface="Arial"/>
                        </a:rPr>
                        <a:t>Татарстан</a:t>
                      </a:r>
                      <a:r>
                        <a:rPr sz="10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i="1" spc="-97" baseline="3086" dirty="0">
                          <a:latin typeface="Arial"/>
                          <a:cs typeface="Arial"/>
                        </a:rPr>
                        <a:t>(Татарстан)</a:t>
                      </a:r>
                      <a:endParaRPr sz="1350" baseline="3086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Брянская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25" dirty="0">
                          <a:latin typeface="Arial"/>
                          <a:cs typeface="Arial"/>
                        </a:rPr>
                        <a:t>город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Москва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Сахалинская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Чувашская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Чувашия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Смоленская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4395">
                <a:tc>
                  <a:txBody>
                    <a:bodyPr/>
                    <a:lstStyle/>
                    <a:p>
                      <a:pPr marR="2476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5"/>
                        </a:lnSpc>
                      </a:pPr>
                      <a:r>
                        <a:rPr sz="1000" i="1" spc="-65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40" dirty="0">
                          <a:latin typeface="Arial"/>
                          <a:cs typeface="Arial"/>
                        </a:rPr>
                        <a:t>Севастополь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1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ts val="111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440" y="241553"/>
            <a:ext cx="7945119" cy="307777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ЧТО НОВОГО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81697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</a:rPr>
              <a:t>В </a:t>
            </a:r>
            <a:r>
              <a:rPr lang="ru-RU" sz="1800" dirty="0">
                <a:latin typeface="Calibri" panose="020F0502020204030204" pitchFamily="34" charset="0"/>
              </a:rPr>
              <a:t>дополнение к сбору </a:t>
            </a:r>
            <a:r>
              <a:rPr lang="ru-RU" sz="1800" dirty="0" smtClean="0">
                <a:latin typeface="Calibri" panose="020F0502020204030204" pitchFamily="34" charset="0"/>
              </a:rPr>
              <a:t>уполномоченными </a:t>
            </a:r>
            <a:r>
              <a:rPr lang="ru-RU" sz="1800" dirty="0">
                <a:latin typeface="Calibri" panose="020F0502020204030204" pitchFamily="34" charset="0"/>
              </a:rPr>
              <a:t>данных о контрольных и надзорных </a:t>
            </a:r>
            <a:r>
              <a:rPr lang="ru-RU" sz="1800" dirty="0" smtClean="0">
                <a:latin typeface="Calibri" panose="020F0502020204030204" pitchFamily="34" charset="0"/>
              </a:rPr>
              <a:t>мероприятиях </a:t>
            </a:r>
            <a:r>
              <a:rPr lang="ru-RU" sz="1800" dirty="0">
                <a:latin typeface="Calibri" panose="020F0502020204030204" pitchFamily="34" charset="0"/>
              </a:rPr>
              <a:t>данные официальной государственной статистики контрольной и надзорной деятельности (форма №1-контроль) получены централизовано от </a:t>
            </a:r>
            <a:r>
              <a:rPr lang="ru-RU" sz="1800" dirty="0" smtClean="0">
                <a:latin typeface="Calibri" panose="020F0502020204030204" pitchFamily="34" charset="0"/>
              </a:rPr>
              <a:t>федеральных </a:t>
            </a:r>
            <a:r>
              <a:rPr lang="ru-RU" sz="1800" dirty="0">
                <a:latin typeface="Calibri" panose="020F0502020204030204" pitchFamily="34" charset="0"/>
              </a:rPr>
              <a:t>органов исполнительной </a:t>
            </a:r>
            <a:r>
              <a:rPr lang="ru-RU" sz="1800" dirty="0" smtClean="0">
                <a:latin typeface="Calibri" panose="020F0502020204030204" pitchFamily="34" charset="0"/>
              </a:rPr>
              <a:t>власти;</a:t>
            </a:r>
            <a:endParaRPr lang="ru-RU" sz="18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</a:rPr>
              <a:t>Из </a:t>
            </a:r>
            <a:r>
              <a:rPr lang="ru-RU" sz="1800" dirty="0">
                <a:latin typeface="Calibri" panose="020F0502020204030204" pitchFamily="34" charset="0"/>
              </a:rPr>
              <a:t>подсчета индекса исключены штрафы, наложенные на физических лиц </a:t>
            </a:r>
            <a:r>
              <a:rPr lang="ru-RU" sz="1800" dirty="0" err="1">
                <a:latin typeface="Calibri" panose="020F0502020204030204" pitchFamily="34" charset="0"/>
              </a:rPr>
              <a:t>Россельхознадзором</a:t>
            </a:r>
            <a:r>
              <a:rPr lang="ru-RU" sz="1800" dirty="0">
                <a:latin typeface="Calibri" panose="020F0502020204030204" pitchFamily="34" charset="0"/>
              </a:rPr>
              <a:t>, скорректирован подсчет нескольких управлений </a:t>
            </a:r>
            <a:r>
              <a:rPr lang="ru-RU" sz="1800" dirty="0" err="1">
                <a:latin typeface="Calibri" panose="020F0502020204030204" pitchFamily="34" charset="0"/>
              </a:rPr>
              <a:t>Росприроднадзора</a:t>
            </a:r>
            <a:r>
              <a:rPr lang="ru-RU" sz="1800" dirty="0">
                <a:latin typeface="Calibri" panose="020F0502020204030204" pitchFamily="34" charset="0"/>
              </a:rPr>
              <a:t>, </a:t>
            </a:r>
            <a:r>
              <a:rPr lang="ru-RU" sz="1800" dirty="0" smtClean="0">
                <a:latin typeface="Calibri" panose="020F0502020204030204" pitchFamily="34" charset="0"/>
              </a:rPr>
              <a:t>также </a:t>
            </a:r>
            <a:r>
              <a:rPr lang="ru-RU" sz="1800" dirty="0">
                <a:latin typeface="Calibri" panose="020F0502020204030204" pitchFamily="34" charset="0"/>
              </a:rPr>
              <a:t>имеющих существенную практику привлечения к ответственности физических </a:t>
            </a:r>
            <a:r>
              <a:rPr lang="ru-RU" sz="1800" dirty="0" smtClean="0">
                <a:latin typeface="Calibri" panose="020F0502020204030204" pitchFamily="34" charset="0"/>
              </a:rPr>
              <a:t>лиц;</a:t>
            </a:r>
            <a:endParaRPr lang="ru-RU" sz="18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</a:rPr>
              <a:t>В </a:t>
            </a:r>
            <a:r>
              <a:rPr lang="ru-RU" sz="1800" dirty="0">
                <a:latin typeface="Calibri" panose="020F0502020204030204" pitchFamily="34" charset="0"/>
              </a:rPr>
              <a:t>связи с предложениями ряда субъектов Российской Федерации в и</a:t>
            </a:r>
            <a:r>
              <a:rPr lang="ru-RU" sz="1800" dirty="0" smtClean="0">
                <a:latin typeface="Calibri" panose="020F0502020204030204" pitchFamily="34" charset="0"/>
              </a:rPr>
              <a:t>ндекс </a:t>
            </a:r>
            <a:r>
              <a:rPr lang="ru-RU" sz="1800" dirty="0">
                <a:latin typeface="Calibri" panose="020F0502020204030204" pitchFamily="34" charset="0"/>
              </a:rPr>
              <a:t>были включены проверки </a:t>
            </a:r>
            <a:r>
              <a:rPr lang="ru-RU" sz="1800" dirty="0" err="1" smtClean="0">
                <a:latin typeface="Calibri" panose="020F0502020204030204" pitchFamily="34" charset="0"/>
              </a:rPr>
              <a:t>Роструда</a:t>
            </a:r>
            <a:r>
              <a:rPr lang="ru-RU" sz="1800" dirty="0" smtClean="0">
                <a:latin typeface="Calibri" panose="020F0502020204030204" pitchFamily="34" charset="0"/>
              </a:rPr>
              <a:t>;</a:t>
            </a:r>
            <a:endParaRPr lang="ru-RU" sz="18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</a:rPr>
              <a:t>В </a:t>
            </a:r>
            <a:r>
              <a:rPr lang="ru-RU" sz="1800" dirty="0">
                <a:latin typeface="Calibri" panose="020F0502020204030204" pitchFamily="34" charset="0"/>
              </a:rPr>
              <a:t>связи с изменением методики подсчета данных Росстатом </a:t>
            </a:r>
            <a:r>
              <a:rPr lang="ru-RU" sz="1800" dirty="0" smtClean="0">
                <a:latin typeface="Calibri" panose="020F0502020204030204" pitchFamily="34" charset="0"/>
              </a:rPr>
              <a:t>России </a:t>
            </a:r>
            <a:r>
              <a:rPr lang="ru-RU" sz="1800" dirty="0">
                <a:latin typeface="Calibri" panose="020F0502020204030204" pitchFamily="34" charset="0"/>
              </a:rPr>
              <a:t>из </a:t>
            </a:r>
            <a:r>
              <a:rPr lang="ru-RU" sz="1800" dirty="0" smtClean="0">
                <a:latin typeface="Calibri" panose="020F0502020204030204" pitchFamily="34" charset="0"/>
              </a:rPr>
              <a:t>индекса </a:t>
            </a:r>
            <a:r>
              <a:rPr lang="ru-RU" sz="1800" dirty="0">
                <a:latin typeface="Calibri" panose="020F0502020204030204" pitchFamily="34" charset="0"/>
              </a:rPr>
              <a:t>исключены данные о штрафах в рамках весового и габаритного контроля (ст.12.21.1 КоАП РФ</a:t>
            </a:r>
            <a:r>
              <a:rPr lang="ru-RU" sz="1800" dirty="0" smtClean="0">
                <a:latin typeface="Calibri" panose="020F0502020204030204" pitchFamily="34" charset="0"/>
              </a:rPr>
              <a:t>);</a:t>
            </a:r>
            <a:endParaRPr lang="ru-RU" sz="18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</a:rPr>
              <a:t>В </a:t>
            </a:r>
            <a:r>
              <a:rPr lang="ru-RU" sz="1800" dirty="0">
                <a:latin typeface="Calibri" panose="020F0502020204030204" pitchFamily="34" charset="0"/>
              </a:rPr>
              <a:t>качестве вспомогательных добавлены данные о проверках, внесенных в Единый реестр проверок (в разбивке по ведомствам и субъектам </a:t>
            </a:r>
            <a:r>
              <a:rPr lang="ru-RU" sz="1800" dirty="0" smtClean="0">
                <a:latin typeface="Calibri" panose="020F0502020204030204" pitchFamily="34" charset="0"/>
              </a:rPr>
              <a:t>Федерации</a:t>
            </a:r>
            <a:r>
              <a:rPr lang="ru-RU" sz="1800" dirty="0">
                <a:latin typeface="Calibri" panose="020F0502020204030204" pitchFamily="34" charset="0"/>
              </a:rPr>
              <a:t>), которые могут использоваться для оценки заполняемости ЕРП и доли организаций и ИП негосударственного сектора (отдельно, без администраций, ГУП, МУП, ГКУ и др</a:t>
            </a:r>
            <a:r>
              <a:rPr lang="ru-RU" sz="1800" dirty="0" smtClean="0">
                <a:latin typeface="Calibri" panose="020F0502020204030204" pitchFamily="34" charset="0"/>
              </a:rPr>
              <a:t>.).</a:t>
            </a:r>
            <a:endParaRPr lang="ru-R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2" y="277875"/>
            <a:ext cx="830554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FF"/>
                </a:solidFill>
                <a:latin typeface="Verdana"/>
                <a:cs typeface="Verdana"/>
              </a:rPr>
              <a:t>ОСНОВНЫЕ ПОКАЗАТЕЛИ </a:t>
            </a:r>
            <a:r>
              <a:rPr sz="1300" b="1" dirty="0">
                <a:solidFill>
                  <a:srgbClr val="FFFFFF"/>
                </a:solidFill>
                <a:latin typeface="Verdana"/>
                <a:cs typeface="Verdana"/>
              </a:rPr>
              <a:t>ИНДЕКСА </a:t>
            </a:r>
            <a:r>
              <a:rPr sz="1300" b="1" spc="-5" dirty="0" smtClean="0">
                <a:solidFill>
                  <a:srgbClr val="FFFFFF"/>
                </a:solidFill>
                <a:latin typeface="Verdana"/>
                <a:cs typeface="Verdana"/>
              </a:rPr>
              <a:t>АДМИНИСТ</a:t>
            </a:r>
            <a:r>
              <a:rPr lang="ru-RU" sz="1300" b="1" spc="-5" dirty="0" smtClean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300" b="1" spc="-5" dirty="0" smtClean="0">
                <a:solidFill>
                  <a:srgbClr val="FFFFFF"/>
                </a:solidFill>
                <a:latin typeface="Verdana"/>
                <a:cs typeface="Verdana"/>
              </a:rPr>
              <a:t>АТИВНОГО</a:t>
            </a:r>
            <a:r>
              <a:rPr sz="1300" b="1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Verdana"/>
                <a:cs typeface="Verdana"/>
              </a:rPr>
              <a:t>ДАВЛЕНИЯ</a:t>
            </a:r>
            <a:endParaRPr sz="13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496" y="851788"/>
            <a:ext cx="8322945" cy="3981450"/>
            <a:chOff x="266496" y="851788"/>
            <a:chExt cx="8322945" cy="3981450"/>
          </a:xfrm>
        </p:grpSpPr>
        <p:sp>
          <p:nvSpPr>
            <p:cNvPr id="4" name="object 4"/>
            <p:cNvSpPr/>
            <p:nvPr/>
          </p:nvSpPr>
          <p:spPr>
            <a:xfrm>
              <a:off x="279196" y="864488"/>
              <a:ext cx="835025" cy="3956050"/>
            </a:xfrm>
            <a:custGeom>
              <a:avLst/>
              <a:gdLst/>
              <a:ahLst/>
              <a:cxnLst/>
              <a:rect l="l" t="t" r="r" b="b"/>
              <a:pathLst>
                <a:path w="835025" h="3956050">
                  <a:moveTo>
                    <a:pt x="15265" y="0"/>
                  </a:moveTo>
                  <a:lnTo>
                    <a:pt x="49042" y="34354"/>
                  </a:lnTo>
                  <a:lnTo>
                    <a:pt x="82108" y="69141"/>
                  </a:lnTo>
                  <a:lnTo>
                    <a:pt x="114463" y="104352"/>
                  </a:lnTo>
                  <a:lnTo>
                    <a:pt x="146107" y="139976"/>
                  </a:lnTo>
                  <a:lnTo>
                    <a:pt x="177040" y="176006"/>
                  </a:lnTo>
                  <a:lnTo>
                    <a:pt x="207262" y="212431"/>
                  </a:lnTo>
                  <a:lnTo>
                    <a:pt x="236773" y="249243"/>
                  </a:lnTo>
                  <a:lnTo>
                    <a:pt x="265572" y="286433"/>
                  </a:lnTo>
                  <a:lnTo>
                    <a:pt x="293661" y="323990"/>
                  </a:lnTo>
                  <a:lnTo>
                    <a:pt x="321038" y="361906"/>
                  </a:lnTo>
                  <a:lnTo>
                    <a:pt x="347705" y="400172"/>
                  </a:lnTo>
                  <a:lnTo>
                    <a:pt x="373660" y="438779"/>
                  </a:lnTo>
                  <a:lnTo>
                    <a:pt x="398904" y="477717"/>
                  </a:lnTo>
                  <a:lnTo>
                    <a:pt x="423437" y="516977"/>
                  </a:lnTo>
                  <a:lnTo>
                    <a:pt x="447259" y="556550"/>
                  </a:lnTo>
                  <a:lnTo>
                    <a:pt x="470369" y="596427"/>
                  </a:lnTo>
                  <a:lnTo>
                    <a:pt x="492769" y="636598"/>
                  </a:lnTo>
                  <a:lnTo>
                    <a:pt x="514458" y="677055"/>
                  </a:lnTo>
                  <a:lnTo>
                    <a:pt x="535435" y="717787"/>
                  </a:lnTo>
                  <a:lnTo>
                    <a:pt x="555701" y="758787"/>
                  </a:lnTo>
                  <a:lnTo>
                    <a:pt x="575257" y="800044"/>
                  </a:lnTo>
                  <a:lnTo>
                    <a:pt x="594101" y="841550"/>
                  </a:lnTo>
                  <a:lnTo>
                    <a:pt x="612234" y="883295"/>
                  </a:lnTo>
                  <a:lnTo>
                    <a:pt x="629656" y="925270"/>
                  </a:lnTo>
                  <a:lnTo>
                    <a:pt x="646367" y="967466"/>
                  </a:lnTo>
                  <a:lnTo>
                    <a:pt x="662367" y="1009874"/>
                  </a:lnTo>
                  <a:lnTo>
                    <a:pt x="677655" y="1052484"/>
                  </a:lnTo>
                  <a:lnTo>
                    <a:pt x="692233" y="1095287"/>
                  </a:lnTo>
                  <a:lnTo>
                    <a:pt x="706099" y="1138275"/>
                  </a:lnTo>
                  <a:lnTo>
                    <a:pt x="719255" y="1181437"/>
                  </a:lnTo>
                  <a:lnTo>
                    <a:pt x="731699" y="1224765"/>
                  </a:lnTo>
                  <a:lnTo>
                    <a:pt x="743432" y="1268250"/>
                  </a:lnTo>
                  <a:lnTo>
                    <a:pt x="754454" y="1311881"/>
                  </a:lnTo>
                  <a:lnTo>
                    <a:pt x="764765" y="1355651"/>
                  </a:lnTo>
                  <a:lnTo>
                    <a:pt x="774365" y="1399550"/>
                  </a:lnTo>
                  <a:lnTo>
                    <a:pt x="783254" y="1443568"/>
                  </a:lnTo>
                  <a:lnTo>
                    <a:pt x="791431" y="1487697"/>
                  </a:lnTo>
                  <a:lnTo>
                    <a:pt x="798898" y="1531927"/>
                  </a:lnTo>
                  <a:lnTo>
                    <a:pt x="805653" y="1576249"/>
                  </a:lnTo>
                  <a:lnTo>
                    <a:pt x="811698" y="1620654"/>
                  </a:lnTo>
                  <a:lnTo>
                    <a:pt x="817031" y="1665132"/>
                  </a:lnTo>
                  <a:lnTo>
                    <a:pt x="821653" y="1709675"/>
                  </a:lnTo>
                  <a:lnTo>
                    <a:pt x="825564" y="1754274"/>
                  </a:lnTo>
                  <a:lnTo>
                    <a:pt x="828764" y="1798918"/>
                  </a:lnTo>
                  <a:lnTo>
                    <a:pt x="831253" y="1843599"/>
                  </a:lnTo>
                  <a:lnTo>
                    <a:pt x="833031" y="1888307"/>
                  </a:lnTo>
                  <a:lnTo>
                    <a:pt x="834097" y="1933034"/>
                  </a:lnTo>
                  <a:lnTo>
                    <a:pt x="834453" y="1977771"/>
                  </a:lnTo>
                  <a:lnTo>
                    <a:pt x="834097" y="2022507"/>
                  </a:lnTo>
                  <a:lnTo>
                    <a:pt x="833031" y="2067234"/>
                  </a:lnTo>
                  <a:lnTo>
                    <a:pt x="831253" y="2111942"/>
                  </a:lnTo>
                  <a:lnTo>
                    <a:pt x="828764" y="2156623"/>
                  </a:lnTo>
                  <a:lnTo>
                    <a:pt x="825564" y="2201267"/>
                  </a:lnTo>
                  <a:lnTo>
                    <a:pt x="821653" y="2245866"/>
                  </a:lnTo>
                  <a:lnTo>
                    <a:pt x="817031" y="2290409"/>
                  </a:lnTo>
                  <a:lnTo>
                    <a:pt x="811698" y="2334887"/>
                  </a:lnTo>
                  <a:lnTo>
                    <a:pt x="805653" y="2379292"/>
                  </a:lnTo>
                  <a:lnTo>
                    <a:pt x="798898" y="2423614"/>
                  </a:lnTo>
                  <a:lnTo>
                    <a:pt x="791431" y="2467844"/>
                  </a:lnTo>
                  <a:lnTo>
                    <a:pt x="783254" y="2511973"/>
                  </a:lnTo>
                  <a:lnTo>
                    <a:pt x="774365" y="2555991"/>
                  </a:lnTo>
                  <a:lnTo>
                    <a:pt x="764765" y="2599890"/>
                  </a:lnTo>
                  <a:lnTo>
                    <a:pt x="754454" y="2643660"/>
                  </a:lnTo>
                  <a:lnTo>
                    <a:pt x="743432" y="2687291"/>
                  </a:lnTo>
                  <a:lnTo>
                    <a:pt x="731699" y="2730776"/>
                  </a:lnTo>
                  <a:lnTo>
                    <a:pt x="719255" y="2774104"/>
                  </a:lnTo>
                  <a:lnTo>
                    <a:pt x="706099" y="2817266"/>
                  </a:lnTo>
                  <a:lnTo>
                    <a:pt x="692233" y="2860254"/>
                  </a:lnTo>
                  <a:lnTo>
                    <a:pt x="677655" y="2903057"/>
                  </a:lnTo>
                  <a:lnTo>
                    <a:pt x="662367" y="2945667"/>
                  </a:lnTo>
                  <a:lnTo>
                    <a:pt x="646367" y="2988075"/>
                  </a:lnTo>
                  <a:lnTo>
                    <a:pt x="629656" y="3030271"/>
                  </a:lnTo>
                  <a:lnTo>
                    <a:pt x="612234" y="3072246"/>
                  </a:lnTo>
                  <a:lnTo>
                    <a:pt x="594101" y="3113991"/>
                  </a:lnTo>
                  <a:lnTo>
                    <a:pt x="575257" y="3155497"/>
                  </a:lnTo>
                  <a:lnTo>
                    <a:pt x="555701" y="3196754"/>
                  </a:lnTo>
                  <a:lnTo>
                    <a:pt x="535435" y="3237754"/>
                  </a:lnTo>
                  <a:lnTo>
                    <a:pt x="514458" y="3278486"/>
                  </a:lnTo>
                  <a:lnTo>
                    <a:pt x="492769" y="3318943"/>
                  </a:lnTo>
                  <a:lnTo>
                    <a:pt x="470369" y="3359114"/>
                  </a:lnTo>
                  <a:lnTo>
                    <a:pt x="447259" y="3398991"/>
                  </a:lnTo>
                  <a:lnTo>
                    <a:pt x="423437" y="3438564"/>
                  </a:lnTo>
                  <a:lnTo>
                    <a:pt x="398904" y="3477824"/>
                  </a:lnTo>
                  <a:lnTo>
                    <a:pt x="373660" y="3516762"/>
                  </a:lnTo>
                  <a:lnTo>
                    <a:pt x="347705" y="3555369"/>
                  </a:lnTo>
                  <a:lnTo>
                    <a:pt x="321038" y="3593635"/>
                  </a:lnTo>
                  <a:lnTo>
                    <a:pt x="293661" y="3631551"/>
                  </a:lnTo>
                  <a:lnTo>
                    <a:pt x="265572" y="3669108"/>
                  </a:lnTo>
                  <a:lnTo>
                    <a:pt x="236773" y="3706298"/>
                  </a:lnTo>
                  <a:lnTo>
                    <a:pt x="207262" y="3743110"/>
                  </a:lnTo>
                  <a:lnTo>
                    <a:pt x="177040" y="3779535"/>
                  </a:lnTo>
                  <a:lnTo>
                    <a:pt x="146107" y="3815565"/>
                  </a:lnTo>
                  <a:lnTo>
                    <a:pt x="114463" y="3851189"/>
                  </a:lnTo>
                  <a:lnTo>
                    <a:pt x="82108" y="3886400"/>
                  </a:lnTo>
                  <a:lnTo>
                    <a:pt x="49042" y="3921187"/>
                  </a:lnTo>
                  <a:lnTo>
                    <a:pt x="15265" y="3955542"/>
                  </a:lnTo>
                  <a:lnTo>
                    <a:pt x="0" y="3940175"/>
                  </a:lnTo>
                  <a:lnTo>
                    <a:pt x="33863" y="3905726"/>
                  </a:lnTo>
                  <a:lnTo>
                    <a:pt x="67007" y="3870840"/>
                  </a:lnTo>
                  <a:lnTo>
                    <a:pt x="99430" y="3835525"/>
                  </a:lnTo>
                  <a:lnTo>
                    <a:pt x="131132" y="3799790"/>
                  </a:lnTo>
                  <a:lnTo>
                    <a:pt x="162114" y="3763646"/>
                  </a:lnTo>
                  <a:lnTo>
                    <a:pt x="192376" y="3727101"/>
                  </a:lnTo>
                  <a:lnTo>
                    <a:pt x="221917" y="3690165"/>
                  </a:lnTo>
                  <a:lnTo>
                    <a:pt x="250737" y="3652847"/>
                  </a:lnTo>
                  <a:lnTo>
                    <a:pt x="278837" y="3615157"/>
                  </a:lnTo>
                  <a:lnTo>
                    <a:pt x="306216" y="3577104"/>
                  </a:lnTo>
                  <a:lnTo>
                    <a:pt x="332875" y="3538698"/>
                  </a:lnTo>
                  <a:lnTo>
                    <a:pt x="358814" y="3499947"/>
                  </a:lnTo>
                  <a:lnTo>
                    <a:pt x="384031" y="3460862"/>
                  </a:lnTo>
                  <a:lnTo>
                    <a:pt x="408529" y="3421452"/>
                  </a:lnTo>
                  <a:lnTo>
                    <a:pt x="432306" y="3381727"/>
                  </a:lnTo>
                  <a:lnTo>
                    <a:pt x="455362" y="3341695"/>
                  </a:lnTo>
                  <a:lnTo>
                    <a:pt x="477698" y="3301366"/>
                  </a:lnTo>
                  <a:lnTo>
                    <a:pt x="499313" y="3260749"/>
                  </a:lnTo>
                  <a:lnTo>
                    <a:pt x="520208" y="3219855"/>
                  </a:lnTo>
                  <a:lnTo>
                    <a:pt x="540382" y="3178692"/>
                  </a:lnTo>
                  <a:lnTo>
                    <a:pt x="559836" y="3137270"/>
                  </a:lnTo>
                  <a:lnTo>
                    <a:pt x="578569" y="3095598"/>
                  </a:lnTo>
                  <a:lnTo>
                    <a:pt x="596582" y="3053686"/>
                  </a:lnTo>
                  <a:lnTo>
                    <a:pt x="613874" y="3011543"/>
                  </a:lnTo>
                  <a:lnTo>
                    <a:pt x="630446" y="2969178"/>
                  </a:lnTo>
                  <a:lnTo>
                    <a:pt x="646297" y="2926601"/>
                  </a:lnTo>
                  <a:lnTo>
                    <a:pt x="661428" y="2883822"/>
                  </a:lnTo>
                  <a:lnTo>
                    <a:pt x="675838" y="2840850"/>
                  </a:lnTo>
                  <a:lnTo>
                    <a:pt x="689528" y="2797693"/>
                  </a:lnTo>
                  <a:lnTo>
                    <a:pt x="702497" y="2754363"/>
                  </a:lnTo>
                  <a:lnTo>
                    <a:pt x="714745" y="2710867"/>
                  </a:lnTo>
                  <a:lnTo>
                    <a:pt x="726274" y="2667216"/>
                  </a:lnTo>
                  <a:lnTo>
                    <a:pt x="737081" y="2623419"/>
                  </a:lnTo>
                  <a:lnTo>
                    <a:pt x="747168" y="2579485"/>
                  </a:lnTo>
                  <a:lnTo>
                    <a:pt x="756535" y="2535424"/>
                  </a:lnTo>
                  <a:lnTo>
                    <a:pt x="765181" y="2491246"/>
                  </a:lnTo>
                  <a:lnTo>
                    <a:pt x="773107" y="2446958"/>
                  </a:lnTo>
                  <a:lnTo>
                    <a:pt x="780312" y="2402572"/>
                  </a:lnTo>
                  <a:lnTo>
                    <a:pt x="786796" y="2358097"/>
                  </a:lnTo>
                  <a:lnTo>
                    <a:pt x="792561" y="2313541"/>
                  </a:lnTo>
                  <a:lnTo>
                    <a:pt x="797604" y="2268914"/>
                  </a:lnTo>
                  <a:lnTo>
                    <a:pt x="801927" y="2224227"/>
                  </a:lnTo>
                  <a:lnTo>
                    <a:pt x="805530" y="2179487"/>
                  </a:lnTo>
                  <a:lnTo>
                    <a:pt x="808412" y="2134705"/>
                  </a:lnTo>
                  <a:lnTo>
                    <a:pt x="810573" y="2089890"/>
                  </a:lnTo>
                  <a:lnTo>
                    <a:pt x="812014" y="2045052"/>
                  </a:lnTo>
                  <a:lnTo>
                    <a:pt x="812735" y="2000199"/>
                  </a:lnTo>
                  <a:lnTo>
                    <a:pt x="812735" y="1955342"/>
                  </a:lnTo>
                  <a:lnTo>
                    <a:pt x="812014" y="1910489"/>
                  </a:lnTo>
                  <a:lnTo>
                    <a:pt x="810573" y="1865651"/>
                  </a:lnTo>
                  <a:lnTo>
                    <a:pt x="808412" y="1820836"/>
                  </a:lnTo>
                  <a:lnTo>
                    <a:pt x="805530" y="1776054"/>
                  </a:lnTo>
                  <a:lnTo>
                    <a:pt x="801927" y="1731314"/>
                  </a:lnTo>
                  <a:lnTo>
                    <a:pt x="797604" y="1686627"/>
                  </a:lnTo>
                  <a:lnTo>
                    <a:pt x="792561" y="1642000"/>
                  </a:lnTo>
                  <a:lnTo>
                    <a:pt x="786796" y="1597444"/>
                  </a:lnTo>
                  <a:lnTo>
                    <a:pt x="780312" y="1552969"/>
                  </a:lnTo>
                  <a:lnTo>
                    <a:pt x="773107" y="1508583"/>
                  </a:lnTo>
                  <a:lnTo>
                    <a:pt x="765181" y="1464295"/>
                  </a:lnTo>
                  <a:lnTo>
                    <a:pt x="756535" y="1420117"/>
                  </a:lnTo>
                  <a:lnTo>
                    <a:pt x="747168" y="1376056"/>
                  </a:lnTo>
                  <a:lnTo>
                    <a:pt x="737081" y="1332122"/>
                  </a:lnTo>
                  <a:lnTo>
                    <a:pt x="726274" y="1288325"/>
                  </a:lnTo>
                  <a:lnTo>
                    <a:pt x="714745" y="1244674"/>
                  </a:lnTo>
                  <a:lnTo>
                    <a:pt x="702497" y="1201178"/>
                  </a:lnTo>
                  <a:lnTo>
                    <a:pt x="689528" y="1157848"/>
                  </a:lnTo>
                  <a:lnTo>
                    <a:pt x="675838" y="1114691"/>
                  </a:lnTo>
                  <a:lnTo>
                    <a:pt x="661428" y="1071719"/>
                  </a:lnTo>
                  <a:lnTo>
                    <a:pt x="646297" y="1028940"/>
                  </a:lnTo>
                  <a:lnTo>
                    <a:pt x="630446" y="986363"/>
                  </a:lnTo>
                  <a:lnTo>
                    <a:pt x="613874" y="943998"/>
                  </a:lnTo>
                  <a:lnTo>
                    <a:pt x="596582" y="901855"/>
                  </a:lnTo>
                  <a:lnTo>
                    <a:pt x="578569" y="859943"/>
                  </a:lnTo>
                  <a:lnTo>
                    <a:pt x="559836" y="818271"/>
                  </a:lnTo>
                  <a:lnTo>
                    <a:pt x="540382" y="776849"/>
                  </a:lnTo>
                  <a:lnTo>
                    <a:pt x="520208" y="735686"/>
                  </a:lnTo>
                  <a:lnTo>
                    <a:pt x="499313" y="694792"/>
                  </a:lnTo>
                  <a:lnTo>
                    <a:pt x="477698" y="654175"/>
                  </a:lnTo>
                  <a:lnTo>
                    <a:pt x="455362" y="613846"/>
                  </a:lnTo>
                  <a:lnTo>
                    <a:pt x="432306" y="573814"/>
                  </a:lnTo>
                  <a:lnTo>
                    <a:pt x="408529" y="534089"/>
                  </a:lnTo>
                  <a:lnTo>
                    <a:pt x="384031" y="494679"/>
                  </a:lnTo>
                  <a:lnTo>
                    <a:pt x="358814" y="455594"/>
                  </a:lnTo>
                  <a:lnTo>
                    <a:pt x="332875" y="416843"/>
                  </a:lnTo>
                  <a:lnTo>
                    <a:pt x="306216" y="378437"/>
                  </a:lnTo>
                  <a:lnTo>
                    <a:pt x="278837" y="340384"/>
                  </a:lnTo>
                  <a:lnTo>
                    <a:pt x="250737" y="302694"/>
                  </a:lnTo>
                  <a:lnTo>
                    <a:pt x="221917" y="265376"/>
                  </a:lnTo>
                  <a:lnTo>
                    <a:pt x="192376" y="228440"/>
                  </a:lnTo>
                  <a:lnTo>
                    <a:pt x="162114" y="191895"/>
                  </a:lnTo>
                  <a:lnTo>
                    <a:pt x="131132" y="155751"/>
                  </a:lnTo>
                  <a:lnTo>
                    <a:pt x="99430" y="120016"/>
                  </a:lnTo>
                  <a:lnTo>
                    <a:pt x="67007" y="84701"/>
                  </a:lnTo>
                  <a:lnTo>
                    <a:pt x="33863" y="49815"/>
                  </a:lnTo>
                  <a:lnTo>
                    <a:pt x="0" y="15366"/>
                  </a:lnTo>
                  <a:lnTo>
                    <a:pt x="15265" y="0"/>
                  </a:lnTo>
                  <a:close/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560" y="1027556"/>
              <a:ext cx="7898130" cy="736600"/>
            </a:xfrm>
            <a:custGeom>
              <a:avLst/>
              <a:gdLst/>
              <a:ahLst/>
              <a:cxnLst/>
              <a:rect l="l" t="t" r="r" b="b"/>
              <a:pathLst>
                <a:path w="7898130" h="736600">
                  <a:moveTo>
                    <a:pt x="7898130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7898130" y="736091"/>
                  </a:lnTo>
                  <a:lnTo>
                    <a:pt x="78981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560" y="1027556"/>
              <a:ext cx="7898130" cy="736600"/>
            </a:xfrm>
            <a:custGeom>
              <a:avLst/>
              <a:gdLst/>
              <a:ahLst/>
              <a:cxnLst/>
              <a:rect l="l" t="t" r="r" b="b"/>
              <a:pathLst>
                <a:path w="7898130" h="736600">
                  <a:moveTo>
                    <a:pt x="0" y="736091"/>
                  </a:moveTo>
                  <a:lnTo>
                    <a:pt x="7898130" y="736091"/>
                  </a:lnTo>
                  <a:lnTo>
                    <a:pt x="7898130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2972" y="1192021"/>
            <a:ext cx="570230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ДОЛЯ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ПРЕДУПРЕЖДЕНИЙ ОТ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ОБЩЕГО ЧИСЛА</a:t>
            </a:r>
            <a:r>
              <a:rPr sz="1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НАКАЗАНИЙ;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СНИЖЕНИЕ РЕПРЕССИВНОСТИ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КОНТРОЛЬНО-НАДЗОРНОЙ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1200" i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0570" y="1029335"/>
            <a:ext cx="8346440" cy="1714500"/>
            <a:chOff x="250570" y="1029335"/>
            <a:chExt cx="8346440" cy="1714500"/>
          </a:xfrm>
        </p:grpSpPr>
        <p:sp>
          <p:nvSpPr>
            <p:cNvPr id="9" name="object 9"/>
            <p:cNvSpPr/>
            <p:nvPr/>
          </p:nvSpPr>
          <p:spPr>
            <a:xfrm>
              <a:off x="263270" y="1042035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30">
                  <a:moveTo>
                    <a:pt x="399288" y="0"/>
                  </a:moveTo>
                  <a:lnTo>
                    <a:pt x="352722" y="2686"/>
                  </a:lnTo>
                  <a:lnTo>
                    <a:pt x="307734" y="10548"/>
                  </a:lnTo>
                  <a:lnTo>
                    <a:pt x="264623" y="23283"/>
                  </a:lnTo>
                  <a:lnTo>
                    <a:pt x="223690" y="40592"/>
                  </a:lnTo>
                  <a:lnTo>
                    <a:pt x="185233" y="62176"/>
                  </a:lnTo>
                  <a:lnTo>
                    <a:pt x="149552" y="87734"/>
                  </a:lnTo>
                  <a:lnTo>
                    <a:pt x="116947" y="116966"/>
                  </a:lnTo>
                  <a:lnTo>
                    <a:pt x="87718" y="149574"/>
                  </a:lnTo>
                  <a:lnTo>
                    <a:pt x="62163" y="185255"/>
                  </a:lnTo>
                  <a:lnTo>
                    <a:pt x="40583" y="223712"/>
                  </a:lnTo>
                  <a:lnTo>
                    <a:pt x="23277" y="264643"/>
                  </a:lnTo>
                  <a:lnTo>
                    <a:pt x="10545" y="307750"/>
                  </a:lnTo>
                  <a:lnTo>
                    <a:pt x="2686" y="352731"/>
                  </a:lnTo>
                  <a:lnTo>
                    <a:pt x="0" y="399288"/>
                  </a:lnTo>
                  <a:lnTo>
                    <a:pt x="2686" y="445844"/>
                  </a:lnTo>
                  <a:lnTo>
                    <a:pt x="10545" y="490825"/>
                  </a:lnTo>
                  <a:lnTo>
                    <a:pt x="23277" y="533932"/>
                  </a:lnTo>
                  <a:lnTo>
                    <a:pt x="40583" y="574863"/>
                  </a:lnTo>
                  <a:lnTo>
                    <a:pt x="62163" y="613320"/>
                  </a:lnTo>
                  <a:lnTo>
                    <a:pt x="87718" y="649001"/>
                  </a:lnTo>
                  <a:lnTo>
                    <a:pt x="116947" y="681608"/>
                  </a:lnTo>
                  <a:lnTo>
                    <a:pt x="149552" y="710841"/>
                  </a:lnTo>
                  <a:lnTo>
                    <a:pt x="185233" y="736399"/>
                  </a:lnTo>
                  <a:lnTo>
                    <a:pt x="223690" y="757983"/>
                  </a:lnTo>
                  <a:lnTo>
                    <a:pt x="264623" y="775292"/>
                  </a:lnTo>
                  <a:lnTo>
                    <a:pt x="307734" y="788027"/>
                  </a:lnTo>
                  <a:lnTo>
                    <a:pt x="352722" y="795889"/>
                  </a:lnTo>
                  <a:lnTo>
                    <a:pt x="399288" y="798576"/>
                  </a:lnTo>
                  <a:lnTo>
                    <a:pt x="445853" y="795889"/>
                  </a:lnTo>
                  <a:lnTo>
                    <a:pt x="490841" y="788027"/>
                  </a:lnTo>
                  <a:lnTo>
                    <a:pt x="533952" y="775292"/>
                  </a:lnTo>
                  <a:lnTo>
                    <a:pt x="574885" y="757983"/>
                  </a:lnTo>
                  <a:lnTo>
                    <a:pt x="613342" y="736399"/>
                  </a:lnTo>
                  <a:lnTo>
                    <a:pt x="649023" y="710841"/>
                  </a:lnTo>
                  <a:lnTo>
                    <a:pt x="681628" y="681609"/>
                  </a:lnTo>
                  <a:lnTo>
                    <a:pt x="710857" y="649001"/>
                  </a:lnTo>
                  <a:lnTo>
                    <a:pt x="736412" y="613320"/>
                  </a:lnTo>
                  <a:lnTo>
                    <a:pt x="757992" y="574863"/>
                  </a:lnTo>
                  <a:lnTo>
                    <a:pt x="775298" y="533932"/>
                  </a:lnTo>
                  <a:lnTo>
                    <a:pt x="788030" y="490825"/>
                  </a:lnTo>
                  <a:lnTo>
                    <a:pt x="795889" y="445844"/>
                  </a:lnTo>
                  <a:lnTo>
                    <a:pt x="798576" y="399288"/>
                  </a:lnTo>
                  <a:lnTo>
                    <a:pt x="795889" y="352731"/>
                  </a:lnTo>
                  <a:lnTo>
                    <a:pt x="788030" y="307750"/>
                  </a:lnTo>
                  <a:lnTo>
                    <a:pt x="775298" y="264643"/>
                  </a:lnTo>
                  <a:lnTo>
                    <a:pt x="757992" y="223712"/>
                  </a:lnTo>
                  <a:lnTo>
                    <a:pt x="736412" y="185255"/>
                  </a:lnTo>
                  <a:lnTo>
                    <a:pt x="710857" y="149574"/>
                  </a:lnTo>
                  <a:lnTo>
                    <a:pt x="681628" y="116967"/>
                  </a:lnTo>
                  <a:lnTo>
                    <a:pt x="649023" y="87734"/>
                  </a:lnTo>
                  <a:lnTo>
                    <a:pt x="613342" y="62176"/>
                  </a:lnTo>
                  <a:lnTo>
                    <a:pt x="574885" y="40592"/>
                  </a:lnTo>
                  <a:lnTo>
                    <a:pt x="533952" y="23283"/>
                  </a:lnTo>
                  <a:lnTo>
                    <a:pt x="490841" y="10548"/>
                  </a:lnTo>
                  <a:lnTo>
                    <a:pt x="445853" y="2686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270" y="1042035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30">
                  <a:moveTo>
                    <a:pt x="0" y="399288"/>
                  </a:moveTo>
                  <a:lnTo>
                    <a:pt x="2686" y="352731"/>
                  </a:lnTo>
                  <a:lnTo>
                    <a:pt x="10545" y="307750"/>
                  </a:lnTo>
                  <a:lnTo>
                    <a:pt x="23277" y="264643"/>
                  </a:lnTo>
                  <a:lnTo>
                    <a:pt x="40583" y="223712"/>
                  </a:lnTo>
                  <a:lnTo>
                    <a:pt x="62163" y="185255"/>
                  </a:lnTo>
                  <a:lnTo>
                    <a:pt x="87718" y="149574"/>
                  </a:lnTo>
                  <a:lnTo>
                    <a:pt x="116947" y="116966"/>
                  </a:lnTo>
                  <a:lnTo>
                    <a:pt x="149552" y="87734"/>
                  </a:lnTo>
                  <a:lnTo>
                    <a:pt x="185233" y="62176"/>
                  </a:lnTo>
                  <a:lnTo>
                    <a:pt x="223690" y="40592"/>
                  </a:lnTo>
                  <a:lnTo>
                    <a:pt x="264623" y="23283"/>
                  </a:lnTo>
                  <a:lnTo>
                    <a:pt x="307734" y="10548"/>
                  </a:lnTo>
                  <a:lnTo>
                    <a:pt x="352722" y="2686"/>
                  </a:lnTo>
                  <a:lnTo>
                    <a:pt x="399288" y="0"/>
                  </a:lnTo>
                  <a:lnTo>
                    <a:pt x="445853" y="2686"/>
                  </a:lnTo>
                  <a:lnTo>
                    <a:pt x="490841" y="10548"/>
                  </a:lnTo>
                  <a:lnTo>
                    <a:pt x="533952" y="23283"/>
                  </a:lnTo>
                  <a:lnTo>
                    <a:pt x="574885" y="40592"/>
                  </a:lnTo>
                  <a:lnTo>
                    <a:pt x="613342" y="62176"/>
                  </a:lnTo>
                  <a:lnTo>
                    <a:pt x="649023" y="87734"/>
                  </a:lnTo>
                  <a:lnTo>
                    <a:pt x="681628" y="116967"/>
                  </a:lnTo>
                  <a:lnTo>
                    <a:pt x="710857" y="149574"/>
                  </a:lnTo>
                  <a:lnTo>
                    <a:pt x="736412" y="185255"/>
                  </a:lnTo>
                  <a:lnTo>
                    <a:pt x="757992" y="223712"/>
                  </a:lnTo>
                  <a:lnTo>
                    <a:pt x="775298" y="264643"/>
                  </a:lnTo>
                  <a:lnTo>
                    <a:pt x="788030" y="307750"/>
                  </a:lnTo>
                  <a:lnTo>
                    <a:pt x="795889" y="352731"/>
                  </a:lnTo>
                  <a:lnTo>
                    <a:pt x="798576" y="399288"/>
                  </a:lnTo>
                  <a:lnTo>
                    <a:pt x="795889" y="445844"/>
                  </a:lnTo>
                  <a:lnTo>
                    <a:pt x="788030" y="490825"/>
                  </a:lnTo>
                  <a:lnTo>
                    <a:pt x="775298" y="533932"/>
                  </a:lnTo>
                  <a:lnTo>
                    <a:pt x="757992" y="574863"/>
                  </a:lnTo>
                  <a:lnTo>
                    <a:pt x="736412" y="613320"/>
                  </a:lnTo>
                  <a:lnTo>
                    <a:pt x="710857" y="649001"/>
                  </a:lnTo>
                  <a:lnTo>
                    <a:pt x="681628" y="681609"/>
                  </a:lnTo>
                  <a:lnTo>
                    <a:pt x="649023" y="710841"/>
                  </a:lnTo>
                  <a:lnTo>
                    <a:pt x="613342" y="736399"/>
                  </a:lnTo>
                  <a:lnTo>
                    <a:pt x="574885" y="757983"/>
                  </a:lnTo>
                  <a:lnTo>
                    <a:pt x="533952" y="775292"/>
                  </a:lnTo>
                  <a:lnTo>
                    <a:pt x="490841" y="788027"/>
                  </a:lnTo>
                  <a:lnTo>
                    <a:pt x="445853" y="795889"/>
                  </a:lnTo>
                  <a:lnTo>
                    <a:pt x="399288" y="798576"/>
                  </a:lnTo>
                  <a:lnTo>
                    <a:pt x="352722" y="795889"/>
                  </a:lnTo>
                  <a:lnTo>
                    <a:pt x="307734" y="788027"/>
                  </a:lnTo>
                  <a:lnTo>
                    <a:pt x="264623" y="775292"/>
                  </a:lnTo>
                  <a:lnTo>
                    <a:pt x="223690" y="757983"/>
                  </a:lnTo>
                  <a:lnTo>
                    <a:pt x="185233" y="736399"/>
                  </a:lnTo>
                  <a:lnTo>
                    <a:pt x="149552" y="710841"/>
                  </a:lnTo>
                  <a:lnTo>
                    <a:pt x="116947" y="681608"/>
                  </a:lnTo>
                  <a:lnTo>
                    <a:pt x="87718" y="649001"/>
                  </a:lnTo>
                  <a:lnTo>
                    <a:pt x="62163" y="613320"/>
                  </a:lnTo>
                  <a:lnTo>
                    <a:pt x="40583" y="574863"/>
                  </a:lnTo>
                  <a:lnTo>
                    <a:pt x="23277" y="533932"/>
                  </a:lnTo>
                  <a:lnTo>
                    <a:pt x="10545" y="490825"/>
                  </a:lnTo>
                  <a:lnTo>
                    <a:pt x="2686" y="445844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2702" y="1994535"/>
              <a:ext cx="7531734" cy="736600"/>
            </a:xfrm>
            <a:custGeom>
              <a:avLst/>
              <a:gdLst/>
              <a:ahLst/>
              <a:cxnLst/>
              <a:rect l="l" t="t" r="r" b="b"/>
              <a:pathLst>
                <a:path w="7531734" h="736600">
                  <a:moveTo>
                    <a:pt x="7531608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7531608" y="736091"/>
                  </a:lnTo>
                  <a:lnTo>
                    <a:pt x="75316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2702" y="1994535"/>
              <a:ext cx="7531734" cy="736600"/>
            </a:xfrm>
            <a:custGeom>
              <a:avLst/>
              <a:gdLst/>
              <a:ahLst/>
              <a:cxnLst/>
              <a:rect l="l" t="t" r="r" b="b"/>
              <a:pathLst>
                <a:path w="7531734" h="736600">
                  <a:moveTo>
                    <a:pt x="0" y="736091"/>
                  </a:moveTo>
                  <a:lnTo>
                    <a:pt x="7531608" y="736091"/>
                  </a:lnTo>
                  <a:lnTo>
                    <a:pt x="7531608" y="0"/>
                  </a:lnTo>
                  <a:lnTo>
                    <a:pt x="0" y="0"/>
                  </a:lnTo>
                  <a:lnTo>
                    <a:pt x="0" y="73609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47113" y="2071623"/>
            <a:ext cx="7019925" cy="5613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ДОЛЯ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ОРГАНИЗАЦИЙ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ИП,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ПОДВЕРГНУТЫХ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КОНТРОЛЮ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НАДЗОРУ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ОБЩЕГО ЧИСЛА 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ПОДКОНТРОЛЬНЫХ;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(ЭФФЕКТИВНОСТЬ ВНЕДРЕНИЯ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РИСК-ОРИЕНТИРОВАННОГО</a:t>
            </a:r>
            <a:r>
              <a:rPr sz="1200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ПОДХОДА)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0715" y="1950592"/>
            <a:ext cx="7956550" cy="1752600"/>
            <a:chOff x="640715" y="1950592"/>
            <a:chExt cx="7956550" cy="1752600"/>
          </a:xfrm>
        </p:grpSpPr>
        <p:sp>
          <p:nvSpPr>
            <p:cNvPr id="15" name="object 15"/>
            <p:cNvSpPr/>
            <p:nvPr/>
          </p:nvSpPr>
          <p:spPr>
            <a:xfrm>
              <a:off x="653415" y="1963292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30">
                  <a:moveTo>
                    <a:pt x="399288" y="0"/>
                  </a:moveTo>
                  <a:lnTo>
                    <a:pt x="352722" y="2686"/>
                  </a:lnTo>
                  <a:lnTo>
                    <a:pt x="307734" y="10548"/>
                  </a:lnTo>
                  <a:lnTo>
                    <a:pt x="264623" y="23283"/>
                  </a:lnTo>
                  <a:lnTo>
                    <a:pt x="223690" y="40592"/>
                  </a:lnTo>
                  <a:lnTo>
                    <a:pt x="185233" y="62176"/>
                  </a:lnTo>
                  <a:lnTo>
                    <a:pt x="149552" y="87734"/>
                  </a:lnTo>
                  <a:lnTo>
                    <a:pt x="116947" y="116967"/>
                  </a:lnTo>
                  <a:lnTo>
                    <a:pt x="87718" y="149574"/>
                  </a:lnTo>
                  <a:lnTo>
                    <a:pt x="62163" y="185255"/>
                  </a:lnTo>
                  <a:lnTo>
                    <a:pt x="40583" y="223712"/>
                  </a:lnTo>
                  <a:lnTo>
                    <a:pt x="23277" y="264643"/>
                  </a:lnTo>
                  <a:lnTo>
                    <a:pt x="10545" y="307750"/>
                  </a:lnTo>
                  <a:lnTo>
                    <a:pt x="2686" y="352731"/>
                  </a:lnTo>
                  <a:lnTo>
                    <a:pt x="0" y="399288"/>
                  </a:lnTo>
                  <a:lnTo>
                    <a:pt x="2686" y="445844"/>
                  </a:lnTo>
                  <a:lnTo>
                    <a:pt x="10545" y="490825"/>
                  </a:lnTo>
                  <a:lnTo>
                    <a:pt x="23277" y="533932"/>
                  </a:lnTo>
                  <a:lnTo>
                    <a:pt x="40583" y="574863"/>
                  </a:lnTo>
                  <a:lnTo>
                    <a:pt x="62163" y="613320"/>
                  </a:lnTo>
                  <a:lnTo>
                    <a:pt x="87718" y="649001"/>
                  </a:lnTo>
                  <a:lnTo>
                    <a:pt x="116947" y="681609"/>
                  </a:lnTo>
                  <a:lnTo>
                    <a:pt x="149552" y="710841"/>
                  </a:lnTo>
                  <a:lnTo>
                    <a:pt x="185233" y="736399"/>
                  </a:lnTo>
                  <a:lnTo>
                    <a:pt x="223690" y="757983"/>
                  </a:lnTo>
                  <a:lnTo>
                    <a:pt x="264623" y="775292"/>
                  </a:lnTo>
                  <a:lnTo>
                    <a:pt x="307734" y="788027"/>
                  </a:lnTo>
                  <a:lnTo>
                    <a:pt x="352722" y="795889"/>
                  </a:lnTo>
                  <a:lnTo>
                    <a:pt x="399288" y="798576"/>
                  </a:lnTo>
                  <a:lnTo>
                    <a:pt x="445844" y="795889"/>
                  </a:lnTo>
                  <a:lnTo>
                    <a:pt x="490825" y="788027"/>
                  </a:lnTo>
                  <a:lnTo>
                    <a:pt x="533932" y="775292"/>
                  </a:lnTo>
                  <a:lnTo>
                    <a:pt x="574863" y="757983"/>
                  </a:lnTo>
                  <a:lnTo>
                    <a:pt x="613320" y="736399"/>
                  </a:lnTo>
                  <a:lnTo>
                    <a:pt x="649001" y="710841"/>
                  </a:lnTo>
                  <a:lnTo>
                    <a:pt x="681609" y="681609"/>
                  </a:lnTo>
                  <a:lnTo>
                    <a:pt x="710841" y="649001"/>
                  </a:lnTo>
                  <a:lnTo>
                    <a:pt x="736399" y="613320"/>
                  </a:lnTo>
                  <a:lnTo>
                    <a:pt x="757983" y="574863"/>
                  </a:lnTo>
                  <a:lnTo>
                    <a:pt x="775292" y="533932"/>
                  </a:lnTo>
                  <a:lnTo>
                    <a:pt x="788027" y="490825"/>
                  </a:lnTo>
                  <a:lnTo>
                    <a:pt x="795889" y="445844"/>
                  </a:lnTo>
                  <a:lnTo>
                    <a:pt x="798576" y="399288"/>
                  </a:lnTo>
                  <a:lnTo>
                    <a:pt x="795889" y="352731"/>
                  </a:lnTo>
                  <a:lnTo>
                    <a:pt x="788027" y="307750"/>
                  </a:lnTo>
                  <a:lnTo>
                    <a:pt x="775292" y="264643"/>
                  </a:lnTo>
                  <a:lnTo>
                    <a:pt x="757983" y="223712"/>
                  </a:lnTo>
                  <a:lnTo>
                    <a:pt x="736399" y="185255"/>
                  </a:lnTo>
                  <a:lnTo>
                    <a:pt x="710841" y="149574"/>
                  </a:lnTo>
                  <a:lnTo>
                    <a:pt x="681608" y="116967"/>
                  </a:lnTo>
                  <a:lnTo>
                    <a:pt x="649001" y="87734"/>
                  </a:lnTo>
                  <a:lnTo>
                    <a:pt x="613320" y="62176"/>
                  </a:lnTo>
                  <a:lnTo>
                    <a:pt x="574863" y="40592"/>
                  </a:lnTo>
                  <a:lnTo>
                    <a:pt x="533932" y="23283"/>
                  </a:lnTo>
                  <a:lnTo>
                    <a:pt x="490825" y="10548"/>
                  </a:lnTo>
                  <a:lnTo>
                    <a:pt x="445844" y="2686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415" y="1963292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30">
                  <a:moveTo>
                    <a:pt x="0" y="399288"/>
                  </a:moveTo>
                  <a:lnTo>
                    <a:pt x="2686" y="352731"/>
                  </a:lnTo>
                  <a:lnTo>
                    <a:pt x="10545" y="307750"/>
                  </a:lnTo>
                  <a:lnTo>
                    <a:pt x="23277" y="264643"/>
                  </a:lnTo>
                  <a:lnTo>
                    <a:pt x="40583" y="223712"/>
                  </a:lnTo>
                  <a:lnTo>
                    <a:pt x="62163" y="185255"/>
                  </a:lnTo>
                  <a:lnTo>
                    <a:pt x="87718" y="149574"/>
                  </a:lnTo>
                  <a:lnTo>
                    <a:pt x="116947" y="116967"/>
                  </a:lnTo>
                  <a:lnTo>
                    <a:pt x="149552" y="87734"/>
                  </a:lnTo>
                  <a:lnTo>
                    <a:pt x="185233" y="62176"/>
                  </a:lnTo>
                  <a:lnTo>
                    <a:pt x="223690" y="40592"/>
                  </a:lnTo>
                  <a:lnTo>
                    <a:pt x="264623" y="23283"/>
                  </a:lnTo>
                  <a:lnTo>
                    <a:pt x="307734" y="10548"/>
                  </a:lnTo>
                  <a:lnTo>
                    <a:pt x="352722" y="2686"/>
                  </a:lnTo>
                  <a:lnTo>
                    <a:pt x="399288" y="0"/>
                  </a:lnTo>
                  <a:lnTo>
                    <a:pt x="445844" y="2686"/>
                  </a:lnTo>
                  <a:lnTo>
                    <a:pt x="490825" y="10548"/>
                  </a:lnTo>
                  <a:lnTo>
                    <a:pt x="533932" y="23283"/>
                  </a:lnTo>
                  <a:lnTo>
                    <a:pt x="574863" y="40592"/>
                  </a:lnTo>
                  <a:lnTo>
                    <a:pt x="613320" y="62176"/>
                  </a:lnTo>
                  <a:lnTo>
                    <a:pt x="649001" y="87734"/>
                  </a:lnTo>
                  <a:lnTo>
                    <a:pt x="681608" y="116967"/>
                  </a:lnTo>
                  <a:lnTo>
                    <a:pt x="710841" y="149574"/>
                  </a:lnTo>
                  <a:lnTo>
                    <a:pt x="736399" y="185255"/>
                  </a:lnTo>
                  <a:lnTo>
                    <a:pt x="757983" y="223712"/>
                  </a:lnTo>
                  <a:lnTo>
                    <a:pt x="775292" y="264643"/>
                  </a:lnTo>
                  <a:lnTo>
                    <a:pt x="788027" y="307750"/>
                  </a:lnTo>
                  <a:lnTo>
                    <a:pt x="795889" y="352731"/>
                  </a:lnTo>
                  <a:lnTo>
                    <a:pt x="798576" y="399288"/>
                  </a:lnTo>
                  <a:lnTo>
                    <a:pt x="795889" y="445844"/>
                  </a:lnTo>
                  <a:lnTo>
                    <a:pt x="788027" y="490825"/>
                  </a:lnTo>
                  <a:lnTo>
                    <a:pt x="775292" y="533932"/>
                  </a:lnTo>
                  <a:lnTo>
                    <a:pt x="757983" y="574863"/>
                  </a:lnTo>
                  <a:lnTo>
                    <a:pt x="736399" y="613320"/>
                  </a:lnTo>
                  <a:lnTo>
                    <a:pt x="710841" y="649001"/>
                  </a:lnTo>
                  <a:lnTo>
                    <a:pt x="681609" y="681609"/>
                  </a:lnTo>
                  <a:lnTo>
                    <a:pt x="649001" y="710841"/>
                  </a:lnTo>
                  <a:lnTo>
                    <a:pt x="613320" y="736399"/>
                  </a:lnTo>
                  <a:lnTo>
                    <a:pt x="574863" y="757983"/>
                  </a:lnTo>
                  <a:lnTo>
                    <a:pt x="533932" y="775292"/>
                  </a:lnTo>
                  <a:lnTo>
                    <a:pt x="490825" y="788027"/>
                  </a:lnTo>
                  <a:lnTo>
                    <a:pt x="445844" y="795889"/>
                  </a:lnTo>
                  <a:lnTo>
                    <a:pt x="399288" y="798576"/>
                  </a:lnTo>
                  <a:lnTo>
                    <a:pt x="352722" y="795889"/>
                  </a:lnTo>
                  <a:lnTo>
                    <a:pt x="307734" y="788027"/>
                  </a:lnTo>
                  <a:lnTo>
                    <a:pt x="264623" y="775292"/>
                  </a:lnTo>
                  <a:lnTo>
                    <a:pt x="223690" y="757983"/>
                  </a:lnTo>
                  <a:lnTo>
                    <a:pt x="185233" y="736399"/>
                  </a:lnTo>
                  <a:lnTo>
                    <a:pt x="149552" y="710841"/>
                  </a:lnTo>
                  <a:lnTo>
                    <a:pt x="116947" y="681609"/>
                  </a:lnTo>
                  <a:lnTo>
                    <a:pt x="87718" y="649001"/>
                  </a:lnTo>
                  <a:lnTo>
                    <a:pt x="62163" y="613320"/>
                  </a:lnTo>
                  <a:lnTo>
                    <a:pt x="40583" y="574863"/>
                  </a:lnTo>
                  <a:lnTo>
                    <a:pt x="23277" y="533932"/>
                  </a:lnTo>
                  <a:lnTo>
                    <a:pt x="10545" y="490825"/>
                  </a:lnTo>
                  <a:lnTo>
                    <a:pt x="2686" y="445844"/>
                  </a:lnTo>
                  <a:lnTo>
                    <a:pt x="0" y="3992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2702" y="2953130"/>
              <a:ext cx="7531734" cy="737235"/>
            </a:xfrm>
            <a:custGeom>
              <a:avLst/>
              <a:gdLst/>
              <a:ahLst/>
              <a:cxnLst/>
              <a:rect l="l" t="t" r="r" b="b"/>
              <a:pathLst>
                <a:path w="7531734" h="737235">
                  <a:moveTo>
                    <a:pt x="7531608" y="0"/>
                  </a:moveTo>
                  <a:lnTo>
                    <a:pt x="0" y="0"/>
                  </a:lnTo>
                  <a:lnTo>
                    <a:pt x="0" y="736853"/>
                  </a:lnTo>
                  <a:lnTo>
                    <a:pt x="7531608" y="736853"/>
                  </a:lnTo>
                  <a:lnTo>
                    <a:pt x="75316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2702" y="2953130"/>
              <a:ext cx="7531734" cy="737235"/>
            </a:xfrm>
            <a:custGeom>
              <a:avLst/>
              <a:gdLst/>
              <a:ahLst/>
              <a:cxnLst/>
              <a:rect l="l" t="t" r="r" b="b"/>
              <a:pathLst>
                <a:path w="7531734" h="737235">
                  <a:moveTo>
                    <a:pt x="0" y="736853"/>
                  </a:moveTo>
                  <a:lnTo>
                    <a:pt x="7531608" y="736853"/>
                  </a:lnTo>
                  <a:lnTo>
                    <a:pt x="7531608" y="0"/>
                  </a:lnTo>
                  <a:lnTo>
                    <a:pt x="0" y="0"/>
                  </a:lnTo>
                  <a:lnTo>
                    <a:pt x="0" y="7368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47113" y="3030473"/>
            <a:ext cx="7019925" cy="5613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96500"/>
              </a:lnSpc>
              <a:spcBef>
                <a:spcPts val="150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ДОЛЯ 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ШТРАФОВ,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НАЛОЖЕННЫХ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ПРОВЕДЕНИЯ ПЛАНОВЫХ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ВНЕПЛАНОВЫХ ПРОВЕРОК 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(«ДОЛЯ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АДМИНИСТРАТИНЫХ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ДР.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«НЕСТАНДАРТНЫХ»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ПРОВЕРОК») ОТ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ОБШЕГО ЧИСЛА  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ШТРАФОВ,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НАЛОЖЕННЫХ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ОРГАНОМ</a:t>
            </a:r>
            <a:r>
              <a:rPr sz="1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КНД;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0715" y="2909189"/>
            <a:ext cx="7956550" cy="1752600"/>
            <a:chOff x="640715" y="2909189"/>
            <a:chExt cx="7956550" cy="1752600"/>
          </a:xfrm>
        </p:grpSpPr>
        <p:sp>
          <p:nvSpPr>
            <p:cNvPr id="21" name="object 21"/>
            <p:cNvSpPr/>
            <p:nvPr/>
          </p:nvSpPr>
          <p:spPr>
            <a:xfrm>
              <a:off x="653415" y="2921889"/>
              <a:ext cx="798830" cy="799465"/>
            </a:xfrm>
            <a:custGeom>
              <a:avLst/>
              <a:gdLst/>
              <a:ahLst/>
              <a:cxnLst/>
              <a:rect l="l" t="t" r="r" b="b"/>
              <a:pathLst>
                <a:path w="798830" h="799464">
                  <a:moveTo>
                    <a:pt x="399288" y="0"/>
                  </a:moveTo>
                  <a:lnTo>
                    <a:pt x="352722" y="2688"/>
                  </a:lnTo>
                  <a:lnTo>
                    <a:pt x="307734" y="10555"/>
                  </a:lnTo>
                  <a:lnTo>
                    <a:pt x="264623" y="23300"/>
                  </a:lnTo>
                  <a:lnTo>
                    <a:pt x="223690" y="40623"/>
                  </a:lnTo>
                  <a:lnTo>
                    <a:pt x="185233" y="62224"/>
                  </a:lnTo>
                  <a:lnTo>
                    <a:pt x="149552" y="87804"/>
                  </a:lnTo>
                  <a:lnTo>
                    <a:pt x="116947" y="117062"/>
                  </a:lnTo>
                  <a:lnTo>
                    <a:pt x="87718" y="149698"/>
                  </a:lnTo>
                  <a:lnTo>
                    <a:pt x="62163" y="185413"/>
                  </a:lnTo>
                  <a:lnTo>
                    <a:pt x="40583" y="223906"/>
                  </a:lnTo>
                  <a:lnTo>
                    <a:pt x="23277" y="264879"/>
                  </a:lnTo>
                  <a:lnTo>
                    <a:pt x="10545" y="308030"/>
                  </a:lnTo>
                  <a:lnTo>
                    <a:pt x="2686" y="353060"/>
                  </a:lnTo>
                  <a:lnTo>
                    <a:pt x="0" y="399669"/>
                  </a:lnTo>
                  <a:lnTo>
                    <a:pt x="2686" y="446277"/>
                  </a:lnTo>
                  <a:lnTo>
                    <a:pt x="10545" y="491307"/>
                  </a:lnTo>
                  <a:lnTo>
                    <a:pt x="23277" y="534458"/>
                  </a:lnTo>
                  <a:lnTo>
                    <a:pt x="40583" y="575431"/>
                  </a:lnTo>
                  <a:lnTo>
                    <a:pt x="62163" y="613924"/>
                  </a:lnTo>
                  <a:lnTo>
                    <a:pt x="87718" y="649639"/>
                  </a:lnTo>
                  <a:lnTo>
                    <a:pt x="116947" y="682275"/>
                  </a:lnTo>
                  <a:lnTo>
                    <a:pt x="149552" y="711533"/>
                  </a:lnTo>
                  <a:lnTo>
                    <a:pt x="185233" y="737113"/>
                  </a:lnTo>
                  <a:lnTo>
                    <a:pt x="223690" y="758714"/>
                  </a:lnTo>
                  <a:lnTo>
                    <a:pt x="264623" y="776037"/>
                  </a:lnTo>
                  <a:lnTo>
                    <a:pt x="307734" y="788782"/>
                  </a:lnTo>
                  <a:lnTo>
                    <a:pt x="352722" y="796649"/>
                  </a:lnTo>
                  <a:lnTo>
                    <a:pt x="399288" y="799338"/>
                  </a:lnTo>
                  <a:lnTo>
                    <a:pt x="445844" y="796649"/>
                  </a:lnTo>
                  <a:lnTo>
                    <a:pt x="490825" y="788782"/>
                  </a:lnTo>
                  <a:lnTo>
                    <a:pt x="533932" y="776037"/>
                  </a:lnTo>
                  <a:lnTo>
                    <a:pt x="574863" y="758714"/>
                  </a:lnTo>
                  <a:lnTo>
                    <a:pt x="613320" y="737113"/>
                  </a:lnTo>
                  <a:lnTo>
                    <a:pt x="649001" y="711533"/>
                  </a:lnTo>
                  <a:lnTo>
                    <a:pt x="681609" y="682275"/>
                  </a:lnTo>
                  <a:lnTo>
                    <a:pt x="710841" y="649639"/>
                  </a:lnTo>
                  <a:lnTo>
                    <a:pt x="736399" y="613924"/>
                  </a:lnTo>
                  <a:lnTo>
                    <a:pt x="757983" y="575431"/>
                  </a:lnTo>
                  <a:lnTo>
                    <a:pt x="775292" y="534458"/>
                  </a:lnTo>
                  <a:lnTo>
                    <a:pt x="788027" y="491307"/>
                  </a:lnTo>
                  <a:lnTo>
                    <a:pt x="795889" y="446277"/>
                  </a:lnTo>
                  <a:lnTo>
                    <a:pt x="798576" y="399669"/>
                  </a:lnTo>
                  <a:lnTo>
                    <a:pt x="795889" y="353060"/>
                  </a:lnTo>
                  <a:lnTo>
                    <a:pt x="788027" y="308030"/>
                  </a:lnTo>
                  <a:lnTo>
                    <a:pt x="775292" y="264879"/>
                  </a:lnTo>
                  <a:lnTo>
                    <a:pt x="757983" y="223906"/>
                  </a:lnTo>
                  <a:lnTo>
                    <a:pt x="736399" y="185413"/>
                  </a:lnTo>
                  <a:lnTo>
                    <a:pt x="710841" y="149698"/>
                  </a:lnTo>
                  <a:lnTo>
                    <a:pt x="681608" y="117062"/>
                  </a:lnTo>
                  <a:lnTo>
                    <a:pt x="649001" y="87804"/>
                  </a:lnTo>
                  <a:lnTo>
                    <a:pt x="613320" y="62224"/>
                  </a:lnTo>
                  <a:lnTo>
                    <a:pt x="574863" y="40623"/>
                  </a:lnTo>
                  <a:lnTo>
                    <a:pt x="533932" y="23300"/>
                  </a:lnTo>
                  <a:lnTo>
                    <a:pt x="490825" y="10555"/>
                  </a:lnTo>
                  <a:lnTo>
                    <a:pt x="445844" y="2688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415" y="2921889"/>
              <a:ext cx="798830" cy="799465"/>
            </a:xfrm>
            <a:custGeom>
              <a:avLst/>
              <a:gdLst/>
              <a:ahLst/>
              <a:cxnLst/>
              <a:rect l="l" t="t" r="r" b="b"/>
              <a:pathLst>
                <a:path w="798830" h="799464">
                  <a:moveTo>
                    <a:pt x="0" y="399669"/>
                  </a:moveTo>
                  <a:lnTo>
                    <a:pt x="2686" y="353060"/>
                  </a:lnTo>
                  <a:lnTo>
                    <a:pt x="10545" y="308030"/>
                  </a:lnTo>
                  <a:lnTo>
                    <a:pt x="23277" y="264879"/>
                  </a:lnTo>
                  <a:lnTo>
                    <a:pt x="40583" y="223906"/>
                  </a:lnTo>
                  <a:lnTo>
                    <a:pt x="62163" y="185413"/>
                  </a:lnTo>
                  <a:lnTo>
                    <a:pt x="87718" y="149698"/>
                  </a:lnTo>
                  <a:lnTo>
                    <a:pt x="116947" y="117062"/>
                  </a:lnTo>
                  <a:lnTo>
                    <a:pt x="149552" y="87804"/>
                  </a:lnTo>
                  <a:lnTo>
                    <a:pt x="185233" y="62224"/>
                  </a:lnTo>
                  <a:lnTo>
                    <a:pt x="223690" y="40623"/>
                  </a:lnTo>
                  <a:lnTo>
                    <a:pt x="264623" y="23300"/>
                  </a:lnTo>
                  <a:lnTo>
                    <a:pt x="307734" y="10555"/>
                  </a:lnTo>
                  <a:lnTo>
                    <a:pt x="352722" y="2688"/>
                  </a:lnTo>
                  <a:lnTo>
                    <a:pt x="399288" y="0"/>
                  </a:lnTo>
                  <a:lnTo>
                    <a:pt x="445844" y="2688"/>
                  </a:lnTo>
                  <a:lnTo>
                    <a:pt x="490825" y="10555"/>
                  </a:lnTo>
                  <a:lnTo>
                    <a:pt x="533932" y="23300"/>
                  </a:lnTo>
                  <a:lnTo>
                    <a:pt x="574863" y="40623"/>
                  </a:lnTo>
                  <a:lnTo>
                    <a:pt x="613320" y="62224"/>
                  </a:lnTo>
                  <a:lnTo>
                    <a:pt x="649001" y="87804"/>
                  </a:lnTo>
                  <a:lnTo>
                    <a:pt x="681608" y="117062"/>
                  </a:lnTo>
                  <a:lnTo>
                    <a:pt x="710841" y="149698"/>
                  </a:lnTo>
                  <a:lnTo>
                    <a:pt x="736399" y="185413"/>
                  </a:lnTo>
                  <a:lnTo>
                    <a:pt x="757983" y="223906"/>
                  </a:lnTo>
                  <a:lnTo>
                    <a:pt x="775292" y="264879"/>
                  </a:lnTo>
                  <a:lnTo>
                    <a:pt x="788027" y="308030"/>
                  </a:lnTo>
                  <a:lnTo>
                    <a:pt x="795889" y="353060"/>
                  </a:lnTo>
                  <a:lnTo>
                    <a:pt x="798576" y="399669"/>
                  </a:lnTo>
                  <a:lnTo>
                    <a:pt x="795889" y="446277"/>
                  </a:lnTo>
                  <a:lnTo>
                    <a:pt x="788027" y="491307"/>
                  </a:lnTo>
                  <a:lnTo>
                    <a:pt x="775292" y="534458"/>
                  </a:lnTo>
                  <a:lnTo>
                    <a:pt x="757983" y="575431"/>
                  </a:lnTo>
                  <a:lnTo>
                    <a:pt x="736399" y="613924"/>
                  </a:lnTo>
                  <a:lnTo>
                    <a:pt x="710841" y="649639"/>
                  </a:lnTo>
                  <a:lnTo>
                    <a:pt x="681609" y="682275"/>
                  </a:lnTo>
                  <a:lnTo>
                    <a:pt x="649001" y="711533"/>
                  </a:lnTo>
                  <a:lnTo>
                    <a:pt x="613320" y="737113"/>
                  </a:lnTo>
                  <a:lnTo>
                    <a:pt x="574863" y="758714"/>
                  </a:lnTo>
                  <a:lnTo>
                    <a:pt x="533932" y="776037"/>
                  </a:lnTo>
                  <a:lnTo>
                    <a:pt x="490825" y="788782"/>
                  </a:lnTo>
                  <a:lnTo>
                    <a:pt x="445844" y="796649"/>
                  </a:lnTo>
                  <a:lnTo>
                    <a:pt x="399288" y="799338"/>
                  </a:lnTo>
                  <a:lnTo>
                    <a:pt x="352722" y="796649"/>
                  </a:lnTo>
                  <a:lnTo>
                    <a:pt x="307734" y="788782"/>
                  </a:lnTo>
                  <a:lnTo>
                    <a:pt x="264623" y="776037"/>
                  </a:lnTo>
                  <a:lnTo>
                    <a:pt x="223690" y="758714"/>
                  </a:lnTo>
                  <a:lnTo>
                    <a:pt x="185233" y="737113"/>
                  </a:lnTo>
                  <a:lnTo>
                    <a:pt x="149552" y="711533"/>
                  </a:lnTo>
                  <a:lnTo>
                    <a:pt x="116947" y="682275"/>
                  </a:lnTo>
                  <a:lnTo>
                    <a:pt x="87718" y="649639"/>
                  </a:lnTo>
                  <a:lnTo>
                    <a:pt x="62163" y="613924"/>
                  </a:lnTo>
                  <a:lnTo>
                    <a:pt x="40583" y="575431"/>
                  </a:lnTo>
                  <a:lnTo>
                    <a:pt x="23277" y="534458"/>
                  </a:lnTo>
                  <a:lnTo>
                    <a:pt x="10545" y="491307"/>
                  </a:lnTo>
                  <a:lnTo>
                    <a:pt x="2686" y="446277"/>
                  </a:lnTo>
                  <a:lnTo>
                    <a:pt x="0" y="39966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6181" y="3911727"/>
              <a:ext cx="7898130" cy="737235"/>
            </a:xfrm>
            <a:custGeom>
              <a:avLst/>
              <a:gdLst/>
              <a:ahLst/>
              <a:cxnLst/>
              <a:rect l="l" t="t" r="r" b="b"/>
              <a:pathLst>
                <a:path w="7898130" h="737235">
                  <a:moveTo>
                    <a:pt x="7898130" y="0"/>
                  </a:moveTo>
                  <a:lnTo>
                    <a:pt x="0" y="0"/>
                  </a:lnTo>
                  <a:lnTo>
                    <a:pt x="0" y="736854"/>
                  </a:lnTo>
                  <a:lnTo>
                    <a:pt x="7898130" y="736854"/>
                  </a:lnTo>
                  <a:lnTo>
                    <a:pt x="78981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181" y="3911727"/>
              <a:ext cx="7898130" cy="737235"/>
            </a:xfrm>
            <a:custGeom>
              <a:avLst/>
              <a:gdLst/>
              <a:ahLst/>
              <a:cxnLst/>
              <a:rect l="l" t="t" r="r" b="b"/>
              <a:pathLst>
                <a:path w="7898130" h="737235">
                  <a:moveTo>
                    <a:pt x="0" y="736854"/>
                  </a:moveTo>
                  <a:lnTo>
                    <a:pt x="7898130" y="736854"/>
                  </a:lnTo>
                  <a:lnTo>
                    <a:pt x="7898130" y="0"/>
                  </a:lnTo>
                  <a:lnTo>
                    <a:pt x="0" y="0"/>
                  </a:lnTo>
                  <a:lnTo>
                    <a:pt x="0" y="73685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80591" y="4077461"/>
            <a:ext cx="7320280" cy="367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300"/>
              </a:spcBef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АДМИНИСТРАТИВНЫЙ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«НАЛОГ» (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ФИСКАЛЬНАЯ ОРИЕНТИРОВАННОСТЬ КОНТРОЛЬНО-НАДЗОРНОЙ 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4193" y="3867784"/>
            <a:ext cx="824230" cy="824865"/>
            <a:chOff x="274193" y="3867784"/>
            <a:chExt cx="824230" cy="824865"/>
          </a:xfrm>
        </p:grpSpPr>
        <p:sp>
          <p:nvSpPr>
            <p:cNvPr id="27" name="object 27"/>
            <p:cNvSpPr/>
            <p:nvPr/>
          </p:nvSpPr>
          <p:spPr>
            <a:xfrm>
              <a:off x="286893" y="3880484"/>
              <a:ext cx="798830" cy="799465"/>
            </a:xfrm>
            <a:custGeom>
              <a:avLst/>
              <a:gdLst/>
              <a:ahLst/>
              <a:cxnLst/>
              <a:rect l="l" t="t" r="r" b="b"/>
              <a:pathLst>
                <a:path w="798830" h="799464">
                  <a:moveTo>
                    <a:pt x="399288" y="0"/>
                  </a:moveTo>
                  <a:lnTo>
                    <a:pt x="352722" y="2688"/>
                  </a:lnTo>
                  <a:lnTo>
                    <a:pt x="307734" y="10555"/>
                  </a:lnTo>
                  <a:lnTo>
                    <a:pt x="264623" y="23300"/>
                  </a:lnTo>
                  <a:lnTo>
                    <a:pt x="223690" y="40623"/>
                  </a:lnTo>
                  <a:lnTo>
                    <a:pt x="185233" y="62224"/>
                  </a:lnTo>
                  <a:lnTo>
                    <a:pt x="149552" y="87804"/>
                  </a:lnTo>
                  <a:lnTo>
                    <a:pt x="116947" y="117062"/>
                  </a:lnTo>
                  <a:lnTo>
                    <a:pt x="87718" y="149698"/>
                  </a:lnTo>
                  <a:lnTo>
                    <a:pt x="62163" y="185413"/>
                  </a:lnTo>
                  <a:lnTo>
                    <a:pt x="40583" y="223906"/>
                  </a:lnTo>
                  <a:lnTo>
                    <a:pt x="23277" y="264879"/>
                  </a:lnTo>
                  <a:lnTo>
                    <a:pt x="10545" y="308030"/>
                  </a:lnTo>
                  <a:lnTo>
                    <a:pt x="2686" y="353060"/>
                  </a:lnTo>
                  <a:lnTo>
                    <a:pt x="0" y="399669"/>
                  </a:lnTo>
                  <a:lnTo>
                    <a:pt x="2686" y="446277"/>
                  </a:lnTo>
                  <a:lnTo>
                    <a:pt x="10545" y="491307"/>
                  </a:lnTo>
                  <a:lnTo>
                    <a:pt x="23277" y="534458"/>
                  </a:lnTo>
                  <a:lnTo>
                    <a:pt x="40583" y="575431"/>
                  </a:lnTo>
                  <a:lnTo>
                    <a:pt x="62163" y="613924"/>
                  </a:lnTo>
                  <a:lnTo>
                    <a:pt x="87718" y="649639"/>
                  </a:lnTo>
                  <a:lnTo>
                    <a:pt x="116947" y="682275"/>
                  </a:lnTo>
                  <a:lnTo>
                    <a:pt x="149552" y="711533"/>
                  </a:lnTo>
                  <a:lnTo>
                    <a:pt x="185233" y="737113"/>
                  </a:lnTo>
                  <a:lnTo>
                    <a:pt x="223690" y="758714"/>
                  </a:lnTo>
                  <a:lnTo>
                    <a:pt x="264623" y="776037"/>
                  </a:lnTo>
                  <a:lnTo>
                    <a:pt x="307734" y="788782"/>
                  </a:lnTo>
                  <a:lnTo>
                    <a:pt x="352722" y="796649"/>
                  </a:lnTo>
                  <a:lnTo>
                    <a:pt x="399288" y="799338"/>
                  </a:lnTo>
                  <a:lnTo>
                    <a:pt x="445853" y="796649"/>
                  </a:lnTo>
                  <a:lnTo>
                    <a:pt x="490841" y="788782"/>
                  </a:lnTo>
                  <a:lnTo>
                    <a:pt x="533952" y="776037"/>
                  </a:lnTo>
                  <a:lnTo>
                    <a:pt x="574885" y="758714"/>
                  </a:lnTo>
                  <a:lnTo>
                    <a:pt x="613342" y="737113"/>
                  </a:lnTo>
                  <a:lnTo>
                    <a:pt x="649023" y="711533"/>
                  </a:lnTo>
                  <a:lnTo>
                    <a:pt x="681628" y="682275"/>
                  </a:lnTo>
                  <a:lnTo>
                    <a:pt x="710857" y="649639"/>
                  </a:lnTo>
                  <a:lnTo>
                    <a:pt x="736412" y="613924"/>
                  </a:lnTo>
                  <a:lnTo>
                    <a:pt x="757992" y="575431"/>
                  </a:lnTo>
                  <a:lnTo>
                    <a:pt x="775298" y="534458"/>
                  </a:lnTo>
                  <a:lnTo>
                    <a:pt x="788030" y="491307"/>
                  </a:lnTo>
                  <a:lnTo>
                    <a:pt x="795889" y="446277"/>
                  </a:lnTo>
                  <a:lnTo>
                    <a:pt x="798576" y="399669"/>
                  </a:lnTo>
                  <a:lnTo>
                    <a:pt x="795889" y="353060"/>
                  </a:lnTo>
                  <a:lnTo>
                    <a:pt x="788030" y="308030"/>
                  </a:lnTo>
                  <a:lnTo>
                    <a:pt x="775298" y="264879"/>
                  </a:lnTo>
                  <a:lnTo>
                    <a:pt x="757992" y="223906"/>
                  </a:lnTo>
                  <a:lnTo>
                    <a:pt x="736412" y="185413"/>
                  </a:lnTo>
                  <a:lnTo>
                    <a:pt x="710857" y="149698"/>
                  </a:lnTo>
                  <a:lnTo>
                    <a:pt x="681628" y="117062"/>
                  </a:lnTo>
                  <a:lnTo>
                    <a:pt x="649023" y="87804"/>
                  </a:lnTo>
                  <a:lnTo>
                    <a:pt x="613342" y="62224"/>
                  </a:lnTo>
                  <a:lnTo>
                    <a:pt x="574885" y="40623"/>
                  </a:lnTo>
                  <a:lnTo>
                    <a:pt x="533952" y="23300"/>
                  </a:lnTo>
                  <a:lnTo>
                    <a:pt x="490841" y="10555"/>
                  </a:lnTo>
                  <a:lnTo>
                    <a:pt x="445853" y="2688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893" y="3880484"/>
              <a:ext cx="798830" cy="799465"/>
            </a:xfrm>
            <a:custGeom>
              <a:avLst/>
              <a:gdLst/>
              <a:ahLst/>
              <a:cxnLst/>
              <a:rect l="l" t="t" r="r" b="b"/>
              <a:pathLst>
                <a:path w="798830" h="799464">
                  <a:moveTo>
                    <a:pt x="0" y="399669"/>
                  </a:moveTo>
                  <a:lnTo>
                    <a:pt x="2686" y="353060"/>
                  </a:lnTo>
                  <a:lnTo>
                    <a:pt x="10545" y="308030"/>
                  </a:lnTo>
                  <a:lnTo>
                    <a:pt x="23277" y="264879"/>
                  </a:lnTo>
                  <a:lnTo>
                    <a:pt x="40583" y="223906"/>
                  </a:lnTo>
                  <a:lnTo>
                    <a:pt x="62163" y="185413"/>
                  </a:lnTo>
                  <a:lnTo>
                    <a:pt x="87718" y="149698"/>
                  </a:lnTo>
                  <a:lnTo>
                    <a:pt x="116947" y="117062"/>
                  </a:lnTo>
                  <a:lnTo>
                    <a:pt x="149552" y="87804"/>
                  </a:lnTo>
                  <a:lnTo>
                    <a:pt x="185233" y="62224"/>
                  </a:lnTo>
                  <a:lnTo>
                    <a:pt x="223690" y="40623"/>
                  </a:lnTo>
                  <a:lnTo>
                    <a:pt x="264623" y="23300"/>
                  </a:lnTo>
                  <a:lnTo>
                    <a:pt x="307734" y="10555"/>
                  </a:lnTo>
                  <a:lnTo>
                    <a:pt x="352722" y="2688"/>
                  </a:lnTo>
                  <a:lnTo>
                    <a:pt x="399288" y="0"/>
                  </a:lnTo>
                  <a:lnTo>
                    <a:pt x="445853" y="2688"/>
                  </a:lnTo>
                  <a:lnTo>
                    <a:pt x="490841" y="10555"/>
                  </a:lnTo>
                  <a:lnTo>
                    <a:pt x="533952" y="23300"/>
                  </a:lnTo>
                  <a:lnTo>
                    <a:pt x="574885" y="40623"/>
                  </a:lnTo>
                  <a:lnTo>
                    <a:pt x="613342" y="62224"/>
                  </a:lnTo>
                  <a:lnTo>
                    <a:pt x="649023" y="87804"/>
                  </a:lnTo>
                  <a:lnTo>
                    <a:pt x="681628" y="117062"/>
                  </a:lnTo>
                  <a:lnTo>
                    <a:pt x="710857" y="149698"/>
                  </a:lnTo>
                  <a:lnTo>
                    <a:pt x="736412" y="185413"/>
                  </a:lnTo>
                  <a:lnTo>
                    <a:pt x="757992" y="223906"/>
                  </a:lnTo>
                  <a:lnTo>
                    <a:pt x="775298" y="264879"/>
                  </a:lnTo>
                  <a:lnTo>
                    <a:pt x="788030" y="308030"/>
                  </a:lnTo>
                  <a:lnTo>
                    <a:pt x="795889" y="353060"/>
                  </a:lnTo>
                  <a:lnTo>
                    <a:pt x="798576" y="399669"/>
                  </a:lnTo>
                  <a:lnTo>
                    <a:pt x="795889" y="446277"/>
                  </a:lnTo>
                  <a:lnTo>
                    <a:pt x="788030" y="491307"/>
                  </a:lnTo>
                  <a:lnTo>
                    <a:pt x="775298" y="534458"/>
                  </a:lnTo>
                  <a:lnTo>
                    <a:pt x="757992" y="575431"/>
                  </a:lnTo>
                  <a:lnTo>
                    <a:pt x="736412" y="613924"/>
                  </a:lnTo>
                  <a:lnTo>
                    <a:pt x="710857" y="649639"/>
                  </a:lnTo>
                  <a:lnTo>
                    <a:pt x="681628" y="682275"/>
                  </a:lnTo>
                  <a:lnTo>
                    <a:pt x="649023" y="711533"/>
                  </a:lnTo>
                  <a:lnTo>
                    <a:pt x="613342" y="737113"/>
                  </a:lnTo>
                  <a:lnTo>
                    <a:pt x="574885" y="758714"/>
                  </a:lnTo>
                  <a:lnTo>
                    <a:pt x="533952" y="776037"/>
                  </a:lnTo>
                  <a:lnTo>
                    <a:pt x="490841" y="788782"/>
                  </a:lnTo>
                  <a:lnTo>
                    <a:pt x="445853" y="796649"/>
                  </a:lnTo>
                  <a:lnTo>
                    <a:pt x="399288" y="799338"/>
                  </a:lnTo>
                  <a:lnTo>
                    <a:pt x="352722" y="796649"/>
                  </a:lnTo>
                  <a:lnTo>
                    <a:pt x="307734" y="788782"/>
                  </a:lnTo>
                  <a:lnTo>
                    <a:pt x="264623" y="776037"/>
                  </a:lnTo>
                  <a:lnTo>
                    <a:pt x="223690" y="758714"/>
                  </a:lnTo>
                  <a:lnTo>
                    <a:pt x="185233" y="737113"/>
                  </a:lnTo>
                  <a:lnTo>
                    <a:pt x="149552" y="711533"/>
                  </a:lnTo>
                  <a:lnTo>
                    <a:pt x="116947" y="682275"/>
                  </a:lnTo>
                  <a:lnTo>
                    <a:pt x="87718" y="649639"/>
                  </a:lnTo>
                  <a:lnTo>
                    <a:pt x="62163" y="613924"/>
                  </a:lnTo>
                  <a:lnTo>
                    <a:pt x="40583" y="575431"/>
                  </a:lnTo>
                  <a:lnTo>
                    <a:pt x="23277" y="534458"/>
                  </a:lnTo>
                  <a:lnTo>
                    <a:pt x="10545" y="491307"/>
                  </a:lnTo>
                  <a:lnTo>
                    <a:pt x="2686" y="446277"/>
                  </a:lnTo>
                  <a:lnTo>
                    <a:pt x="0" y="39966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5394" y="1268476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900175" y="2174494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7475" y="3115309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43735"/>
                </a:solidFill>
                <a:latin typeface="Times New Roman"/>
                <a:cs typeface="Times New Roman"/>
              </a:rPr>
              <a:t>P</a:t>
            </a:r>
            <a:r>
              <a:rPr sz="1800" b="1" dirty="0">
                <a:solidFill>
                  <a:srgbClr val="943735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576" y="4090416"/>
            <a:ext cx="251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P5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4950" y="5471414"/>
            <a:ext cx="8329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индекс включены </a:t>
            </a:r>
            <a:r>
              <a:rPr sz="1600" dirty="0">
                <a:latin typeface="Times New Roman"/>
                <a:cs typeface="Times New Roman"/>
              </a:rPr>
              <a:t>Роспотребнадзор, </a:t>
            </a:r>
            <a:r>
              <a:rPr sz="1600" spc="-5" dirty="0">
                <a:latin typeface="Times New Roman"/>
                <a:cs typeface="Times New Roman"/>
              </a:rPr>
              <a:t>Ростехнадзор, Россельхознадзор, Росприроднадзор,  </a:t>
            </a:r>
            <a:r>
              <a:rPr sz="1600" spc="-15" dirty="0">
                <a:latin typeface="Times New Roman"/>
                <a:cs typeface="Times New Roman"/>
              </a:rPr>
              <a:t>Роструд, </a:t>
            </a:r>
            <a:r>
              <a:rPr sz="1600" spc="-5" dirty="0">
                <a:latin typeface="Times New Roman"/>
                <a:cs typeface="Times New Roman"/>
              </a:rPr>
              <a:t>МЧС </a:t>
            </a:r>
            <a:r>
              <a:rPr sz="1600" dirty="0">
                <a:latin typeface="Times New Roman"/>
                <a:cs typeface="Times New Roman"/>
              </a:rPr>
              <a:t>России и </a:t>
            </a:r>
            <a:r>
              <a:rPr sz="1600" spc="-5" dirty="0">
                <a:latin typeface="Times New Roman"/>
                <a:cs typeface="Times New Roman"/>
              </a:rPr>
              <a:t>жилищные инспекции </a:t>
            </a:r>
            <a:r>
              <a:rPr sz="1600" dirty="0">
                <a:latin typeface="Times New Roman"/>
                <a:cs typeface="Times New Roman"/>
              </a:rPr>
              <a:t>– в общей сложности </a:t>
            </a:r>
            <a:r>
              <a:rPr sz="1600" spc="-10" dirty="0">
                <a:latin typeface="Times New Roman"/>
                <a:cs typeface="Times New Roman"/>
              </a:rPr>
              <a:t>порядка </a:t>
            </a:r>
            <a:r>
              <a:rPr sz="1600" dirty="0">
                <a:latin typeface="Times New Roman"/>
                <a:cs typeface="Times New Roman"/>
              </a:rPr>
              <a:t>90% </a:t>
            </a:r>
            <a:r>
              <a:rPr sz="1600" spc="-10" dirty="0">
                <a:latin typeface="Times New Roman"/>
                <a:cs typeface="Times New Roman"/>
              </a:rPr>
              <a:t>контрольных  </a:t>
            </a:r>
            <a:r>
              <a:rPr sz="1600" dirty="0">
                <a:latin typeface="Times New Roman"/>
                <a:cs typeface="Times New Roman"/>
              </a:rPr>
              <a:t>и </a:t>
            </a:r>
            <a:r>
              <a:rPr sz="1600" spc="-5" dirty="0">
                <a:latin typeface="Times New Roman"/>
                <a:cs typeface="Times New Roman"/>
              </a:rPr>
              <a:t>надзорных </a:t>
            </a:r>
            <a:r>
              <a:rPr sz="1600" dirty="0">
                <a:latin typeface="Times New Roman"/>
                <a:cs typeface="Times New Roman"/>
              </a:rPr>
              <a:t>мероприятий в</a:t>
            </a:r>
            <a:r>
              <a:rPr sz="1600" spc="-5" dirty="0">
                <a:latin typeface="Times New Roman"/>
                <a:cs typeface="Times New Roman"/>
              </a:rPr>
              <a:t> России.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243586"/>
            <a:ext cx="60706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ИСТОЧНИКИ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ДАННЫХ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ИНДЕКСА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«АДМИНИСТРАТИВНОЕ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ДАВЛЕНИЕ»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10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838200"/>
            <a:ext cx="8610600" cy="508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14999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№1-контроль «Сведения об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осуществлении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государственного контроля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(надзора) и  </a:t>
            </a:r>
            <a:r>
              <a:rPr b="1"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контроля</a:t>
            </a:r>
            <a:r>
              <a:rPr b="1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представлены централизовано федеральными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органами 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исполнительной</a:t>
            </a:r>
            <a:r>
              <a:rPr spc="-2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власти.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6350" indent="-285750" algn="just">
              <a:lnSpc>
                <a:spcPct val="114999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05104" algn="l"/>
              </a:tabLst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Форма 1-АЭ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«Сведения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об административных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правонарушениях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сфере экономики».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Данные 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представлены Росстатом</a:t>
            </a:r>
            <a:r>
              <a:rPr spc="1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России.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90500" algn="l"/>
              </a:tabLst>
            </a:pPr>
            <a:r>
              <a:rPr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Судебная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статистика по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форме </a:t>
            </a:r>
            <a:r>
              <a:rPr b="1" dirty="0">
                <a:latin typeface="Calibri" panose="020F0502020204030204" pitchFamily="34" charset="0"/>
                <a:cs typeface="Times New Roman" panose="02020603050405020304" pitchFamily="18" charset="0"/>
              </a:rPr>
              <a:t>1-АП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«Отчет о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работе </a:t>
            </a:r>
            <a:r>
              <a:rPr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судов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общей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юрисдикции</a:t>
            </a:r>
            <a:r>
              <a:rPr b="1" spc="3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51435" indent="-285750">
              <a:lnSpc>
                <a:spcPct val="114999"/>
              </a:lnSpc>
              <a:buFont typeface="Wingdings" panose="05000000000000000000" pitchFamily="2" charset="2"/>
              <a:buChar char="§"/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рассмотрению </a:t>
            </a:r>
            <a:r>
              <a:rPr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дел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b="1"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административных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правонарушениях</a:t>
            </a:r>
            <a:r>
              <a:rPr b="1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spc="-1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удебн</a:t>
            </a:r>
            <a:r>
              <a:rPr lang="ru-RU"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ого</a:t>
            </a:r>
            <a:r>
              <a:rPr spc="-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департамент</a:t>
            </a:r>
            <a:r>
              <a:rPr lang="ru-RU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Верховного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spc="-2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уда</a:t>
            </a:r>
            <a:r>
              <a:rPr spc="-2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r>
              <a:rPr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spc="-55" dirty="0">
                <a:latin typeface="Calibri" panose="020F0502020204030204" pitchFamily="34" charset="0"/>
                <a:cs typeface="Times New Roman" panose="02020603050405020304" pitchFamily="18" charset="0"/>
              </a:rPr>
              <a:t>ГАС</a:t>
            </a:r>
            <a:r>
              <a:rPr spc="-1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spc="-1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Правосудие</a:t>
            </a:r>
            <a:r>
              <a:rPr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Wingdings" panose="05000000000000000000" pitchFamily="2" charset="2"/>
              <a:buChar char="§"/>
            </a:pP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90500" algn="l"/>
              </a:tabLst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Данные ГИС</a:t>
            </a:r>
            <a:r>
              <a:rPr b="1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ЖКХ.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400050" indent="-285750">
              <a:lnSpc>
                <a:spcPct val="114999"/>
              </a:lnSpc>
              <a:spcBef>
                <a:spcPts val="1205"/>
              </a:spcBef>
              <a:buFont typeface="Wingdings" panose="05000000000000000000" pitchFamily="2" charset="2"/>
              <a:buChar char="§"/>
              <a:tabLst>
                <a:tab pos="190500" algn="l"/>
              </a:tabLst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Данные Единого </a:t>
            </a:r>
            <a:r>
              <a:rPr b="1"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реестра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проверок</a:t>
            </a:r>
            <a:r>
              <a:rPr lang="ru-RU" b="1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редставлены</a:t>
            </a:r>
            <a:r>
              <a:rPr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spc="-15" dirty="0">
                <a:latin typeface="Calibri" panose="020F0502020204030204" pitchFamily="34" charset="0"/>
                <a:cs typeface="Times New Roman" panose="02020603050405020304" pitchFamily="18" charset="0"/>
              </a:rPr>
              <a:t>этом </a:t>
            </a:r>
            <a:r>
              <a:rPr spc="-20" dirty="0">
                <a:latin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справочные, в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расчетах </a:t>
            </a:r>
            <a:r>
              <a:rPr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использовались</a:t>
            </a:r>
            <a:r>
              <a:rPr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98450" marR="102235" indent="-285750">
              <a:lnSpc>
                <a:spcPct val="114999"/>
              </a:lnSpc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90500" algn="l"/>
              </a:tabLst>
            </a:pP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Данные ведомственной отчетности </a:t>
            </a:r>
            <a:r>
              <a:rPr b="1"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Федеральной </a:t>
            </a:r>
            <a:r>
              <a:rPr b="1" spc="-5" dirty="0">
                <a:latin typeface="Calibri" panose="020F0502020204030204" pitchFamily="34" charset="0"/>
                <a:cs typeface="Times New Roman" panose="02020603050405020304" pitchFamily="18" charset="0"/>
              </a:rPr>
              <a:t>службы </a:t>
            </a:r>
            <a:r>
              <a:rPr b="1" spc="-15" dirty="0" err="1">
                <a:latin typeface="Calibri" panose="020F0502020204030204" pitchFamily="34" charset="0"/>
                <a:cs typeface="Times New Roman" panose="02020603050405020304" pitchFamily="18" charset="0"/>
              </a:rPr>
              <a:t>судебных</a:t>
            </a:r>
            <a:r>
              <a:rPr b="1" spc="-15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приставов</a:t>
            </a:r>
            <a:r>
              <a:rPr lang="ru-RU" b="1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spc="-1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редставлены</a:t>
            </a:r>
            <a:r>
              <a:rPr spc="-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spc="-15" dirty="0">
                <a:latin typeface="Calibri" panose="020F0502020204030204" pitchFamily="34" charset="0"/>
                <a:cs typeface="Times New Roman" panose="02020603050405020304" pitchFamily="18" charset="0"/>
              </a:rPr>
              <a:t>этом </a:t>
            </a:r>
            <a:r>
              <a:rPr spc="-20" dirty="0">
                <a:latin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spc="-5" dirty="0">
                <a:latin typeface="Calibri" panose="020F0502020204030204" pitchFamily="34" charset="0"/>
                <a:cs typeface="Times New Roman" panose="02020603050405020304" pitchFamily="18" charset="0"/>
              </a:rPr>
              <a:t>справочные, в </a:t>
            </a:r>
            <a:r>
              <a:rPr spc="-10" dirty="0">
                <a:latin typeface="Calibri" panose="020F0502020204030204" pitchFamily="34" charset="0"/>
                <a:cs typeface="Times New Roman" panose="02020603050405020304" pitchFamily="18" charset="0"/>
              </a:rPr>
              <a:t>расчетах </a:t>
            </a:r>
            <a:r>
              <a:rPr spc="-5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spc="11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pc="-5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использовались</a:t>
            </a:r>
            <a:r>
              <a:rPr spc="-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1407" y="6510528"/>
            <a:ext cx="901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3" y="226821"/>
            <a:ext cx="589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ТРИ УРОВНЯ </a:t>
            </a:r>
            <a:r>
              <a:rPr spc="-10" dirty="0">
                <a:solidFill>
                  <a:srgbClr val="FFFFFF"/>
                </a:solidFill>
              </a:rPr>
              <a:t>ИНДЕКСА </a:t>
            </a:r>
            <a:r>
              <a:rPr spc="-15" dirty="0">
                <a:solidFill>
                  <a:srgbClr val="FFFFFF"/>
                </a:solidFill>
              </a:rPr>
              <a:t>«АДМИНИСТРАТИВНОЕ</a:t>
            </a:r>
            <a:r>
              <a:rPr spc="-5" dirty="0">
                <a:solidFill>
                  <a:srgbClr val="FFFFFF"/>
                </a:solidFill>
              </a:rPr>
              <a:t> ДАВЛЕНИЕ»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961" y="629920"/>
            <a:ext cx="848360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14999"/>
              </a:lnSpc>
              <a:spcBef>
                <a:spcPts val="100"/>
              </a:spcBef>
              <a:tabLst>
                <a:tab pos="551815" algn="l"/>
                <a:tab pos="1094105" algn="l"/>
                <a:tab pos="2379980" algn="l"/>
                <a:tab pos="3801110" algn="l"/>
                <a:tab pos="5629275" algn="l"/>
                <a:tab pos="6938009" algn="l"/>
                <a:tab pos="7617459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I.	В	</a:t>
            </a:r>
            <a:r>
              <a:rPr sz="1200" b="1" spc="-30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У</a:t>
            </a:r>
            <a:r>
              <a:rPr sz="1200" b="1" spc="-55" dirty="0">
                <a:latin typeface="Times New Roman"/>
                <a:cs typeface="Times New Roman"/>
              </a:rPr>
              <a:t>Б</a:t>
            </a:r>
            <a:r>
              <a:rPr sz="1200" b="1" spc="-5" dirty="0">
                <a:latin typeface="Times New Roman"/>
                <a:cs typeface="Times New Roman"/>
              </a:rPr>
              <a:t>ЪЕКТ</a:t>
            </a:r>
            <a:r>
              <a:rPr sz="1200" b="1" dirty="0">
                <a:latin typeface="Times New Roman"/>
                <a:cs typeface="Times New Roman"/>
              </a:rPr>
              <a:t>Е	ФЕ</a:t>
            </a:r>
            <a:r>
              <a:rPr sz="1200" b="1" spc="-5" dirty="0">
                <a:latin typeface="Times New Roman"/>
                <a:cs typeface="Times New Roman"/>
              </a:rPr>
              <a:t>Д</a:t>
            </a:r>
            <a:r>
              <a:rPr sz="1200" b="1" dirty="0">
                <a:latin typeface="Times New Roman"/>
                <a:cs typeface="Times New Roman"/>
              </a:rPr>
              <a:t>Е</a:t>
            </a:r>
            <a:r>
              <a:rPr sz="1200" b="1" spc="-160" dirty="0">
                <a:latin typeface="Times New Roman"/>
                <a:cs typeface="Times New Roman"/>
              </a:rPr>
              <a:t>Р</a:t>
            </a:r>
            <a:r>
              <a:rPr sz="1200" b="1" spc="-5" dirty="0">
                <a:latin typeface="Times New Roman"/>
                <a:cs typeface="Times New Roman"/>
              </a:rPr>
              <a:t>АЦИ</a:t>
            </a:r>
            <a:r>
              <a:rPr sz="1200" b="1" dirty="0">
                <a:latin typeface="Times New Roman"/>
                <a:cs typeface="Times New Roman"/>
              </a:rPr>
              <a:t>И	</a:t>
            </a:r>
            <a:r>
              <a:rPr sz="1200" b="1" spc="-160" dirty="0">
                <a:latin typeface="Times New Roman"/>
                <a:cs typeface="Times New Roman"/>
              </a:rPr>
              <a:t>Р</a:t>
            </a:r>
            <a:r>
              <a:rPr sz="1200" b="1" spc="-65" dirty="0">
                <a:latin typeface="Times New Roman"/>
                <a:cs typeface="Times New Roman"/>
              </a:rPr>
              <a:t>А</a:t>
            </a:r>
            <a:r>
              <a:rPr sz="1200" b="1" spc="-3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ЧИТЫ</a:t>
            </a:r>
            <a:r>
              <a:rPr sz="1200" b="1" spc="-85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АЕ</a:t>
            </a:r>
            <a:r>
              <a:rPr sz="1200" b="1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dirty="0">
                <a:latin typeface="Times New Roman"/>
                <a:cs typeface="Times New Roman"/>
              </a:rPr>
              <a:t>Я	О</a:t>
            </a:r>
            <a:r>
              <a:rPr sz="1200" b="1" spc="-80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r>
              <a:rPr sz="1200" b="1" spc="-15" dirty="0">
                <a:latin typeface="Times New Roman"/>
                <a:cs typeface="Times New Roman"/>
              </a:rPr>
              <a:t>Е</a:t>
            </a:r>
            <a:r>
              <a:rPr sz="1200" b="1" spc="-5" dirty="0">
                <a:latin typeface="Times New Roman"/>
                <a:cs typeface="Times New Roman"/>
              </a:rPr>
              <a:t>ЛЬН</a:t>
            </a:r>
            <a:r>
              <a:rPr sz="1200" b="1" dirty="0">
                <a:latin typeface="Times New Roman"/>
                <a:cs typeface="Times New Roman"/>
              </a:rPr>
              <a:t>О	ПО	</a:t>
            </a:r>
            <a:r>
              <a:rPr sz="1200" b="1" spc="-5" dirty="0">
                <a:latin typeface="Times New Roman"/>
                <a:cs typeface="Times New Roman"/>
              </a:rPr>
              <a:t>КА</a:t>
            </a:r>
            <a:r>
              <a:rPr sz="1200" b="1" dirty="0">
                <a:latin typeface="Times New Roman"/>
                <a:cs typeface="Times New Roman"/>
              </a:rPr>
              <a:t>ЖДОМУ  </a:t>
            </a:r>
            <a:r>
              <a:rPr sz="1200" b="1" spc="-20" dirty="0">
                <a:latin typeface="Times New Roman"/>
                <a:cs typeface="Times New Roman"/>
              </a:rPr>
              <a:t>ПОКАЗАТЕЛЮ </a:t>
            </a:r>
            <a:r>
              <a:rPr sz="1200" b="1" spc="-15" dirty="0">
                <a:latin typeface="Times New Roman"/>
                <a:cs typeface="Times New Roman"/>
              </a:rPr>
              <a:t>ОТДЕЛЬНО </a:t>
            </a:r>
            <a:r>
              <a:rPr sz="1200" b="1" dirty="0">
                <a:latin typeface="Times New Roman"/>
                <a:cs typeface="Times New Roman"/>
              </a:rPr>
              <a:t>ПО </a:t>
            </a:r>
            <a:r>
              <a:rPr sz="1200" b="1" spc="-5" dirty="0">
                <a:latin typeface="Times New Roman"/>
                <a:cs typeface="Times New Roman"/>
              </a:rPr>
              <a:t>КАЖДОМУ </a:t>
            </a:r>
            <a:r>
              <a:rPr sz="1200" b="1" dirty="0">
                <a:latin typeface="Times New Roman"/>
                <a:cs typeface="Times New Roman"/>
              </a:rPr>
              <a:t>ИЗ 7 </a:t>
            </a:r>
            <a:r>
              <a:rPr sz="1200" b="1" spc="-15" dirty="0">
                <a:latin typeface="Times New Roman"/>
                <a:cs typeface="Times New Roman"/>
              </a:rPr>
              <a:t>КОНТРОЛЬНЫХ </a:t>
            </a:r>
            <a:r>
              <a:rPr sz="1200" b="1" dirty="0">
                <a:latin typeface="Times New Roman"/>
                <a:cs typeface="Times New Roman"/>
              </a:rPr>
              <a:t>И НАДЗОРНЫХ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ОРГАНОВ:</a:t>
            </a:r>
            <a:endParaRPr sz="1200" dirty="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(P1)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20" dirty="0">
                <a:latin typeface="Times New Roman"/>
                <a:cs typeface="Times New Roman"/>
              </a:rPr>
              <a:t>ДОЛЯ </a:t>
            </a:r>
            <a:r>
              <a:rPr sz="1200" spc="-5" dirty="0">
                <a:latin typeface="Times New Roman"/>
                <a:cs typeface="Times New Roman"/>
              </a:rPr>
              <a:t>ПРЕДУПРЕЖДЕНИЙ ОТ </a:t>
            </a:r>
            <a:r>
              <a:rPr sz="1200" spc="-10" dirty="0">
                <a:latin typeface="Times New Roman"/>
                <a:cs typeface="Times New Roman"/>
              </a:rPr>
              <a:t>ОБЩЕГО ЧИСЛА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НАКАЗАНИЙ</a:t>
            </a:r>
            <a:endParaRPr sz="1200" dirty="0">
              <a:latin typeface="Times New Roman"/>
              <a:cs typeface="Times New Roman"/>
            </a:endParaRPr>
          </a:p>
          <a:p>
            <a:pPr marL="1003300" marR="5080" algn="just">
              <a:lnSpc>
                <a:spcPct val="114999"/>
              </a:lnSpc>
            </a:pPr>
            <a:r>
              <a:rPr sz="1200" dirty="0">
                <a:latin typeface="Times New Roman"/>
                <a:cs typeface="Times New Roman"/>
              </a:rPr>
              <a:t>= </a:t>
            </a:r>
            <a:r>
              <a:rPr sz="1200" spc="-10" dirty="0">
                <a:latin typeface="Times New Roman"/>
                <a:cs typeface="Times New Roman"/>
              </a:rPr>
              <a:t>«Количество </a:t>
            </a:r>
            <a:r>
              <a:rPr sz="1200" spc="-5" dirty="0">
                <a:latin typeface="Times New Roman"/>
                <a:cs typeface="Times New Roman"/>
              </a:rPr>
              <a:t>предупреждений </a:t>
            </a:r>
            <a:r>
              <a:rPr sz="1200" dirty="0">
                <a:latin typeface="Times New Roman"/>
                <a:cs typeface="Times New Roman"/>
              </a:rPr>
              <a:t>вынесенных </a:t>
            </a:r>
            <a:r>
              <a:rPr sz="1200" spc="-10" dirty="0">
                <a:latin typeface="Times New Roman"/>
                <a:cs typeface="Times New Roman"/>
              </a:rPr>
              <a:t>контролирующим </a:t>
            </a:r>
            <a:r>
              <a:rPr sz="1200" spc="-5" dirty="0">
                <a:latin typeface="Times New Roman"/>
                <a:cs typeface="Times New Roman"/>
              </a:rPr>
              <a:t>органом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отношении </a:t>
            </a:r>
            <a:r>
              <a:rPr sz="1200" dirty="0">
                <a:latin typeface="Times New Roman"/>
                <a:cs typeface="Times New Roman"/>
              </a:rPr>
              <a:t>юридических лиц и  </a:t>
            </a:r>
            <a:r>
              <a:rPr sz="1200" spc="-5" dirty="0">
                <a:latin typeface="Times New Roman"/>
                <a:cs typeface="Times New Roman"/>
              </a:rPr>
              <a:t>индивидуальных предпринимателей)» </a:t>
            </a:r>
            <a:r>
              <a:rPr sz="1200" i="1" spc="-10" dirty="0">
                <a:latin typeface="Times New Roman"/>
                <a:cs typeface="Times New Roman"/>
              </a:rPr>
              <a:t>(1-контроль)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10" dirty="0">
                <a:latin typeface="Times New Roman"/>
                <a:cs typeface="Times New Roman"/>
              </a:rPr>
              <a:t>«Количество </a:t>
            </a:r>
            <a:r>
              <a:rPr sz="1200" dirty="0">
                <a:latin typeface="Times New Roman"/>
                <a:cs typeface="Times New Roman"/>
              </a:rPr>
              <a:t>постановлений о </a:t>
            </a:r>
            <a:r>
              <a:rPr sz="1200" spc="-10" dirty="0">
                <a:latin typeface="Times New Roman"/>
                <a:cs typeface="Times New Roman"/>
              </a:rPr>
              <a:t>назначении  административного </a:t>
            </a:r>
            <a:r>
              <a:rPr sz="1200" spc="-5" dirty="0">
                <a:latin typeface="Times New Roman"/>
                <a:cs typeface="Times New Roman"/>
              </a:rPr>
              <a:t>наказания </a:t>
            </a:r>
            <a:r>
              <a:rPr sz="1200" dirty="0">
                <a:latin typeface="Times New Roman"/>
                <a:cs typeface="Times New Roman"/>
              </a:rPr>
              <a:t>вынесенных </a:t>
            </a:r>
            <a:r>
              <a:rPr sz="1200" spc="-10" dirty="0">
                <a:latin typeface="Times New Roman"/>
                <a:cs typeface="Times New Roman"/>
              </a:rPr>
              <a:t>контролирующим </a:t>
            </a:r>
            <a:r>
              <a:rPr sz="1200" spc="-5" dirty="0">
                <a:latin typeface="Times New Roman"/>
                <a:cs typeface="Times New Roman"/>
              </a:rPr>
              <a:t>органом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отношении </a:t>
            </a:r>
            <a:r>
              <a:rPr sz="1200" dirty="0">
                <a:latin typeface="Times New Roman"/>
                <a:cs typeface="Times New Roman"/>
              </a:rPr>
              <a:t>юридических лиц и  </a:t>
            </a:r>
            <a:r>
              <a:rPr sz="1200" spc="-5" dirty="0">
                <a:latin typeface="Times New Roman"/>
                <a:cs typeface="Times New Roman"/>
              </a:rPr>
              <a:t>индивидуальных предпринимателей».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(1-контроль).</a:t>
            </a:r>
            <a:endParaRPr sz="1200" dirty="0">
              <a:latin typeface="Times New Roman"/>
              <a:cs typeface="Times New Roman"/>
            </a:endParaRPr>
          </a:p>
          <a:p>
            <a:pPr marL="546100" marR="996950">
              <a:lnSpc>
                <a:spcPct val="114999"/>
              </a:lnSpc>
            </a:pPr>
            <a:r>
              <a:rPr sz="1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(P2) </a:t>
            </a:r>
            <a:r>
              <a:rPr sz="1200" dirty="0">
                <a:latin typeface="Times New Roman"/>
                <a:cs typeface="Times New Roman"/>
              </a:rPr>
              <a:t>- </a:t>
            </a:r>
            <a:r>
              <a:rPr sz="1200" spc="-20" dirty="0">
                <a:latin typeface="Times New Roman"/>
                <a:cs typeface="Times New Roman"/>
              </a:rPr>
              <a:t>ДОЛЯ ОРГАНИЗАЦИЙ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ИП, </a:t>
            </a:r>
            <a:r>
              <a:rPr sz="1200" spc="-10" dirty="0">
                <a:latin typeface="Times New Roman"/>
                <a:cs typeface="Times New Roman"/>
              </a:rPr>
              <a:t>ПОДВЕРГНУТЫХ </a:t>
            </a:r>
            <a:r>
              <a:rPr sz="1200" spc="-15" dirty="0">
                <a:latin typeface="Times New Roman"/>
                <a:cs typeface="Times New Roman"/>
              </a:rPr>
              <a:t>КОНТРОЛЮ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НАДЗОРУ ОТ </a:t>
            </a:r>
            <a:r>
              <a:rPr sz="1200" spc="-10" dirty="0">
                <a:latin typeface="Times New Roman"/>
                <a:cs typeface="Times New Roman"/>
              </a:rPr>
              <a:t>ОБЩЕГО ЧИСЛА  </a:t>
            </a:r>
            <a:r>
              <a:rPr sz="1200" spc="-15" dirty="0">
                <a:latin typeface="Times New Roman"/>
                <a:cs typeface="Times New Roman"/>
              </a:rPr>
              <a:t>ПОДКОНТРОЛЬНЫХ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1561" y="2522473"/>
            <a:ext cx="5981065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= «Общее </a:t>
            </a:r>
            <a:r>
              <a:rPr sz="1200" spc="-10" dirty="0">
                <a:latin typeface="Times New Roman"/>
                <a:cs typeface="Times New Roman"/>
              </a:rPr>
              <a:t>количество </a:t>
            </a:r>
            <a:r>
              <a:rPr sz="1200" dirty="0">
                <a:latin typeface="Times New Roman"/>
                <a:cs typeface="Times New Roman"/>
              </a:rPr>
              <a:t>юридических </a:t>
            </a:r>
            <a:r>
              <a:rPr sz="1200" spc="-5" dirty="0">
                <a:latin typeface="Times New Roman"/>
                <a:cs typeface="Times New Roman"/>
              </a:rPr>
              <a:t>лиц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индивидуальных предпринимателей, </a:t>
            </a:r>
            <a:r>
              <a:rPr sz="1200" dirty="0">
                <a:latin typeface="Times New Roman"/>
                <a:cs typeface="Times New Roman"/>
              </a:rPr>
              <a:t>в  </a:t>
            </a:r>
            <a:r>
              <a:rPr sz="1200" spc="-10" dirty="0">
                <a:latin typeface="Times New Roman"/>
                <a:cs typeface="Times New Roman"/>
              </a:rPr>
              <a:t>проводились </a:t>
            </a:r>
            <a:r>
              <a:rPr sz="1200" spc="-5" dirty="0">
                <a:latin typeface="Times New Roman"/>
                <a:cs typeface="Times New Roman"/>
              </a:rPr>
              <a:t>плановые, внеплановые проверки» </a:t>
            </a:r>
            <a:r>
              <a:rPr sz="1200" i="1" spc="-10" dirty="0">
                <a:latin typeface="Times New Roman"/>
                <a:cs typeface="Times New Roman"/>
              </a:rPr>
              <a:t>(1-контроль) </a:t>
            </a:r>
            <a:r>
              <a:rPr sz="1200" dirty="0">
                <a:latin typeface="Times New Roman"/>
                <a:cs typeface="Times New Roman"/>
              </a:rPr>
              <a:t>/ «Общее </a:t>
            </a:r>
            <a:r>
              <a:rPr sz="1200" spc="-10" dirty="0">
                <a:latin typeface="Times New Roman"/>
                <a:cs typeface="Times New Roman"/>
              </a:rPr>
              <a:t>количество  </a:t>
            </a:r>
            <a:r>
              <a:rPr sz="1200" spc="-5" dirty="0">
                <a:latin typeface="Times New Roman"/>
                <a:cs typeface="Times New Roman"/>
              </a:rPr>
              <a:t>индивидуальных </a:t>
            </a:r>
            <a:r>
              <a:rPr sz="1200" spc="-10" dirty="0">
                <a:latin typeface="Times New Roman"/>
                <a:cs typeface="Times New Roman"/>
              </a:rPr>
              <a:t>предпринимателей, </a:t>
            </a:r>
            <a:r>
              <a:rPr sz="1200" dirty="0">
                <a:latin typeface="Times New Roman"/>
                <a:cs typeface="Times New Roman"/>
              </a:rPr>
              <a:t>осуществляющих деятельность </a:t>
            </a:r>
            <a:r>
              <a:rPr sz="1200" spc="-5" dirty="0">
                <a:latin typeface="Times New Roman"/>
                <a:cs typeface="Times New Roman"/>
              </a:rPr>
              <a:t>на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территории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1107" y="2522473"/>
            <a:ext cx="1473835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 algn="just">
              <a:lnSpc>
                <a:spcPct val="1151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отношении </a:t>
            </a:r>
            <a:r>
              <a:rPr sz="1200" spc="-15" dirty="0">
                <a:latin typeface="Times New Roman"/>
                <a:cs typeface="Times New Roman"/>
              </a:rPr>
              <a:t>которых  </a:t>
            </a:r>
            <a:r>
              <a:rPr sz="1200" dirty="0">
                <a:latin typeface="Times New Roman"/>
                <a:cs typeface="Times New Roman"/>
              </a:rPr>
              <a:t>юридических лиц и  </a:t>
            </a:r>
            <a:r>
              <a:rPr sz="1200" spc="-10" dirty="0">
                <a:latin typeface="Times New Roman"/>
                <a:cs typeface="Times New Roman"/>
              </a:rPr>
              <a:t>субъекта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Российской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30961" y="3153917"/>
            <a:ext cx="8482965" cy="348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 marR="5715">
              <a:lnSpc>
                <a:spcPct val="114999"/>
              </a:lnSpc>
              <a:spcBef>
                <a:spcPts val="100"/>
              </a:spcBef>
            </a:pPr>
            <a:r>
              <a:rPr spc="-5" dirty="0"/>
              <a:t>Федерации, </a:t>
            </a:r>
            <a:r>
              <a:rPr dirty="0"/>
              <a:t>деятельность </a:t>
            </a:r>
            <a:r>
              <a:rPr spc="-15" dirty="0"/>
              <a:t>которых </a:t>
            </a:r>
            <a:r>
              <a:rPr spc="-10" dirty="0"/>
              <a:t>подлежит государственному </a:t>
            </a:r>
            <a:r>
              <a:rPr spc="-15" dirty="0"/>
              <a:t>контролю </a:t>
            </a:r>
            <a:r>
              <a:rPr dirty="0"/>
              <a:t>(надзору) </a:t>
            </a:r>
            <a:r>
              <a:rPr spc="-5" dirty="0"/>
              <a:t>по стороны </a:t>
            </a:r>
            <a:r>
              <a:rPr spc="-10" dirty="0"/>
              <a:t>контролирующего  </a:t>
            </a:r>
            <a:r>
              <a:rPr dirty="0"/>
              <a:t>органа»;</a:t>
            </a:r>
            <a:r>
              <a:rPr spc="-5" dirty="0"/>
              <a:t> </a:t>
            </a:r>
            <a:r>
              <a:rPr i="1" spc="-10" dirty="0">
                <a:latin typeface="Times New Roman"/>
                <a:cs typeface="Times New Roman"/>
              </a:rPr>
              <a:t>(1-контроль)</a:t>
            </a:r>
          </a:p>
          <a:p>
            <a:pPr marL="546100" marR="649605">
              <a:lnSpc>
                <a:spcPct val="114999"/>
              </a:lnSpc>
            </a:pPr>
            <a:r>
              <a:rPr b="1" spc="-5" dirty="0">
                <a:solidFill>
                  <a:srgbClr val="933634"/>
                </a:solidFill>
                <a:latin typeface="Times New Roman"/>
                <a:cs typeface="Times New Roman"/>
              </a:rPr>
              <a:t>(P3) </a:t>
            </a:r>
            <a:r>
              <a:rPr dirty="0"/>
              <a:t>- </a:t>
            </a:r>
            <a:r>
              <a:rPr spc="-20" dirty="0"/>
              <a:t>ДОЛЯ </a:t>
            </a:r>
            <a:r>
              <a:rPr spc="-35" dirty="0"/>
              <a:t>ШТРАФОВ, </a:t>
            </a:r>
            <a:r>
              <a:rPr spc="-10" dirty="0"/>
              <a:t>НАЛОЖЕННЫХ </a:t>
            </a:r>
            <a:r>
              <a:rPr dirty="0"/>
              <a:t>БЕЗ </a:t>
            </a:r>
            <a:r>
              <a:rPr spc="-5" dirty="0"/>
              <a:t>ПРОВЕДЕНИЯ ПРОВЕРОК </a:t>
            </a:r>
            <a:r>
              <a:rPr spc="-15" dirty="0"/>
              <a:t>(«ДОЛЯ </a:t>
            </a:r>
            <a:r>
              <a:rPr spc="-25" dirty="0"/>
              <a:t>АДМИНИСТРАТИВНЫХ  </a:t>
            </a:r>
            <a:r>
              <a:rPr spc="-30" dirty="0"/>
              <a:t>РАССЛЕДОВАНИЙ») </a:t>
            </a:r>
            <a:r>
              <a:rPr spc="-5" dirty="0"/>
              <a:t>ОТ </a:t>
            </a:r>
            <a:r>
              <a:rPr spc="-10" dirty="0"/>
              <a:t>ОБШЕГО ЧИСЛА </a:t>
            </a:r>
            <a:r>
              <a:rPr spc="-35" dirty="0"/>
              <a:t>ШТРАФОВ, </a:t>
            </a:r>
            <a:r>
              <a:rPr spc="-10" dirty="0"/>
              <a:t>НАЛОЖЕННЫХ</a:t>
            </a:r>
            <a:r>
              <a:rPr spc="80" dirty="0"/>
              <a:t> </a:t>
            </a:r>
            <a:r>
              <a:rPr spc="-5" dirty="0"/>
              <a:t>ФОИВ;</a:t>
            </a:r>
          </a:p>
          <a:p>
            <a:pPr marL="1003300" marR="5080">
              <a:lnSpc>
                <a:spcPct val="114999"/>
              </a:lnSpc>
            </a:pPr>
            <a:r>
              <a:rPr dirty="0"/>
              <a:t>= 1 – </a:t>
            </a:r>
            <a:r>
              <a:rPr spc="-10" dirty="0"/>
              <a:t>«Количество </a:t>
            </a:r>
            <a:r>
              <a:rPr spc="-5" dirty="0"/>
              <a:t>административных </a:t>
            </a:r>
            <a:r>
              <a:rPr dirty="0"/>
              <a:t>штрафов </a:t>
            </a:r>
            <a:r>
              <a:rPr spc="-10" dirty="0"/>
              <a:t>наложенных контролирующим </a:t>
            </a:r>
            <a:r>
              <a:rPr spc="-5" dirty="0"/>
              <a:t>органом на </a:t>
            </a:r>
            <a:r>
              <a:rPr dirty="0"/>
              <a:t>юридических лиц и  </a:t>
            </a:r>
            <a:r>
              <a:rPr spc="-5" dirty="0"/>
              <a:t>индивидуальных предпринимателей» </a:t>
            </a:r>
            <a:r>
              <a:rPr i="1" spc="-10" dirty="0">
                <a:latin typeface="Times New Roman"/>
                <a:cs typeface="Times New Roman"/>
              </a:rPr>
              <a:t>(1-контроль) </a:t>
            </a:r>
            <a:r>
              <a:rPr dirty="0"/>
              <a:t>/ </a:t>
            </a:r>
            <a:r>
              <a:rPr spc="-5" dirty="0"/>
              <a:t>«Наложено административных </a:t>
            </a:r>
            <a:r>
              <a:rPr dirty="0"/>
              <a:t>штрафов» </a:t>
            </a:r>
            <a:r>
              <a:rPr i="1" spc="-10" dirty="0">
                <a:latin typeface="Times New Roman"/>
                <a:cs typeface="Times New Roman"/>
              </a:rPr>
              <a:t>(1-АЭ+СД </a:t>
            </a:r>
            <a:r>
              <a:rPr i="1" spc="-30" dirty="0">
                <a:latin typeface="Times New Roman"/>
                <a:cs typeface="Times New Roman"/>
              </a:rPr>
              <a:t>ВС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Times New Roman"/>
                <a:cs typeface="Times New Roman"/>
              </a:rPr>
              <a:t>РФ)</a:t>
            </a:r>
          </a:p>
          <a:p>
            <a:pPr marL="546100">
              <a:lnSpc>
                <a:spcPct val="100000"/>
              </a:lnSpc>
              <a:spcBef>
                <a:spcPts val="215"/>
              </a:spcBef>
            </a:pPr>
            <a:r>
              <a:rPr b="1" spc="-5" dirty="0">
                <a:solidFill>
                  <a:srgbClr val="E26C09"/>
                </a:solidFill>
                <a:latin typeface="Times New Roman"/>
                <a:cs typeface="Times New Roman"/>
              </a:rPr>
              <a:t>(P5) </a:t>
            </a:r>
            <a:r>
              <a:rPr dirty="0"/>
              <a:t>– </a:t>
            </a:r>
            <a:r>
              <a:rPr spc="-25" dirty="0"/>
              <a:t>АДМИНИСТРАТИВНЫЙ</a:t>
            </a:r>
            <a:r>
              <a:rPr dirty="0"/>
              <a:t> </a:t>
            </a:r>
            <a:r>
              <a:rPr spc="-10" dirty="0"/>
              <a:t>«НАЛОГ»</a:t>
            </a:r>
          </a:p>
          <a:p>
            <a:pPr marL="1003300">
              <a:lnSpc>
                <a:spcPct val="100000"/>
              </a:lnSpc>
              <a:spcBef>
                <a:spcPts val="215"/>
              </a:spcBef>
            </a:pPr>
            <a:r>
              <a:rPr dirty="0"/>
              <a:t>= </a:t>
            </a:r>
            <a:r>
              <a:rPr spc="-10" dirty="0"/>
              <a:t>Сумма наложенного </a:t>
            </a:r>
            <a:r>
              <a:rPr dirty="0"/>
              <a:t>штрафа </a:t>
            </a:r>
            <a:r>
              <a:rPr i="1" spc="-10" dirty="0">
                <a:latin typeface="Times New Roman"/>
                <a:cs typeface="Times New Roman"/>
              </a:rPr>
              <a:t>(1-АЭ+СД </a:t>
            </a:r>
            <a:r>
              <a:rPr i="1" spc="-30" dirty="0">
                <a:latin typeface="Times New Roman"/>
                <a:cs typeface="Times New Roman"/>
              </a:rPr>
              <a:t>ВС </a:t>
            </a:r>
            <a:r>
              <a:rPr i="1" spc="-15" dirty="0">
                <a:latin typeface="Times New Roman"/>
                <a:cs typeface="Times New Roman"/>
              </a:rPr>
              <a:t>РФ, </a:t>
            </a:r>
            <a:r>
              <a:rPr i="1" dirty="0">
                <a:latin typeface="Times New Roman"/>
                <a:cs typeface="Times New Roman"/>
              </a:rPr>
              <a:t>ГИС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ЖКХ)</a:t>
            </a:r>
          </a:p>
          <a:p>
            <a:pPr marL="205740" indent="-193675">
              <a:lnSpc>
                <a:spcPct val="100000"/>
              </a:lnSpc>
              <a:spcBef>
                <a:spcPts val="215"/>
              </a:spcBef>
              <a:buAutoNum type="romanUcPeriod" startAt="2"/>
              <a:tabLst>
                <a:tab pos="206375" algn="l"/>
              </a:tabLst>
            </a:pP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30" dirty="0">
                <a:latin typeface="Times New Roman"/>
                <a:cs typeface="Times New Roman"/>
              </a:rPr>
              <a:t>РАМКАХ </a:t>
            </a:r>
            <a:r>
              <a:rPr b="1" spc="-20" dirty="0">
                <a:latin typeface="Times New Roman"/>
                <a:cs typeface="Times New Roman"/>
              </a:rPr>
              <a:t>СУБЪЕКТА ФЕДЕРАЦИИ </a:t>
            </a:r>
            <a:r>
              <a:rPr b="1" spc="-5" dirty="0">
                <a:latin typeface="Times New Roman"/>
                <a:cs typeface="Times New Roman"/>
              </a:rPr>
              <a:t>ОПРЕДЕЛЯЕТСЯ </a:t>
            </a:r>
            <a:r>
              <a:rPr b="1" dirty="0">
                <a:latin typeface="Times New Roman"/>
                <a:cs typeface="Times New Roman"/>
              </a:rPr>
              <a:t>ОБЩИЙ </a:t>
            </a:r>
            <a:r>
              <a:rPr b="1" spc="-5" dirty="0">
                <a:latin typeface="Times New Roman"/>
                <a:cs typeface="Times New Roman"/>
              </a:rPr>
              <a:t>ИНДЕКС </a:t>
            </a:r>
            <a:r>
              <a:rPr b="1" spc="-20" dirty="0">
                <a:latin typeface="Times New Roman"/>
                <a:cs typeface="Times New Roman"/>
              </a:rPr>
              <a:t>АДМИНИСТРАТИВНОГО</a:t>
            </a:r>
            <a:r>
              <a:rPr b="1" spc="8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ДАВЛЕНИЯ.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romanUcPeriod" startAt="2"/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  <a:buAutoNum type="romanUcPeriod" startAt="2"/>
              <a:tabLst>
                <a:tab pos="330200" algn="l"/>
                <a:tab pos="5309870" algn="l"/>
              </a:tabLst>
            </a:pPr>
            <a:r>
              <a:rPr b="1" dirty="0">
                <a:latin typeface="Times New Roman"/>
                <a:cs typeface="Times New Roman"/>
              </a:rPr>
              <a:t>В   </a:t>
            </a:r>
            <a:r>
              <a:rPr b="1" spc="-5" dirty="0">
                <a:latin typeface="Times New Roman"/>
                <a:cs typeface="Times New Roman"/>
              </a:rPr>
              <a:t>СООТВЕТСТВИИ   СО   </a:t>
            </a:r>
            <a:r>
              <a:rPr b="1" spc="-25" dirty="0">
                <a:latin typeface="Times New Roman"/>
                <a:cs typeface="Times New Roman"/>
              </a:rPr>
              <a:t>ЗНАЧЕНИЕМ 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ИНДЕКСА </a:t>
            </a:r>
            <a:r>
              <a:rPr b="1" spc="235" dirty="0">
                <a:latin typeface="Times New Roman"/>
                <a:cs typeface="Times New Roman"/>
              </a:rPr>
              <a:t> </a:t>
            </a:r>
            <a:r>
              <a:rPr b="1" spc="-20" dirty="0" smtClean="0">
                <a:latin typeface="Times New Roman"/>
                <a:cs typeface="Times New Roman"/>
              </a:rPr>
              <a:t>СУБЪЕКТА</a:t>
            </a:r>
            <a:r>
              <a:rPr b="1" spc="-20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Times New Roman"/>
                <a:cs typeface="Times New Roman"/>
              </a:rPr>
              <a:t>ОПРЕДЕЛЯЕТСЯ </a:t>
            </a:r>
            <a:r>
              <a:rPr b="1" spc="-10" dirty="0">
                <a:latin typeface="Times New Roman"/>
                <a:cs typeface="Times New Roman"/>
              </a:rPr>
              <a:t>ГРУППА, </a:t>
            </a:r>
            <a:r>
              <a:rPr b="1" dirty="0">
                <a:latin typeface="Times New Roman"/>
                <a:cs typeface="Times New Roman"/>
              </a:rPr>
              <a:t>К </a:t>
            </a:r>
            <a:r>
              <a:rPr b="1" spc="-10" dirty="0">
                <a:latin typeface="Times New Roman"/>
                <a:cs typeface="Times New Roman"/>
              </a:rPr>
              <a:t>КОТОРОЙ  </a:t>
            </a:r>
            <a:r>
              <a:rPr b="1" spc="-5" dirty="0">
                <a:latin typeface="Times New Roman"/>
                <a:cs typeface="Times New Roman"/>
              </a:rPr>
              <a:t>ОТНОСИТСЯ </a:t>
            </a:r>
            <a:r>
              <a:rPr b="1" spc="-15" dirty="0">
                <a:latin typeface="Times New Roman"/>
                <a:cs typeface="Times New Roman"/>
              </a:rPr>
              <a:t>СУБЪЕКТ </a:t>
            </a:r>
            <a:r>
              <a:rPr b="1" spc="-20" dirty="0">
                <a:latin typeface="Times New Roman"/>
                <a:cs typeface="Times New Roman"/>
              </a:rPr>
              <a:t>ФЕДЕРАЦИИ </a:t>
            </a:r>
            <a:r>
              <a:rPr b="1" dirty="0">
                <a:latin typeface="Times New Roman"/>
                <a:cs typeface="Times New Roman"/>
              </a:rPr>
              <a:t>ПО </a:t>
            </a:r>
            <a:r>
              <a:rPr b="1" spc="-5" dirty="0">
                <a:latin typeface="Times New Roman"/>
                <a:cs typeface="Times New Roman"/>
              </a:rPr>
              <a:t>УРОВНЮ </a:t>
            </a:r>
            <a:r>
              <a:rPr b="1" spc="-20" dirty="0">
                <a:latin typeface="Times New Roman"/>
                <a:cs typeface="Times New Roman"/>
              </a:rPr>
              <a:t>АДМИНИСТРАТИВНОГО</a:t>
            </a:r>
            <a:r>
              <a:rPr b="1" spc="9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ДАВЛЕНИЯ.</a:t>
            </a:r>
          </a:p>
          <a:p>
            <a:pPr marL="21590" marR="114300" algn="just">
              <a:lnSpc>
                <a:spcPct val="100000"/>
              </a:lnSpc>
              <a:spcBef>
                <a:spcPts val="640"/>
              </a:spcBef>
            </a:pPr>
            <a:r>
              <a:rPr sz="1100" spc="-5" dirty="0" err="1" smtClean="0"/>
              <a:t>Ряд</a:t>
            </a:r>
            <a:r>
              <a:rPr sz="1100" spc="-5" dirty="0" smtClean="0"/>
              <a:t> </a:t>
            </a:r>
            <a:r>
              <a:rPr sz="1100" spc="-5" dirty="0" err="1" smtClean="0"/>
              <a:t>органов</a:t>
            </a:r>
            <a:r>
              <a:rPr sz="1100" spc="-5" dirty="0" smtClean="0"/>
              <a:t> </a:t>
            </a:r>
            <a:r>
              <a:rPr sz="1100" spc="-5" dirty="0" err="1" smtClean="0"/>
              <a:t>власти</a:t>
            </a:r>
            <a:r>
              <a:rPr sz="1100" spc="-5" dirty="0" smtClean="0"/>
              <a:t> (</a:t>
            </a:r>
            <a:r>
              <a:rPr sz="1100" spc="-5" dirty="0" err="1" smtClean="0"/>
              <a:t>Ростехнадзор</a:t>
            </a:r>
            <a:r>
              <a:rPr sz="1100" spc="-5" dirty="0" smtClean="0"/>
              <a:t>, </a:t>
            </a:r>
            <a:r>
              <a:rPr sz="1100" spc="-5" dirty="0" err="1" smtClean="0"/>
              <a:t>Росприроднадзор</a:t>
            </a:r>
            <a:r>
              <a:rPr sz="1100" spc="-5" dirty="0" smtClean="0"/>
              <a:t>, </a:t>
            </a:r>
            <a:r>
              <a:rPr sz="1100" spc="-5" dirty="0" err="1" smtClean="0"/>
              <a:t>Россельхознадзор</a:t>
            </a:r>
            <a:r>
              <a:rPr sz="1100" spc="-5" dirty="0" smtClean="0"/>
              <a:t>) </a:t>
            </a:r>
            <a:r>
              <a:rPr sz="1100" spc="-5" dirty="0" err="1" smtClean="0"/>
              <a:t>практикуют</a:t>
            </a:r>
            <a:r>
              <a:rPr sz="1100" spc="-5" dirty="0" smtClean="0"/>
              <a:t> </a:t>
            </a:r>
            <a:r>
              <a:rPr sz="1100" spc="-5" dirty="0" err="1" smtClean="0"/>
              <a:t>работу</a:t>
            </a:r>
            <a:r>
              <a:rPr sz="1100" spc="-5" dirty="0" smtClean="0"/>
              <a:t> в </a:t>
            </a:r>
            <a:r>
              <a:rPr sz="1100" spc="-5" dirty="0" err="1" smtClean="0"/>
              <a:t>формате</a:t>
            </a:r>
            <a:r>
              <a:rPr sz="1100" spc="-5" dirty="0" smtClean="0"/>
              <a:t> </a:t>
            </a:r>
            <a:r>
              <a:rPr sz="1100" spc="-10" dirty="0" err="1" smtClean="0"/>
              <a:t>Межрегиональных</a:t>
            </a:r>
            <a:r>
              <a:rPr sz="1100" spc="-10" dirty="0" smtClean="0"/>
              <a:t> </a:t>
            </a:r>
            <a:r>
              <a:rPr sz="1100" spc="-5" dirty="0" err="1" smtClean="0"/>
              <a:t>управлений</a:t>
            </a:r>
            <a:r>
              <a:rPr sz="1100" spc="-5" dirty="0" smtClean="0"/>
              <a:t>  (</a:t>
            </a:r>
            <a:r>
              <a:rPr sz="1100" spc="-5" dirty="0" err="1" smtClean="0"/>
              <a:t>инспекций</a:t>
            </a:r>
            <a:r>
              <a:rPr sz="1100" spc="-5" dirty="0" smtClean="0"/>
              <a:t>). </a:t>
            </a:r>
            <a:r>
              <a:rPr sz="1100" spc="-10" dirty="0" err="1" smtClean="0"/>
              <a:t>Практика</a:t>
            </a:r>
            <a:r>
              <a:rPr sz="1100" spc="-10" dirty="0" smtClean="0"/>
              <a:t> </a:t>
            </a:r>
            <a:r>
              <a:rPr sz="1100" spc="-5" dirty="0" err="1" smtClean="0"/>
              <a:t>прошлого</a:t>
            </a:r>
            <a:r>
              <a:rPr sz="1100" spc="-5" dirty="0" smtClean="0"/>
              <a:t> </a:t>
            </a:r>
            <a:r>
              <a:rPr sz="1100" spc="-5" dirty="0" err="1" smtClean="0"/>
              <a:t>года</a:t>
            </a:r>
            <a:r>
              <a:rPr sz="1100" spc="-5" dirty="0" smtClean="0"/>
              <a:t> </a:t>
            </a:r>
            <a:r>
              <a:rPr sz="1100" spc="-5" dirty="0" err="1" smtClean="0"/>
              <a:t>показала</a:t>
            </a:r>
            <a:r>
              <a:rPr sz="1100" spc="-5" dirty="0" smtClean="0"/>
              <a:t>, </a:t>
            </a:r>
            <a:r>
              <a:rPr sz="1100" spc="-5" dirty="0" err="1" smtClean="0"/>
              <a:t>что</a:t>
            </a:r>
            <a:r>
              <a:rPr sz="1100" spc="-5" dirty="0" smtClean="0"/>
              <a:t> </a:t>
            </a:r>
            <a:r>
              <a:rPr sz="1100" spc="-10" dirty="0" err="1" smtClean="0"/>
              <a:t>инспекции</a:t>
            </a:r>
            <a:r>
              <a:rPr sz="1100" spc="-10" dirty="0" smtClean="0"/>
              <a:t> </a:t>
            </a:r>
            <a:r>
              <a:rPr sz="1100" spc="-5" dirty="0" err="1" smtClean="0"/>
              <a:t>отличаются</a:t>
            </a:r>
            <a:r>
              <a:rPr sz="1100" spc="-5" dirty="0" smtClean="0"/>
              <a:t> </a:t>
            </a:r>
            <a:r>
              <a:rPr sz="1100" spc="-5" dirty="0" err="1" smtClean="0"/>
              <a:t>относительным</a:t>
            </a:r>
            <a:r>
              <a:rPr sz="1100" spc="-5" dirty="0" smtClean="0"/>
              <a:t> </a:t>
            </a:r>
            <a:r>
              <a:rPr sz="1100" spc="-5" dirty="0" err="1" smtClean="0"/>
              <a:t>единообразием</a:t>
            </a:r>
            <a:r>
              <a:rPr sz="1100" spc="-5" dirty="0" smtClean="0"/>
              <a:t> </a:t>
            </a:r>
            <a:r>
              <a:rPr sz="1100" spc="-5" dirty="0" err="1" smtClean="0"/>
              <a:t>применения</a:t>
            </a:r>
            <a:r>
              <a:rPr sz="1100" spc="-5" dirty="0" smtClean="0"/>
              <a:t> </a:t>
            </a:r>
            <a:r>
              <a:rPr sz="1100" spc="-5" dirty="0" err="1" smtClean="0"/>
              <a:t>законодательства</a:t>
            </a:r>
            <a:r>
              <a:rPr sz="1100" spc="-5" dirty="0" smtClean="0"/>
              <a:t>  о </a:t>
            </a:r>
            <a:r>
              <a:rPr sz="1100" spc="-5" dirty="0" err="1" smtClean="0"/>
              <a:t>контроле</a:t>
            </a:r>
            <a:r>
              <a:rPr sz="1100" spc="-5" dirty="0" smtClean="0"/>
              <a:t> и </a:t>
            </a:r>
            <a:r>
              <a:rPr sz="1100" spc="-5" dirty="0" err="1" smtClean="0"/>
              <a:t>надзоре</a:t>
            </a:r>
            <a:r>
              <a:rPr sz="1100" spc="-5" dirty="0" smtClean="0"/>
              <a:t>, а </a:t>
            </a:r>
            <a:r>
              <a:rPr sz="1100" spc="-5" dirty="0" err="1" smtClean="0"/>
              <a:t>также</a:t>
            </a:r>
            <a:r>
              <a:rPr sz="1100" spc="-5" dirty="0" smtClean="0"/>
              <a:t> </a:t>
            </a:r>
            <a:r>
              <a:rPr sz="1100" spc="-5" dirty="0" err="1" smtClean="0"/>
              <a:t>норм</a:t>
            </a:r>
            <a:r>
              <a:rPr sz="1100" spc="-5" dirty="0" smtClean="0"/>
              <a:t> </a:t>
            </a:r>
            <a:r>
              <a:rPr sz="1100" spc="-5" dirty="0" err="1" smtClean="0"/>
              <a:t>КоАП</a:t>
            </a:r>
            <a:r>
              <a:rPr sz="1100" spc="-5" dirty="0" smtClean="0"/>
              <a:t> РФ </a:t>
            </a:r>
            <a:r>
              <a:rPr sz="1100" spc="-5" dirty="0" err="1" smtClean="0"/>
              <a:t>на</a:t>
            </a:r>
            <a:r>
              <a:rPr sz="1100" spc="-5" dirty="0" smtClean="0"/>
              <a:t> </a:t>
            </a:r>
            <a:r>
              <a:rPr sz="1100" spc="-5" dirty="0" err="1" smtClean="0"/>
              <a:t>территории</a:t>
            </a:r>
            <a:r>
              <a:rPr sz="1100" spc="-5" dirty="0" smtClean="0"/>
              <a:t> </a:t>
            </a:r>
            <a:r>
              <a:rPr sz="1100" spc="-5" dirty="0" err="1" smtClean="0"/>
              <a:t>всех</a:t>
            </a:r>
            <a:r>
              <a:rPr sz="1100" spc="-5" dirty="0" smtClean="0"/>
              <a:t> </a:t>
            </a:r>
            <a:r>
              <a:rPr sz="1100" spc="-5" dirty="0" err="1" smtClean="0"/>
              <a:t>подведомственных</a:t>
            </a:r>
            <a:r>
              <a:rPr sz="1100" spc="125" dirty="0" smtClean="0"/>
              <a:t> </a:t>
            </a:r>
            <a:r>
              <a:rPr sz="1100" spc="-5" dirty="0" err="1" smtClean="0"/>
              <a:t>субъектов</a:t>
            </a:r>
            <a:r>
              <a:rPr sz="1100" spc="-5" dirty="0" smtClean="0"/>
              <a:t>.</a:t>
            </a:r>
            <a:r>
              <a:rPr lang="ru-RU" sz="1100" dirty="0" smtClean="0"/>
              <a:t> </a:t>
            </a:r>
            <a:r>
              <a:rPr sz="1100" spc="-5" dirty="0" smtClean="0"/>
              <a:t>В </a:t>
            </a:r>
            <a:r>
              <a:rPr sz="1100" spc="-5" dirty="0" err="1" smtClean="0"/>
              <a:t>связи</a:t>
            </a:r>
            <a:r>
              <a:rPr sz="1100" spc="-5" dirty="0" smtClean="0"/>
              <a:t> с </a:t>
            </a:r>
            <a:r>
              <a:rPr sz="1100" dirty="0" err="1" smtClean="0"/>
              <a:t>этим</a:t>
            </a:r>
            <a:r>
              <a:rPr sz="1100" dirty="0" smtClean="0"/>
              <a:t> </a:t>
            </a:r>
            <a:r>
              <a:rPr sz="1100" spc="-5" dirty="0" err="1" smtClean="0"/>
              <a:t>анализ</a:t>
            </a:r>
            <a:r>
              <a:rPr sz="1100" spc="-5" dirty="0" smtClean="0"/>
              <a:t> по </a:t>
            </a:r>
            <a:r>
              <a:rPr sz="1100" spc="-5" dirty="0" err="1" smtClean="0"/>
              <a:t>таким</a:t>
            </a:r>
            <a:r>
              <a:rPr sz="1100" spc="-5" dirty="0" smtClean="0"/>
              <a:t> </a:t>
            </a:r>
            <a:r>
              <a:rPr sz="1100" spc="-5" dirty="0" err="1" smtClean="0"/>
              <a:t>межрегиональным</a:t>
            </a:r>
            <a:r>
              <a:rPr sz="1100" spc="-5" dirty="0" smtClean="0"/>
              <a:t> </a:t>
            </a:r>
            <a:r>
              <a:rPr sz="1100" spc="-5" dirty="0" err="1" smtClean="0"/>
              <a:t>инспекциям</a:t>
            </a:r>
            <a:r>
              <a:rPr sz="1100" spc="-5" dirty="0" smtClean="0"/>
              <a:t> </a:t>
            </a:r>
            <a:r>
              <a:rPr sz="1100" spc="-5" dirty="0" err="1" smtClean="0"/>
              <a:t>проводился</a:t>
            </a:r>
            <a:r>
              <a:rPr sz="1100" spc="-5" dirty="0" smtClean="0"/>
              <a:t> </a:t>
            </a:r>
            <a:r>
              <a:rPr sz="1100" spc="-5" dirty="0" err="1" smtClean="0"/>
              <a:t>на</a:t>
            </a:r>
            <a:r>
              <a:rPr sz="1100" spc="-5" dirty="0" smtClean="0"/>
              <a:t> </a:t>
            </a:r>
            <a:r>
              <a:rPr sz="1100" spc="-5" dirty="0" err="1" smtClean="0"/>
              <a:t>основании</a:t>
            </a:r>
            <a:r>
              <a:rPr sz="1100" spc="-5" dirty="0" smtClean="0"/>
              <a:t> </a:t>
            </a:r>
            <a:r>
              <a:rPr sz="1100" spc="-5" dirty="0" err="1" smtClean="0"/>
              <a:t>данных</a:t>
            </a:r>
            <a:r>
              <a:rPr sz="1100" spc="-5" dirty="0" smtClean="0"/>
              <a:t>, </a:t>
            </a:r>
            <a:r>
              <a:rPr sz="1100" spc="-5" dirty="0" err="1" smtClean="0"/>
              <a:t>представленных</a:t>
            </a:r>
            <a:r>
              <a:rPr sz="1100" spc="135" dirty="0" smtClean="0"/>
              <a:t> </a:t>
            </a:r>
            <a:r>
              <a:rPr sz="1100" spc="-5" dirty="0" err="1" smtClean="0"/>
              <a:t>непосредственно</a:t>
            </a:r>
            <a:r>
              <a:rPr lang="ru-RU" sz="1100" spc="-5" dirty="0" smtClean="0"/>
              <a:t> федеральными органами власти по объединенным «макро-регионам».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121665"/>
            <a:ext cx="4491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ИНДЕКС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АДМИНИСТРАТИВНОГО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ДАВЛЕНИЯ –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ГРУППА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«B»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(3,5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3,8)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067" y="973190"/>
          <a:ext cx="8999853" cy="470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550"/>
                <a:gridCol w="2097405"/>
                <a:gridCol w="647700"/>
                <a:gridCol w="1150620"/>
                <a:gridCol w="1129029"/>
                <a:gridCol w="892175"/>
                <a:gridCol w="1201420"/>
                <a:gridCol w="444500"/>
                <a:gridCol w="429259"/>
                <a:gridCol w="671195"/>
              </a:tblGrid>
              <a:tr h="209259">
                <a:tc>
                  <a:txBody>
                    <a:bodyPr/>
                    <a:lstStyle/>
                    <a:p>
                      <a:pPr marR="45085" algn="r">
                        <a:lnSpc>
                          <a:spcPts val="1105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№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ts val="1105"/>
                        </a:lnSpc>
                      </a:pPr>
                      <a:r>
                        <a:rPr sz="1000" i="1" spc="-60" dirty="0">
                          <a:latin typeface="Arial"/>
                          <a:cs typeface="Arial"/>
                        </a:rPr>
                        <a:t>Субъект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Федерации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ИНДЕКС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105"/>
                        </a:lnSpc>
                      </a:pPr>
                      <a:r>
                        <a:rPr sz="1000" i="1" spc="-30" dirty="0">
                          <a:latin typeface="Arial"/>
                          <a:cs typeface="Arial"/>
                        </a:rPr>
                        <a:t>Роспотребнадзор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05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Росприроднадзор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1000" i="1" spc="-35" dirty="0">
                          <a:latin typeface="Arial"/>
                          <a:cs typeface="Arial"/>
                        </a:rPr>
                        <a:t>Ростехнадзор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Россельхознадзор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МЧС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0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ЖКХ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ts val="1105"/>
                        </a:lnSpc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Роструд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22123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Калининградская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40" dirty="0">
                          <a:latin typeface="Arial"/>
                          <a:cs typeface="Arial"/>
                        </a:rPr>
                        <a:t>Астраханская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5608">
                <a:tc>
                  <a:txBody>
                    <a:bodyPr/>
                    <a:lstStyle/>
                    <a:p>
                      <a:pPr marR="24765" algn="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Ярославская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5,0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5,9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0306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9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Тульская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170434">
                <a:tc>
                  <a:txBody>
                    <a:bodyPr/>
                    <a:lstStyle/>
                    <a:p>
                      <a:pPr marR="24765" algn="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Тюменская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9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</a:tr>
              <a:tr h="165735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9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Челябинская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16332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Ивановская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Хабаровский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край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28.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40" dirty="0">
                          <a:latin typeface="Arial"/>
                          <a:cs typeface="Arial"/>
                        </a:rPr>
                        <a:t>Саратовская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2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Новосибирская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194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Мордовия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941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20" dirty="0">
                          <a:latin typeface="Arial"/>
                          <a:cs typeface="Arial"/>
                        </a:rPr>
                        <a:t>Ленинградская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686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20" dirty="0">
                          <a:latin typeface="Arial"/>
                          <a:cs typeface="Arial"/>
                        </a:rPr>
                        <a:t>Курганская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94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Тыва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321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35" dirty="0">
                          <a:latin typeface="Arial"/>
                          <a:cs typeface="Arial"/>
                        </a:rPr>
                        <a:t>Ставропольский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край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0687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Чукотский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АО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78181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75" dirty="0">
                          <a:latin typeface="Arial"/>
                          <a:cs typeface="Arial"/>
                        </a:rPr>
                        <a:t>Алтай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</a:tr>
              <a:tr h="170687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37.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Кемеровская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Кузбасс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</a:tr>
              <a:tr h="163194">
                <a:tc>
                  <a:txBody>
                    <a:bodyPr/>
                    <a:lstStyle/>
                    <a:p>
                      <a:pPr marR="24765" algn="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38.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Томская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3068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39.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30" dirty="0">
                          <a:latin typeface="Arial"/>
                          <a:cs typeface="Arial"/>
                        </a:rPr>
                        <a:t>Ханты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Мансийский </a:t>
                      </a:r>
                      <a:r>
                        <a:rPr sz="1000" i="1" spc="-95" dirty="0">
                          <a:latin typeface="Arial"/>
                          <a:cs typeface="Arial"/>
                        </a:rPr>
                        <a:t>авт.</a:t>
                      </a:r>
                      <a:r>
                        <a:rPr sz="10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40" dirty="0">
                          <a:latin typeface="Arial"/>
                          <a:cs typeface="Arial"/>
                        </a:rPr>
                        <a:t>округ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230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40.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7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000" i="1" spc="-85" dirty="0">
                          <a:latin typeface="Arial"/>
                          <a:cs typeface="Arial"/>
                        </a:rPr>
                        <a:t>Татарстан</a:t>
                      </a:r>
                      <a:r>
                        <a:rPr sz="10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i="1" spc="-97" baseline="3086" dirty="0">
                          <a:latin typeface="Arial"/>
                          <a:cs typeface="Arial"/>
                        </a:rPr>
                        <a:t>(Татарстан)</a:t>
                      </a:r>
                      <a:endParaRPr sz="1350" baseline="3086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41.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Брянская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42.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25" dirty="0">
                          <a:latin typeface="Arial"/>
                          <a:cs typeface="Arial"/>
                        </a:rPr>
                        <a:t>город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Москва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43.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Сахалинская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44.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Чувашская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Чувашия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24765" algn="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45.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Смоленская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5" dirty="0">
                          <a:latin typeface="Arial"/>
                          <a:cs typeface="Arial"/>
                        </a:rPr>
                        <a:t>область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ts val="11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4395">
                <a:tc>
                  <a:txBody>
                    <a:bodyPr/>
                    <a:lstStyle/>
                    <a:p>
                      <a:pPr marR="24765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46.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15"/>
                        </a:lnSpc>
                      </a:pPr>
                      <a:r>
                        <a:rPr sz="1000" i="1" spc="-65" dirty="0">
                          <a:latin typeface="Arial"/>
                          <a:cs typeface="Arial"/>
                        </a:rPr>
                        <a:t>г.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40" dirty="0">
                          <a:latin typeface="Arial"/>
                          <a:cs typeface="Arial"/>
                        </a:rPr>
                        <a:t>Севастополь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11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7,2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4,5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1,7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2,8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ts val="1110"/>
                        </a:lnSpc>
                      </a:pPr>
                      <a:r>
                        <a:rPr sz="1000" i="1" spc="5" dirty="0">
                          <a:latin typeface="Arial"/>
                          <a:cs typeface="Arial"/>
                        </a:rPr>
                        <a:t>н/д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226821"/>
            <a:ext cx="724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КЛЮЧЕВЫЕ </a:t>
            </a:r>
            <a:r>
              <a:rPr spc="-20" dirty="0">
                <a:solidFill>
                  <a:srgbClr val="FFFFFF"/>
                </a:solidFill>
              </a:rPr>
              <a:t>ПОКАЗАТЕЛИ </a:t>
            </a:r>
            <a:r>
              <a:rPr spc="-10" dirty="0">
                <a:solidFill>
                  <a:srgbClr val="FFFFFF"/>
                </a:solidFill>
              </a:rPr>
              <a:t>ИНДЕКСА </a:t>
            </a:r>
            <a:r>
              <a:rPr dirty="0">
                <a:solidFill>
                  <a:srgbClr val="FFFFFF"/>
                </a:solidFill>
              </a:rPr>
              <a:t>ПО </a:t>
            </a:r>
            <a:r>
              <a:rPr spc="-25" dirty="0">
                <a:solidFill>
                  <a:srgbClr val="FFFFFF"/>
                </a:solidFill>
              </a:rPr>
              <a:t>ОРГАНАМ </a:t>
            </a:r>
            <a:r>
              <a:rPr spc="-15" dirty="0">
                <a:solidFill>
                  <a:srgbClr val="FFFFFF"/>
                </a:solidFill>
              </a:rPr>
              <a:t>КОНТРОЛЯ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НАДЗОРА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240" y="809498"/>
            <a:ext cx="74383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Times New Roman"/>
                <a:cs typeface="Times New Roman"/>
              </a:rPr>
              <a:t>ПОКАЗАТЕЛИ, </a:t>
            </a:r>
            <a:r>
              <a:rPr sz="1400" b="1" spc="-40" dirty="0">
                <a:latin typeface="Times New Roman"/>
                <a:cs typeface="Times New Roman"/>
              </a:rPr>
              <a:t>РАСЧИТАННЫЕ </a:t>
            </a:r>
            <a:r>
              <a:rPr sz="1400" b="1" spc="-5" dirty="0">
                <a:latin typeface="Times New Roman"/>
                <a:cs typeface="Times New Roman"/>
              </a:rPr>
              <a:t>ДЛЯ </a:t>
            </a:r>
            <a:r>
              <a:rPr sz="1400" b="1" spc="-15" dirty="0">
                <a:latin typeface="Times New Roman"/>
                <a:cs typeface="Times New Roman"/>
              </a:rPr>
              <a:t>ЯРОСЛАВСКОЙ </a:t>
            </a:r>
            <a:r>
              <a:rPr sz="1400" b="1" spc="-20" dirty="0">
                <a:latin typeface="Times New Roman"/>
                <a:cs typeface="Times New Roman"/>
              </a:rPr>
              <a:t>ОБЛАСТИ </a:t>
            </a:r>
            <a:r>
              <a:rPr sz="1400" spc="-5" dirty="0">
                <a:latin typeface="Times New Roman"/>
                <a:cs typeface="Times New Roman"/>
              </a:rPr>
              <a:t>(по данным за 2019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год)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42889"/>
              </p:ext>
            </p:extLst>
          </p:nvPr>
        </p:nvGraphicFramePr>
        <p:xfrm>
          <a:off x="208140" y="1251838"/>
          <a:ext cx="8714740" cy="3549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/>
                <a:gridCol w="1656080"/>
                <a:gridCol w="2016125"/>
                <a:gridCol w="1584325"/>
                <a:gridCol w="1765300"/>
              </a:tblGrid>
              <a:tr h="953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14999"/>
                        </a:lnSpc>
                        <a:spcBef>
                          <a:spcPts val="215"/>
                        </a:spcBef>
                        <a:tabLst>
                          <a:tab pos="733425" algn="l"/>
                          <a:tab pos="1191895" algn="l"/>
                        </a:tabLst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1)	-	ДОЛЯ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ПРЕДУПРЕЖДЕНИЙ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8382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ОБЩЕГО ЧИСЛА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НАКАЗАНИЙ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14999"/>
                        </a:lnSpc>
                        <a:spcBef>
                          <a:spcPts val="215"/>
                        </a:spcBef>
                        <a:tabLst>
                          <a:tab pos="1452245" algn="l"/>
                        </a:tabLst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(P2)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- ДОЛЯ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ОРГАНИЗАЦИЙ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ИП, ПОДВЕРГНУТЫХ  КОНТРОЛЮ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НАДЗОРУ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	ЧИ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ЛА  ПОДКОНТРОЛЬНЫХ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65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(P3)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- ДОЛЯ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РАФОВ,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08279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НАЛОЖЕННЫХ</a:t>
                      </a:r>
                      <a:r>
                        <a:rPr sz="1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  ПРОВЕДЕНИЯ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(P5) –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АДМИНИСТРАТИВНЫЙ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«НАЛОГ»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РОСПОТРЕБНАДЗОР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15,8%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8965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36,8%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259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15,5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РОСПРИРОДНАДЗОР*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61,8%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6,2%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674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&lt;40%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7,7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РОСТЕХНАДЗОР**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3,54%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3,71%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3890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3,1%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57,95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РОССЕЛЬХОЗНАДЗОР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24,5%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230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259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15,7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МЧС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58,9%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5,9%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9,1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ЖКХ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10,7%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64,8%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104,2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РОСТРУД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33,6%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9259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23,1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млн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7538" y="5634482"/>
            <a:ext cx="81292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По </a:t>
            </a:r>
            <a:r>
              <a:rPr sz="1200" dirty="0">
                <a:latin typeface="Times New Roman"/>
                <a:cs typeface="Times New Roman"/>
              </a:rPr>
              <a:t>ряду </a:t>
            </a:r>
            <a:r>
              <a:rPr sz="1200" spc="-5" dirty="0">
                <a:latin typeface="Times New Roman"/>
                <a:cs typeface="Times New Roman"/>
              </a:rPr>
              <a:t>межрегиональных управлений представлены объединенные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данные:</a:t>
            </a:r>
            <a:endParaRPr sz="1200">
              <a:latin typeface="Times New Roman"/>
              <a:cs typeface="Times New Roman"/>
            </a:endParaRPr>
          </a:p>
          <a:p>
            <a:pPr marL="12700" marR="678815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 </a:t>
            </a:r>
            <a:r>
              <a:rPr sz="1200" spc="-5" dirty="0">
                <a:latin typeface="Times New Roman"/>
                <a:cs typeface="Times New Roman"/>
              </a:rPr>
              <a:t>Росприроднадзор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10" dirty="0">
                <a:latin typeface="Times New Roman"/>
                <a:cs typeface="Times New Roman"/>
              </a:rPr>
              <a:t>Верхне-Волжское </a:t>
            </a:r>
            <a:r>
              <a:rPr sz="1200" dirty="0">
                <a:latin typeface="Times New Roman"/>
                <a:cs typeface="Times New Roman"/>
              </a:rPr>
              <a:t>межрегиональное </a:t>
            </a:r>
            <a:r>
              <a:rPr sz="1200" spc="-5" dirty="0">
                <a:latin typeface="Times New Roman"/>
                <a:cs typeface="Times New Roman"/>
              </a:rPr>
              <a:t>управление Росприроднадзора </a:t>
            </a:r>
            <a:r>
              <a:rPr sz="1200" spc="-10" dirty="0">
                <a:latin typeface="Times New Roman"/>
                <a:cs typeface="Times New Roman"/>
              </a:rPr>
              <a:t>(Костромская, </a:t>
            </a:r>
            <a:r>
              <a:rPr sz="1200" spc="-15" dirty="0">
                <a:latin typeface="Times New Roman"/>
                <a:cs typeface="Times New Roman"/>
              </a:rPr>
              <a:t>Тверская,  </a:t>
            </a:r>
            <a:r>
              <a:rPr sz="1200" dirty="0">
                <a:latin typeface="Times New Roman"/>
                <a:cs typeface="Times New Roman"/>
              </a:rPr>
              <a:t>Ярославская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области)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** </a:t>
            </a:r>
            <a:r>
              <a:rPr sz="1200" spc="-5" dirty="0">
                <a:latin typeface="Times New Roman"/>
                <a:cs typeface="Times New Roman"/>
              </a:rPr>
              <a:t>Ростехнадзор </a:t>
            </a:r>
            <a:r>
              <a:rPr sz="1200" dirty="0">
                <a:latin typeface="Times New Roman"/>
                <a:cs typeface="Times New Roman"/>
              </a:rPr>
              <a:t>– Центральное </a:t>
            </a:r>
            <a:r>
              <a:rPr sz="1200" spc="-5" dirty="0">
                <a:latin typeface="Times New Roman"/>
                <a:cs typeface="Times New Roman"/>
              </a:rPr>
              <a:t>управление Ростехнадзора (Владимирская, </a:t>
            </a:r>
            <a:r>
              <a:rPr sz="1200" spc="-10" dirty="0">
                <a:latin typeface="Times New Roman"/>
                <a:cs typeface="Times New Roman"/>
              </a:rPr>
              <a:t>Ивановская, Костромская, Московская, </a:t>
            </a:r>
            <a:r>
              <a:rPr sz="1200" spc="-15" dirty="0">
                <a:latin typeface="Times New Roman"/>
                <a:cs typeface="Times New Roman"/>
              </a:rPr>
              <a:t>Тверская  </a:t>
            </a:r>
            <a:r>
              <a:rPr sz="1200" dirty="0">
                <a:latin typeface="Times New Roman"/>
                <a:cs typeface="Times New Roman"/>
              </a:rPr>
              <a:t>и Ярославская </a:t>
            </a:r>
            <a:r>
              <a:rPr sz="1200" spc="-5" dirty="0">
                <a:latin typeface="Times New Roman"/>
                <a:cs typeface="Times New Roman"/>
              </a:rPr>
              <a:t>области)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5058202"/>
            <a:ext cx="91440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/>
                <a:cs typeface="Times New Roman"/>
              </a:rPr>
              <a:t>Зеленым </a:t>
            </a:r>
            <a:r>
              <a:rPr sz="1400" b="1" spc="-15" dirty="0">
                <a:latin typeface="Times New Roman"/>
                <a:cs typeface="Times New Roman"/>
              </a:rPr>
              <a:t>цветом </a:t>
            </a:r>
            <a:r>
              <a:rPr sz="1400" b="1" spc="-5" dirty="0">
                <a:latin typeface="Times New Roman"/>
                <a:cs typeface="Times New Roman"/>
              </a:rPr>
              <a:t>– «лучше, чем в среднем по России», красным </a:t>
            </a:r>
            <a:r>
              <a:rPr sz="1400" b="1" spc="-15" dirty="0">
                <a:latin typeface="Times New Roman"/>
                <a:cs typeface="Times New Roman"/>
              </a:rPr>
              <a:t>цветом </a:t>
            </a:r>
            <a:r>
              <a:rPr sz="1400" b="1" spc="-5" dirty="0">
                <a:latin typeface="Times New Roman"/>
                <a:cs typeface="Times New Roman"/>
              </a:rPr>
              <a:t>– </a:t>
            </a:r>
            <a:r>
              <a:rPr sz="1400" b="1" spc="-20" dirty="0">
                <a:latin typeface="Times New Roman"/>
                <a:cs typeface="Times New Roman"/>
              </a:rPr>
              <a:t>«</a:t>
            </a:r>
            <a:r>
              <a:rPr sz="1400" b="1" spc="-20" dirty="0" err="1" smtClean="0">
                <a:latin typeface="Times New Roman"/>
                <a:cs typeface="Times New Roman"/>
              </a:rPr>
              <a:t>хуже</a:t>
            </a:r>
            <a:r>
              <a:rPr lang="ru-RU" sz="1400" b="1" spc="-20" dirty="0" smtClean="0">
                <a:latin typeface="Times New Roman"/>
                <a:cs typeface="Times New Roman"/>
              </a:rPr>
              <a:t>,</a:t>
            </a:r>
            <a:r>
              <a:rPr sz="1400" b="1" spc="-20" dirty="0" smtClean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чем в среднем по</a:t>
            </a:r>
            <a:r>
              <a:rPr sz="1400" b="1" spc="2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России».</a:t>
            </a:r>
            <a:endParaRPr sz="1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181" y="204723"/>
            <a:ext cx="5257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Расчет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показателей контрольно-надзорных органов  ТУ Роспотребнадзора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350" b="1" spc="-5" dirty="0">
                <a:solidFill>
                  <a:srgbClr val="FFFFFF"/>
                </a:solidFill>
                <a:latin typeface="Verdana"/>
                <a:cs typeface="Verdana"/>
              </a:rPr>
              <a:t>Ярославской</a:t>
            </a:r>
            <a:r>
              <a:rPr sz="135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4192" y="686308"/>
          <a:ext cx="5401308" cy="1329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8334"/>
                <a:gridCol w="1368425"/>
                <a:gridCol w="1008379"/>
              </a:tblGrid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9525" marR="2482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ПРЕДУПРЕЖДЕНИЙ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815" marR="36830"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ПРЕДУПРЕЖДЕНИЙ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ОТ  ОБЩЕГО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ЧИСЛА НАКАЗАНИЙ 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10,5%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9525" marR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ПОСТАНОВЛЕНИЙ О НАЗНАЧЕНИИ  АДМИНИСТРАТИВНОГО НАКАЗАНИЯ ВЫНЕСЕННЫХ  КОНТРОЛИРУЮЩИМ ОРГАНОМ В ОТНОШЕНИИ  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91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587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598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47866" y="980694"/>
          <a:ext cx="2710178" cy="120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621664"/>
              </a:tblGrid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Калмыкия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41,7%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Карелия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35,4%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Вологодская 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34,6%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Дагестан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2,2%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Чеченская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1,3%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г. Севастополь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0,2%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096253" y="649985"/>
            <a:ext cx="264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Предупреждений </a:t>
            </a:r>
            <a:r>
              <a:rPr sz="900" b="1" dirty="0">
                <a:latin typeface="Times New Roman"/>
                <a:cs typeface="Times New Roman"/>
              </a:rPr>
              <a:t>от</a:t>
            </a:r>
            <a:r>
              <a:rPr sz="900" b="1" spc="-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Times New Roman"/>
                <a:cs typeface="Times New Roman"/>
              </a:rPr>
              <a:t>общего  </a:t>
            </a:r>
            <a:r>
              <a:rPr sz="900" b="1" dirty="0">
                <a:latin typeface="Times New Roman"/>
                <a:cs typeface="Times New Roman"/>
              </a:rPr>
              <a:t>числа </a:t>
            </a:r>
            <a:r>
              <a:rPr sz="900" b="1" spc="-5" dirty="0">
                <a:latin typeface="Times New Roman"/>
                <a:cs typeface="Times New Roman"/>
              </a:rPr>
              <a:t>наказаний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6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15,1%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2132457"/>
          <a:ext cx="5399404" cy="1576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52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970" marR="6985" indent="609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 ОРГАНИЗАЦИЙ И ИП,  ПОДВЕРГНУТЫХ КОНТРОЛЮ</a:t>
                      </a:r>
                      <a:r>
                        <a:rPr sz="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  НАДЗОРУ ОТ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ЧИСЛА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ПОДКОНТРОЛЬНЫХ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(P2)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4093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 ПРЕДПРИНИМАТЕЛЕЙ,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В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ОТНОШЕНИИ КОТОРЫХ ПРОВОДИЛИСЬ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ПЛАНОВЫЕ,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385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585">
                <a:tc>
                  <a:txBody>
                    <a:bodyPr/>
                    <a:lstStyle/>
                    <a:p>
                      <a:pPr marL="8890">
                        <a:lnSpc>
                          <a:spcPts val="78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ВНЕПЛАНОВЫЕ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ПРОВЕРКИ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9113">
                <a:tc>
                  <a:txBody>
                    <a:bodyPr/>
                    <a:lstStyle/>
                    <a:p>
                      <a:pPr marL="8890" marR="41020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ЮРИДИЧЕСКИХ ЛИЦ И  ИНДИВИДУАЛЬНЫХ ПРЕДПРИНИМАТЕЛЕЙ,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305"/>
                        </a:lnSpc>
                        <a:spcBef>
                          <a:spcPts val="715"/>
                        </a:spcBef>
                      </a:pPr>
                      <a:r>
                        <a:rPr sz="11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15,8%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7569">
                <a:tc>
                  <a:txBody>
                    <a:bodyPr/>
                    <a:lstStyle/>
                    <a:p>
                      <a:pPr marL="8890">
                        <a:lnSpc>
                          <a:spcPts val="74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1650">
                <a:tc>
                  <a:txBody>
                    <a:bodyPr/>
                    <a:lstStyle/>
                    <a:p>
                      <a:pPr marL="8890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 ТЕРРИТОРИИ СУБЪЕКТА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РОССИЙСКОЙ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ФЕДЕРАЦИИ, ДЕЯТЕЛЬНОСТЬ КОТОРЫХ ПОДЛЕЖИТ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106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754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8890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ГОСУДАРСТВЕННОМУ КОНТРОЛЮ (НАДЗОРУ)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СО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712">
                <a:tc>
                  <a:txBody>
                    <a:bodyPr/>
                    <a:lstStyle/>
                    <a:p>
                      <a:pPr marL="8890">
                        <a:lnSpc>
                          <a:spcPts val="7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СТОРОНЫ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КОНТРОЛИРУЮЩЕГО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ОРГАНА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7182" y="3839209"/>
          <a:ext cx="5399404" cy="1084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/>
                <a:gridCol w="647700"/>
                <a:gridCol w="1367790"/>
                <a:gridCol w="1007744"/>
              </a:tblGrid>
              <a:tr h="2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Значение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92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КОЛИЧЕСТВО АДМИНИСТРАТИВНЫХ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ДОЛЯ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ШТРАФОВ,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7299">
                <a:tc>
                  <a:txBody>
                    <a:bodyPr/>
                    <a:lstStyle/>
                    <a:p>
                      <a:pPr marL="8890">
                        <a:lnSpc>
                          <a:spcPts val="83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 КОНТРОЛИРУЮЩИМ ОРГАНОМ</a:t>
                      </a:r>
                      <a:r>
                        <a:rPr sz="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НА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9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ЮРИДИЧЕСКИХ ЛИЦ И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ИНДИВИДУАЛЬНЫХ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430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5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НАЛОЖЕННЫХ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БЕЗ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ПРОВЕРОК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7982">
                <a:tc>
                  <a:txBody>
                    <a:bodyPr/>
                    <a:lstStyle/>
                    <a:p>
                      <a:pPr marL="8890">
                        <a:lnSpc>
                          <a:spcPts val="83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ПРЕДПРИНИМАТЕЛЕЙ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(«ДОЛЯ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АДМИНИСТРАТИВНЫХ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28930">
                        <a:lnSpc>
                          <a:spcPts val="1065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36,8%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261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4459">
                <a:tc>
                  <a:txBody>
                    <a:bodyPr/>
                    <a:lstStyle/>
                    <a:p>
                      <a:pPr marL="8890">
                        <a:lnSpc>
                          <a:spcPts val="88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ЧИСЛО ШТРАФОВ ПО 1АЭ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*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РАССЛЕДОВАНИЙ»)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2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(P3)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47866" y="2505710"/>
          <a:ext cx="2710178" cy="1230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621664"/>
              </a:tblGrid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Дагестан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Амурская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10,2%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Саратовская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Брянская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41,1%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Тыва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43,4%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Новосибирская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61,5%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030214" y="2187194"/>
            <a:ext cx="2917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43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</a:t>
            </a:r>
            <a:r>
              <a:rPr sz="900" b="1" dirty="0">
                <a:latin typeface="Times New Roman"/>
                <a:cs typeface="Times New Roman"/>
              </a:rPr>
              <a:t>доли </a:t>
            </a:r>
            <a:r>
              <a:rPr sz="900" b="1" spc="-5" dirty="0">
                <a:latin typeface="Times New Roman"/>
                <a:cs typeface="Times New Roman"/>
              </a:rPr>
              <a:t>организаций </a:t>
            </a:r>
            <a:r>
              <a:rPr sz="900" b="1" dirty="0">
                <a:latin typeface="Times New Roman"/>
                <a:cs typeface="Times New Roman"/>
              </a:rPr>
              <a:t>и ИП,  </a:t>
            </a:r>
            <a:r>
              <a:rPr sz="900" b="1" spc="-5" dirty="0">
                <a:latin typeface="Times New Roman"/>
                <a:cs typeface="Times New Roman"/>
              </a:rPr>
              <a:t>подвергнутых контролю </a:t>
            </a:r>
            <a:r>
              <a:rPr sz="900" b="1" dirty="0">
                <a:latin typeface="Times New Roman"/>
                <a:cs typeface="Times New Roman"/>
              </a:rPr>
              <a:t>и </a:t>
            </a:r>
            <a:r>
              <a:rPr sz="900" b="1" spc="-5" dirty="0">
                <a:latin typeface="Times New Roman"/>
                <a:cs typeface="Times New Roman"/>
              </a:rPr>
              <a:t>надзору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114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21,7%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25260" y="4345685"/>
          <a:ext cx="2710178" cy="1171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621664"/>
              </a:tblGrid>
              <a:tr h="167639"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Новосибирская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&lt;1%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Томская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&lt;1%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9525">
                        <a:lnSpc>
                          <a:spcPts val="1185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Владимирская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&lt;1%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Архангельская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47,9%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Чувашская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Республика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Чувашия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52,5%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Респ. Северная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Осетия-Алания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67,0%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210046" y="3900423"/>
            <a:ext cx="2748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</a:rPr>
              <a:t>Средний уровень по </a:t>
            </a:r>
            <a:r>
              <a:rPr sz="900" b="1" dirty="0">
                <a:latin typeface="Times New Roman"/>
                <a:cs typeface="Times New Roman"/>
              </a:rPr>
              <a:t>доле </a:t>
            </a:r>
            <a:r>
              <a:rPr sz="900" b="1" spc="-5" dirty="0">
                <a:latin typeface="Times New Roman"/>
                <a:cs typeface="Times New Roman"/>
              </a:rPr>
              <a:t>штрафов, назначенных </a:t>
            </a:r>
            <a:r>
              <a:rPr sz="900" b="1" dirty="0">
                <a:latin typeface="Times New Roman"/>
                <a:cs typeface="Times New Roman"/>
              </a:rPr>
              <a:t>без  </a:t>
            </a:r>
            <a:r>
              <a:rPr sz="900" b="1" spc="-5" dirty="0">
                <a:latin typeface="Times New Roman"/>
                <a:cs typeface="Times New Roman"/>
              </a:rPr>
              <a:t>проверок </a:t>
            </a:r>
            <a:r>
              <a:rPr sz="900" b="1" dirty="0">
                <a:latin typeface="Times New Roman"/>
                <a:cs typeface="Times New Roman"/>
              </a:rPr>
              <a:t>(«адм. </a:t>
            </a:r>
            <a:r>
              <a:rPr sz="900" b="1" spc="-5" dirty="0">
                <a:latin typeface="Times New Roman"/>
                <a:cs typeface="Times New Roman"/>
              </a:rPr>
              <a:t>расследования» </a:t>
            </a:r>
            <a:r>
              <a:rPr sz="900" b="1" dirty="0">
                <a:latin typeface="Times New Roman"/>
                <a:cs typeface="Times New Roman"/>
              </a:rPr>
              <a:t>и</a:t>
            </a:r>
            <a:r>
              <a:rPr sz="900" b="1" spc="-5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др.)</a:t>
            </a:r>
            <a:endParaRPr sz="9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900" b="1" spc="-5" dirty="0">
                <a:latin typeface="Times New Roman"/>
                <a:cs typeface="Times New Roman"/>
              </a:rPr>
              <a:t>Роспотребнадзора </a:t>
            </a:r>
            <a:r>
              <a:rPr sz="900" b="1" dirty="0">
                <a:latin typeface="Times New Roman"/>
                <a:cs typeface="Times New Roman"/>
              </a:rPr>
              <a:t>(вся Россия) –</a:t>
            </a:r>
            <a:r>
              <a:rPr sz="900" b="1" spc="-10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15%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4968494"/>
            <a:ext cx="50368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Calibri"/>
                <a:cs typeface="Calibri"/>
              </a:rPr>
              <a:t>* По </a:t>
            </a:r>
            <a:r>
              <a:rPr sz="800" spc="-10" dirty="0">
                <a:latin typeface="Calibri"/>
                <a:cs typeface="Calibri"/>
              </a:rPr>
              <a:t>данным </a:t>
            </a:r>
            <a:r>
              <a:rPr sz="800" spc="-5" dirty="0">
                <a:latin typeface="Calibri"/>
                <a:cs typeface="Calibri"/>
              </a:rPr>
              <a:t>Росстата России еще 358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дел об АП направлено для рассмотрения в </a:t>
            </a:r>
            <a:r>
              <a:rPr sz="800" spc="-10" dirty="0">
                <a:latin typeface="Calibri"/>
                <a:cs typeface="Calibri"/>
              </a:rPr>
              <a:t>другие </a:t>
            </a:r>
            <a:r>
              <a:rPr sz="800" spc="-5" dirty="0">
                <a:latin typeface="Calibri"/>
                <a:cs typeface="Calibri"/>
              </a:rPr>
              <a:t>органы, в том числе суды.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793" y="5542279"/>
            <a:ext cx="442150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Справочно: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Соотношение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данных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ЕРП и данных ведомства</a:t>
            </a:r>
            <a:r>
              <a:rPr sz="1100" b="1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(1-контроль)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24192" y="5778474"/>
          <a:ext cx="6639557" cy="946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170"/>
                <a:gridCol w="1106170"/>
                <a:gridCol w="1106805"/>
                <a:gridCol w="1106804"/>
                <a:gridCol w="1106804"/>
                <a:gridCol w="1106804"/>
              </a:tblGrid>
              <a:tr h="48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(1-контроль)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внесено в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ЕРП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том числе отдельно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проверок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574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муниципальных  предприятий,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учреждений</a:t>
                      </a:r>
                      <a:r>
                        <a:rPr sz="10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(ЕРП)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003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958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43%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Внеплановые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9580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909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90%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594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003">
                <a:tc>
                  <a:txBody>
                    <a:bodyPr/>
                    <a:lstStyle/>
                    <a:p>
                      <a:pPr marL="6794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1812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8465" algn="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1620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899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ts val="112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55%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3783</Words>
  <Application>Microsoft Office PowerPoint</Application>
  <PresentationFormat>Экран (4:3)</PresentationFormat>
  <Paragraphs>1266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Verdana</vt:lpstr>
      <vt:lpstr>Calibri</vt:lpstr>
      <vt:lpstr>Times New Roman</vt:lpstr>
      <vt:lpstr>Wingdings</vt:lpstr>
      <vt:lpstr>Office Theme</vt:lpstr>
      <vt:lpstr>МАТЕРИАЛ К ОБСУЖДЕНИЮ</vt:lpstr>
      <vt:lpstr>Презентация PowerPoint</vt:lpstr>
      <vt:lpstr>ЧТО НОВОГО</vt:lpstr>
      <vt:lpstr>Презентация PowerPoint</vt:lpstr>
      <vt:lpstr>Презентация PowerPoint</vt:lpstr>
      <vt:lpstr>ТРИ УРОВНЯ ИНДЕКСА «АДМИНИСТРАТИВНОЕ ДАВЛЕНИЕ»</vt:lpstr>
      <vt:lpstr>Презентация PowerPoint</vt:lpstr>
      <vt:lpstr>КЛЮЧЕВЫЕ ПОКАЗАТЕЛИ ИНДЕКСА ПО ОРГАНАМ КОНТРОЛЯ И НАДЗОРА</vt:lpstr>
      <vt:lpstr>Презентация PowerPoint</vt:lpstr>
      <vt:lpstr>Презентация PowerPoint</vt:lpstr>
      <vt:lpstr>233 УПРАВЛЯЮЩИХ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Лобанова Алена Юрьевна</cp:lastModifiedBy>
  <cp:revision>27</cp:revision>
  <dcterms:created xsi:type="dcterms:W3CDTF">2020-07-26T20:59:45Z</dcterms:created>
  <dcterms:modified xsi:type="dcterms:W3CDTF">2020-09-23T08:49:55Z</dcterms:modified>
</cp:coreProperties>
</file>