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3" r:id="rId3"/>
    <p:sldId id="354" r:id="rId4"/>
    <p:sldId id="355" r:id="rId5"/>
    <p:sldId id="361" r:id="rId6"/>
    <p:sldId id="358" r:id="rId7"/>
    <p:sldId id="359" r:id="rId8"/>
    <p:sldId id="360" r:id="rId9"/>
    <p:sldId id="362" r:id="rId10"/>
    <p:sldId id="364" r:id="rId11"/>
    <p:sldId id="273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69"/>
    <a:srgbClr val="003374"/>
    <a:srgbClr val="CC99FF"/>
    <a:srgbClr val="FF7C80"/>
    <a:srgbClr val="99CC00"/>
    <a:srgbClr val="324057"/>
    <a:srgbClr val="FF99CC"/>
    <a:srgbClr val="00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984" y="-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E630E0-84FB-4153-8CC3-1CC56D13B3A1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D03624-2014-44D0-A0C5-FB34AD4B8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6B287-4D0C-466C-BA3C-690D76635216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CBF58-91A9-4B29-A1B0-88A990F6D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6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CBF58-91A9-4B29-A1B0-88A990F6D6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3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4F00-F271-416E-A911-09B2FC798FCF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B6D9-4B08-49A8-B735-5476D2FA9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3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2A37-6EB6-445D-AC82-60FA71C15096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5DD9-310C-440C-B3B4-10A48F0C6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6FB4-B4DE-4729-9BD6-9FB77D6EA75E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08BB-CF84-469A-97A4-45377CB42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6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38A4-D4BF-4DD2-98EE-6892AD6E3F46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79E-A144-4E83-B90B-410C099E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AD57-C711-43E7-B28A-DDCB18A317AF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6EED-ACFC-433E-8F30-560D9C10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3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8793-AF1D-41E3-9A37-D8DE82D508E4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20F2-255D-455A-BFD5-A338205C9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83FB-7B26-4007-927D-8D9C8C0A21AB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E425-540B-42C0-9398-18B732FB3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9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7795-9369-482D-A6CC-AA40A7F02C18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266D-696E-4A7C-AE92-932AC14B9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1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D551-E0E5-47D8-A912-5245EB15A5BA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7805-9D5B-4D25-BEA4-D68BD8187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0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72D5-A825-4D92-B4D0-A88B5106BBDC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3AE7A-4A2A-4BA0-BECF-A86BD4D3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3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9408-60D0-4D36-BAE5-0383D6D601A3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592D-2D86-442F-BF06-DD3D8CED2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6114" y="1098947"/>
            <a:ext cx="7869237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5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08775D-FFC9-4B13-983D-4731B0CDCBB2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5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5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1A81F2-3618-4FF4-9B03-CE0FA674D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"/>
            <a:ext cx="7886700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6" y="3742135"/>
            <a:ext cx="2989263" cy="43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125559" y="1714469"/>
            <a:ext cx="89154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800" dirty="0" smtClean="0">
                <a:solidFill>
                  <a:srgbClr val="002060"/>
                </a:solidFill>
                <a:latin typeface="Impact" pitchFamily="34" charset="0"/>
              </a:rPr>
              <a:t>Оптимизация налоговых режимов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800" dirty="0" smtClean="0">
                <a:solidFill>
                  <a:srgbClr val="002060"/>
                </a:solidFill>
                <a:latin typeface="Impact" pitchFamily="34" charset="0"/>
              </a:rPr>
              <a:t>в свете отмены ЕНВД</a:t>
            </a:r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2155826" y="160735"/>
            <a:ext cx="6397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213969"/>
                </a:solidFill>
                <a:latin typeface="Impact" pitchFamily="34" charset="0"/>
              </a:rPr>
              <a:t>Уполномоченный по защите прав предпринимателей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213969"/>
                </a:solidFill>
                <a:latin typeface="Impact" pitchFamily="34" charset="0"/>
              </a:rPr>
              <a:t>в Ярославской области</a:t>
            </a:r>
          </a:p>
        </p:txBody>
      </p:sp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3152775" y="4648200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2A1255"/>
                </a:solidFill>
                <a:latin typeface="Impact" pitchFamily="34" charset="0"/>
              </a:rPr>
              <a:t>Ярославль, 2020</a:t>
            </a:r>
          </a:p>
        </p:txBody>
      </p:sp>
      <p:pic>
        <p:nvPicPr>
          <p:cNvPr id="7" name="Рисунок 6" descr="ger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139" y="160735"/>
            <a:ext cx="646942" cy="108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376" y="141287"/>
            <a:ext cx="86452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69" y="695285"/>
            <a:ext cx="87640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унифицирован </a:t>
            </a:r>
            <a:r>
              <a:rPr lang="ru-RU" sz="2200" b="1" dirty="0">
                <a:solidFill>
                  <a:srgbClr val="213969"/>
                </a:solidFill>
                <a:latin typeface="Arial Narrow" panose="020B0606020202030204" pitchFamily="34" charset="0"/>
              </a:rPr>
              <a:t>перечень видов деятельности на ПСН и ЕНВД, то есть те виды деятельности, которые ранее применялись налогоплательщиками, применяющими ЕНВД, теперь станет возможным применять и при патенте;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увеличена </a:t>
            </a:r>
            <a:r>
              <a:rPr lang="ru-RU" sz="2200" b="1" dirty="0">
                <a:solidFill>
                  <a:srgbClr val="213969"/>
                </a:solidFill>
                <a:latin typeface="Arial Narrow" panose="020B0606020202030204" pitchFamily="34" charset="0"/>
              </a:rPr>
              <a:t>площадь торговых залов и залов общепита (с 50 до 150 метров);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предусмотрена </a:t>
            </a:r>
            <a:r>
              <a:rPr lang="ru-RU" sz="2200" b="1" dirty="0">
                <a:solidFill>
                  <a:srgbClr val="213969"/>
                </a:solidFill>
                <a:latin typeface="Arial Narrow" panose="020B0606020202030204" pitchFamily="34" charset="0"/>
              </a:rPr>
              <a:t>возможность уменьшения исчисленной суммы налога на сумму уплаченных страховых взносов (по аналогии с ЕНВД</a:t>
            </a: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 </a:t>
            </a:r>
            <a:r>
              <a:rPr lang="ru-RU" sz="2200" b="1" dirty="0">
                <a:solidFill>
                  <a:srgbClr val="213969"/>
                </a:solidFill>
                <a:latin typeface="Arial Narrow" panose="020B0606020202030204" pitchFamily="34" charset="0"/>
              </a:rPr>
              <a:t>планируется отменить отчетность для налогоплательщиков, применяющих УСН «доходы» и использующих </a:t>
            </a: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онлайн-кассы;</a:t>
            </a:r>
            <a:endParaRPr lang="ru-RU" sz="22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фиксированную </a:t>
            </a:r>
            <a:r>
              <a:rPr lang="ru-RU" sz="2200" b="1" dirty="0">
                <a:solidFill>
                  <a:srgbClr val="213969"/>
                </a:solidFill>
                <a:latin typeface="Arial Narrow" panose="020B0606020202030204" pitchFamily="34" charset="0"/>
              </a:rPr>
              <a:t>величину страховых взносов для ИП без наемных работников в 2021 году предлагается установить на уровне 2020 </a:t>
            </a:r>
            <a:r>
              <a:rPr lang="ru-RU" sz="22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года.</a:t>
            </a:r>
            <a:endParaRPr lang="ru-RU" sz="22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011" y="141287"/>
            <a:ext cx="8146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213969"/>
                </a:solidFill>
                <a:latin typeface="Impact" panose="020B0806030902050204" pitchFamily="34" charset="0"/>
              </a:rPr>
              <a:t>Рассматривается Госдумой РФ:</a:t>
            </a:r>
            <a:endParaRPr lang="ru-RU" sz="30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735013" y="1856185"/>
            <a:ext cx="77660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5000">
                <a:solidFill>
                  <a:srgbClr val="002060"/>
                </a:solidFill>
                <a:latin typeface="Impact" pitchFamily="34" charset="0"/>
              </a:rPr>
              <a:t>Спасибо за внимание!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3152775" y="452318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2A1255"/>
                </a:solidFill>
                <a:latin typeface="Impact" pitchFamily="34" charset="0"/>
              </a:rPr>
              <a:t>www.ombudsmanyar.ru</a:t>
            </a:r>
            <a:endParaRPr lang="ru-RU" altLang="ru-RU" sz="1800">
              <a:solidFill>
                <a:srgbClr val="2A1255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banovaayu\Desktop\140ecb71858832b9eea6e15f87890e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158" y="939917"/>
            <a:ext cx="6779634" cy="38953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8"/>
          <p:cNvSpPr txBox="1">
            <a:spLocks noChangeArrowheads="1"/>
          </p:cNvSpPr>
          <p:nvPr/>
        </p:nvSpPr>
        <p:spPr bwMode="auto">
          <a:xfrm>
            <a:off x="37770" y="82154"/>
            <a:ext cx="903605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700" dirty="0" smtClean="0">
                <a:solidFill>
                  <a:srgbClr val="002060"/>
                </a:solidFill>
                <a:latin typeface="Impact" pitchFamily="34" charset="0"/>
              </a:rPr>
              <a:t>ЕНВД: быть или не быть?</a:t>
            </a:r>
            <a:endParaRPr lang="ru-RU" altLang="ru-RU" sz="3700" dirty="0">
              <a:solidFill>
                <a:srgbClr val="00206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107950" y="82154"/>
            <a:ext cx="9036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dirty="0">
                <a:solidFill>
                  <a:srgbClr val="002060"/>
                </a:solidFill>
                <a:latin typeface="Impact" pitchFamily="34" charset="0"/>
              </a:rPr>
              <a:t>Межрегиональное совещание уполномоченных </a:t>
            </a:r>
          </a:p>
          <a:p>
            <a:pPr eaLnBrk="1" hangingPunct="1"/>
            <a:r>
              <a:rPr lang="ru-RU" altLang="ru-RU" sz="3200" dirty="0">
                <a:solidFill>
                  <a:srgbClr val="002060"/>
                </a:solidFill>
                <a:latin typeface="Impact" pitchFamily="34" charset="0"/>
              </a:rPr>
              <a:t>по защите прав предпринимателей - </a:t>
            </a:r>
            <a:r>
              <a:rPr lang="ru-RU" altLang="ru-RU" sz="3200" dirty="0" smtClean="0">
                <a:solidFill>
                  <a:srgbClr val="002060"/>
                </a:solidFill>
                <a:latin typeface="Impact" pitchFamily="34" charset="0"/>
              </a:rPr>
              <a:t>2020</a:t>
            </a:r>
            <a:endParaRPr lang="ru-RU" altLang="ru-RU" sz="3200" dirty="0">
              <a:solidFill>
                <a:srgbClr val="002060"/>
              </a:solidFill>
              <a:latin typeface="Impact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51" y="1313576"/>
            <a:ext cx="4054058" cy="79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26"/>
          <p:cNvSpPr txBox="1">
            <a:spLocks noChangeArrowheads="1"/>
          </p:cNvSpPr>
          <p:nvPr/>
        </p:nvSpPr>
        <p:spPr bwMode="auto">
          <a:xfrm>
            <a:off x="5053227" y="1473771"/>
            <a:ext cx="356190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500" dirty="0" smtClean="0">
                <a:solidFill>
                  <a:srgbClr val="C00000"/>
                </a:solidFill>
                <a:latin typeface="Impact" pitchFamily="34" charset="0"/>
              </a:rPr>
              <a:t>30-31 июля, г. Ярославль</a:t>
            </a:r>
            <a:endParaRPr lang="ru-RU" altLang="ru-RU" sz="2500" dirty="0">
              <a:solidFill>
                <a:srgbClr val="C00000"/>
              </a:solidFill>
              <a:latin typeface="Impact" pitchFamily="34" charset="0"/>
            </a:endParaRPr>
          </a:p>
        </p:txBody>
      </p:sp>
      <p:pic>
        <p:nvPicPr>
          <p:cNvPr id="1026" name="Picture 2" descr="C:\Users\lobanovaayu\Documents\ФОТОАРХИВ-2020\МЕРОПРИЯТИЕ ИЮЛЬ\IMG-20200730-WA0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1313576"/>
            <a:ext cx="4614635" cy="3460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obanovaayu\Documents\ФОТОАРХИВ-2020\МЕРОПРИЯТИЕ ИЮЛЬ\DSC_01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51" y="2196329"/>
            <a:ext cx="4142798" cy="2769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94787" y="63142"/>
            <a:ext cx="8905875" cy="103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200" dirty="0" smtClean="0">
                <a:solidFill>
                  <a:srgbClr val="002060"/>
                </a:solidFill>
                <a:latin typeface="Impact" pitchFamily="34" charset="0"/>
              </a:rPr>
              <a:t>Основные позиции резолюции по итогам Межрегионального совещания Уполномоченных</a:t>
            </a:r>
            <a:endParaRPr lang="ru-RU" altLang="ru-RU" sz="3200" dirty="0">
              <a:solidFill>
                <a:srgbClr val="002060"/>
              </a:solidFill>
              <a:latin typeface="Impac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447" y="1162542"/>
            <a:ext cx="755281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b="1" dirty="0">
                <a:solidFill>
                  <a:srgbClr val="003374"/>
                </a:solidFill>
                <a:latin typeface="Arial Narrow" panose="020B0606020202030204" pitchFamily="34" charset="0"/>
              </a:rPr>
              <a:t>сохранение существующих мер господдержки и продление их как минимум на 3 </a:t>
            </a:r>
            <a:r>
              <a:rPr lang="ru-RU" sz="2100" b="1" dirty="0" smtClean="0">
                <a:solidFill>
                  <a:srgbClr val="003374"/>
                </a:solidFill>
                <a:latin typeface="Arial Narrow" panose="020B0606020202030204" pitchFamily="34" charset="0"/>
              </a:rPr>
              <a:t>года при условии смягчения требований к потенциальным получателям;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100" b="1" dirty="0" smtClean="0">
              <a:solidFill>
                <a:srgbClr val="003374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b="1" dirty="0">
                <a:solidFill>
                  <a:srgbClr val="003374"/>
                </a:solidFill>
                <a:latin typeface="Arial Narrow" panose="020B0606020202030204" pitchFamily="34" charset="0"/>
              </a:rPr>
              <a:t>необходимость продления </a:t>
            </a:r>
            <a:r>
              <a:rPr lang="ru-RU" sz="2100" b="1" dirty="0" smtClean="0">
                <a:solidFill>
                  <a:srgbClr val="003374"/>
                </a:solidFill>
                <a:latin typeface="Arial Narrow" panose="020B0606020202030204" pitchFamily="34" charset="0"/>
              </a:rPr>
              <a:t>ЕНВД </a:t>
            </a:r>
            <a:r>
              <a:rPr lang="ru-RU" sz="2100" b="1" dirty="0">
                <a:solidFill>
                  <a:srgbClr val="003374"/>
                </a:solidFill>
                <a:latin typeface="Arial Narrow" panose="020B0606020202030204" pitchFamily="34" charset="0"/>
              </a:rPr>
              <a:t>и одновременная оптимизация других </a:t>
            </a:r>
            <a:r>
              <a:rPr lang="ru-RU" sz="2100" b="1" dirty="0" err="1">
                <a:solidFill>
                  <a:srgbClr val="003374"/>
                </a:solidFill>
                <a:latin typeface="Arial Narrow" panose="020B0606020202030204" pitchFamily="34" charset="0"/>
              </a:rPr>
              <a:t>спецрежимов</a:t>
            </a:r>
            <a:r>
              <a:rPr lang="ru-RU" sz="2100" b="1" dirty="0">
                <a:solidFill>
                  <a:srgbClr val="003374"/>
                </a:solidFill>
                <a:latin typeface="Arial Narrow" panose="020B0606020202030204" pitchFamily="34" charset="0"/>
              </a:rPr>
              <a:t> с целью безболезненного перехода бизнеса на другие налоговые </a:t>
            </a:r>
            <a:r>
              <a:rPr lang="ru-RU" sz="2100" b="1" dirty="0" smtClean="0">
                <a:solidFill>
                  <a:srgbClr val="003374"/>
                </a:solidFill>
                <a:latin typeface="Arial Narrow" panose="020B0606020202030204" pitchFamily="34" charset="0"/>
              </a:rPr>
              <a:t>режимы;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100" b="1" dirty="0" smtClean="0">
              <a:solidFill>
                <a:srgbClr val="003374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b="1" dirty="0">
                <a:solidFill>
                  <a:srgbClr val="003374"/>
                </a:solidFill>
                <a:latin typeface="Arial Narrow" panose="020B0606020202030204" pitchFamily="34" charset="0"/>
              </a:rPr>
              <a:t>п</a:t>
            </a:r>
            <a:r>
              <a:rPr lang="ru-RU" sz="2100" b="1" dirty="0" smtClean="0">
                <a:solidFill>
                  <a:srgbClr val="003374"/>
                </a:solidFill>
                <a:latin typeface="Arial Narrow" panose="020B0606020202030204" pitchFamily="34" charset="0"/>
              </a:rPr>
              <a:t>редложения в </a:t>
            </a:r>
            <a:r>
              <a:rPr lang="ru-RU" sz="2100" b="1" dirty="0">
                <a:solidFill>
                  <a:srgbClr val="003374"/>
                </a:solidFill>
                <a:latin typeface="Arial Narrow" panose="020B0606020202030204" pitchFamily="34" charset="0"/>
              </a:rPr>
              <a:t>сферах налогообложения, государственной кадастровой оценки, тарифного регулирования, организации торговли, уголовного преследования предпринимателей </a:t>
            </a:r>
            <a:r>
              <a:rPr lang="ru-RU" sz="2100" b="1" dirty="0" smtClean="0">
                <a:solidFill>
                  <a:srgbClr val="003374"/>
                </a:solidFill>
                <a:latin typeface="Arial Narrow" panose="020B0606020202030204" pitchFamily="34" charset="0"/>
              </a:rPr>
              <a:t>и т.д. </a:t>
            </a:r>
            <a:endParaRPr lang="ru-RU" sz="2100" b="1" dirty="0">
              <a:solidFill>
                <a:srgbClr val="003374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110" y="2188350"/>
            <a:ext cx="1224631" cy="112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3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34179"/>
              </p:ext>
            </p:extLst>
          </p:nvPr>
        </p:nvGraphicFramePr>
        <p:xfrm>
          <a:off x="142503" y="742409"/>
          <a:ext cx="8752114" cy="415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2545"/>
                <a:gridCol w="1364141"/>
                <a:gridCol w="1825400"/>
                <a:gridCol w="1966796"/>
                <a:gridCol w="1933232"/>
              </a:tblGrid>
              <a:tr h="149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ЕНВД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ПСН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УСН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НПД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  <a:tr h="454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3969"/>
                          </a:solidFill>
                          <a:effectLst/>
                        </a:rPr>
                        <a:t>Статус </a:t>
                      </a:r>
                      <a:r>
                        <a:rPr lang="ru-RU" sz="1400" dirty="0" err="1">
                          <a:solidFill>
                            <a:srgbClr val="213969"/>
                          </a:solidFill>
                          <a:effectLst/>
                        </a:rPr>
                        <a:t>налогопла-тельщика</a:t>
                      </a:r>
                      <a:endParaRPr lang="ru-RU" sz="14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ИП,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юрлицо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Только ИП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ИП,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юрлицо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Самозанятый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  <a:tr h="1088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3969"/>
                          </a:solidFill>
                          <a:effectLst/>
                        </a:rPr>
                        <a:t>Ставка по налогу</a:t>
                      </a:r>
                      <a:endParaRPr lang="ru-RU" sz="14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Фиксированная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6%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 зависимости от потенциального годового дохода и системы коэффициентов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(по базе «доходы»)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15%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(по базе «доходы минус расходы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»)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4% с доходов от физлиц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6% от доходов от ИП и юрлиц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  <a:tr h="300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3969"/>
                          </a:solidFill>
                          <a:effectLst/>
                        </a:rPr>
                        <a:t>Численность работников</a:t>
                      </a:r>
                      <a:endParaRPr lang="ru-RU" sz="14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Не более 100 чел.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 более 15 чел.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 более 100 чел.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Без работников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  <a:tr h="300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13969"/>
                          </a:solidFill>
                          <a:effectLst/>
                        </a:rPr>
                        <a:t>Максимальный </a:t>
                      </a:r>
                      <a:r>
                        <a:rPr lang="ru-RU" sz="1400" dirty="0">
                          <a:solidFill>
                            <a:srgbClr val="213969"/>
                          </a:solidFill>
                          <a:effectLst/>
                        </a:rPr>
                        <a:t>доход</a:t>
                      </a:r>
                      <a:endParaRPr lang="ru-RU" sz="14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Без ограничений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 более 60 млн. руб. по патенту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 более 150 млн. руб.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 более 2,4 млн. руб.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  <a:tr h="816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3969"/>
                          </a:solidFill>
                          <a:effectLst/>
                        </a:rPr>
                        <a:t>Виды деятельности</a:t>
                      </a:r>
                      <a:endParaRPr lang="ru-RU" sz="14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Определяются в законодательном акте МО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Ограниченный перечень (в ФЗ)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Без ограничений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Ограниченный перечень, в том числе запрет на реализацию маркированных товаров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  <a:tr h="608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3969"/>
                          </a:solidFill>
                          <a:effectLst/>
                        </a:rPr>
                        <a:t>Остаточная стоимость основных средств</a:t>
                      </a:r>
                      <a:endParaRPr lang="ru-RU" sz="14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Без ограничений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Без ограничений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 более 150 млн. руб.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Без ограничений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7" marR="54637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503" y="0"/>
            <a:ext cx="864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213969"/>
                </a:solidFill>
                <a:latin typeface="Impact" panose="020B0806030902050204" pitchFamily="34" charset="0"/>
              </a:rPr>
              <a:t>Налоговые </a:t>
            </a:r>
            <a:r>
              <a:rPr lang="ru-RU" sz="3200" dirty="0" err="1" smtClean="0">
                <a:solidFill>
                  <a:srgbClr val="213969"/>
                </a:solidFill>
                <a:latin typeface="Impact" panose="020B0806030902050204" pitchFamily="34" charset="0"/>
              </a:rPr>
              <a:t>спецрежимы</a:t>
            </a:r>
            <a:r>
              <a:rPr lang="ru-RU" sz="3200" dirty="0" smtClean="0">
                <a:solidFill>
                  <a:srgbClr val="213969"/>
                </a:solidFill>
                <a:latin typeface="Impact" panose="020B0806030902050204" pitchFamily="34" charset="0"/>
              </a:rPr>
              <a:t> сегодня</a:t>
            </a:r>
            <a:endParaRPr lang="ru-RU" sz="32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03" y="117537"/>
            <a:ext cx="864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213969"/>
                </a:solidFill>
                <a:latin typeface="Impact" panose="020B0806030902050204" pitchFamily="34" charset="0"/>
              </a:rPr>
              <a:t>Предложения по преобразованию УСН:</a:t>
            </a:r>
            <a:endParaRPr lang="ru-RU" sz="32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51" y="797315"/>
            <a:ext cx="9001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установить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налоговую ставку по базе «доходы» не более 3%, по базе «доходы минус расходы» не более 7,5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% на переходный период;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увеличить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со 100 до 150 человек предельный размер численности работников, позволяющих применять УСН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увеличить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разрешенный годовой доход при применении УСН до 300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млн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рублей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в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случае несвоевременного уведомления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налоговой о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переходе с ЕНВД предусмотреть автоматический переход на УСН с объектом «доходы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»;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внести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изменения в Бюджетный кодекс РФ, предусматривающие зачисление не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   менее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50% налоговых доходов от УСН в местные бюджеты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.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03" y="34410"/>
            <a:ext cx="864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213969"/>
                </a:solidFill>
                <a:latin typeface="Impact" panose="020B0806030902050204" pitchFamily="34" charset="0"/>
              </a:rPr>
              <a:t>Предложения по преобразованию ПСН:</a:t>
            </a:r>
            <a:endParaRPr lang="ru-RU" sz="32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6" y="714876"/>
            <a:ext cx="901337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ИП, применявшие ЕНВД, могут перейти как на УСН, так и на ПСН;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увеличить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максимально возможную среднюю численность наемных работников с 15 до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100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человек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увеличить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лимит по сумме полученного дохода в 2 раза, до 120 млн рублей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ввести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семейные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патенты с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возможностью передачи прав и обязательств по наследству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возможность применять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понижающие коэффициенты в муниципалитетах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внести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изменения в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НК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РФ в части предоставления права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органам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местного самоуправления определять параметры для применения ПСН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ввести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возможность применять ПСН в случае оказания бытовых услуг, услуг по ремонту, строительству не только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физлицам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, но и </a:t>
            </a:r>
            <a:r>
              <a:rPr lang="ru-RU" sz="2100" b="1" dirty="0" err="1" smtClean="0">
                <a:solidFill>
                  <a:srgbClr val="213969"/>
                </a:solidFill>
                <a:latin typeface="Arial Narrow" panose="020B0606020202030204" pitchFamily="34" charset="0"/>
              </a:rPr>
              <a:t>юрлицам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.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В настоящее время при оказании таких услуг </a:t>
            </a:r>
            <a:r>
              <a:rPr lang="ru-RU" sz="2100" b="1" dirty="0" err="1">
                <a:solidFill>
                  <a:srgbClr val="213969"/>
                </a:solidFill>
                <a:latin typeface="Arial Narrow" panose="020B0606020202030204" pitchFamily="34" charset="0"/>
              </a:rPr>
              <a:t>юрлицам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 субъект бизнеса переводится на общую систему налогообложения.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37583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442" y="236290"/>
            <a:ext cx="864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213969"/>
                </a:solidFill>
                <a:latin typeface="Impact" panose="020B0806030902050204" pitchFamily="34" charset="0"/>
              </a:rPr>
              <a:t>Предложения по преобразованию НПД:</a:t>
            </a:r>
            <a:endParaRPr lang="ru-RU" sz="32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49" y="1046696"/>
            <a:ext cx="884711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предоставить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право субъектам РФ снижать ставку НПД до 2% при расчетах с физлицами, 3% - с </a:t>
            </a:r>
            <a:r>
              <a:rPr lang="ru-RU" sz="2100" b="1" dirty="0" err="1">
                <a:solidFill>
                  <a:srgbClr val="213969"/>
                </a:solidFill>
                <a:latin typeface="Arial Narrow" panose="020B0606020202030204" pitchFamily="34" charset="0"/>
              </a:rPr>
              <a:t>юрлицами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 и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ИП;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исключить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требование о необходимости сертификации товаров, произведенных </a:t>
            </a:r>
            <a:r>
              <a:rPr lang="ru-RU" sz="2100" b="1" dirty="0" err="1">
                <a:solidFill>
                  <a:srgbClr val="213969"/>
                </a:solidFill>
                <a:latin typeface="Arial Narrow" panose="020B0606020202030204" pitchFamily="34" charset="0"/>
              </a:rPr>
              <a:t>самозанятыми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, при их реализации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физлицами;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установить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расчет предельного дохода, учитываемого при определении налоговой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базы,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исходя из МРОТ в субъекте РФ ( не более 200 МРОТ) с учетом всех надбавок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(«северные» </a:t>
            </a:r>
            <a:r>
              <a:rPr lang="ru-RU" sz="2100" b="1" dirty="0">
                <a:solidFill>
                  <a:srgbClr val="213969"/>
                </a:solidFill>
                <a:latin typeface="Arial Narrow" panose="020B0606020202030204" pitchFamily="34" charset="0"/>
              </a:rPr>
              <a:t>и </a:t>
            </a:r>
            <a:r>
              <a:rPr lang="ru-RU" sz="2100" b="1" dirty="0" smtClean="0">
                <a:solidFill>
                  <a:srgbClr val="213969"/>
                </a:solidFill>
                <a:latin typeface="Arial Narrow" panose="020B0606020202030204" pitchFamily="34" charset="0"/>
              </a:rPr>
              <a:t>т.д.).</a:t>
            </a:r>
            <a:endParaRPr lang="ru-RU" sz="2100" b="1" dirty="0">
              <a:solidFill>
                <a:srgbClr val="2139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03" y="0"/>
            <a:ext cx="8942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213969"/>
                </a:solidFill>
                <a:latin typeface="Impact" panose="020B0806030902050204" pitchFamily="34" charset="0"/>
              </a:rPr>
              <a:t>Налоговые режимы в случае учета предложений</a:t>
            </a:r>
            <a:endParaRPr lang="ru-RU" sz="3000" dirty="0">
              <a:solidFill>
                <a:srgbClr val="213969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39825"/>
              </p:ext>
            </p:extLst>
          </p:nvPr>
        </p:nvGraphicFramePr>
        <p:xfrm>
          <a:off x="91274" y="553998"/>
          <a:ext cx="8875148" cy="4362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177"/>
                <a:gridCol w="1568692"/>
                <a:gridCol w="1841022"/>
                <a:gridCol w="1983631"/>
                <a:gridCol w="2141626"/>
              </a:tblGrid>
              <a:tr h="11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ЕНВД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ПСН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УСН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НПД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  <a:tr h="349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Статус </a:t>
                      </a:r>
                      <a:r>
                        <a:rPr lang="ru-RU" sz="1200" dirty="0" err="1" smtClean="0">
                          <a:solidFill>
                            <a:srgbClr val="213969"/>
                          </a:solidFill>
                          <a:effectLst/>
                        </a:rPr>
                        <a:t>налогоплатель-щика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ИП, </a:t>
                      </a:r>
                      <a:r>
                        <a:rPr lang="ru-RU" sz="1000" b="1" dirty="0" err="1">
                          <a:solidFill>
                            <a:srgbClr val="C00000"/>
                          </a:solidFill>
                          <a:effectLst/>
                        </a:rPr>
                        <a:t>юрлицо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Только ИП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ИП, </a:t>
                      </a:r>
                      <a:r>
                        <a:rPr lang="ru-RU" sz="1000" b="1" dirty="0" err="1">
                          <a:effectLst/>
                        </a:rPr>
                        <a:t>юрлицо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Самозанятый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  <a:tr h="947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Ставка по налогу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Фиксированная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6%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 зависимости от потенциального годового дохода и системы коэффициентов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3% (по базе «доходы»)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7,5 </a:t>
                      </a:r>
                      <a:r>
                        <a:rPr lang="ru-RU" sz="1000" b="1" dirty="0">
                          <a:effectLst/>
                        </a:rPr>
                        <a:t>% (по базе «доходы минус расходы»)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На </a:t>
                      </a:r>
                      <a:r>
                        <a:rPr lang="ru-RU" sz="1000" b="1" dirty="0">
                          <a:effectLst/>
                        </a:rPr>
                        <a:t>переходный период (для  перешедших с ЕНВД</a:t>
                      </a:r>
                      <a:r>
                        <a:rPr lang="ru-RU" sz="1000" b="1" dirty="0" smtClean="0">
                          <a:effectLst/>
                        </a:rPr>
                        <a:t>)</a:t>
                      </a:r>
                      <a:endParaRPr lang="ru-RU" sz="1000" b="1" dirty="0">
                        <a:effectLst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2% с доходов от физлиц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3%  с доходов  от ИП и </a:t>
                      </a:r>
                      <a:r>
                        <a:rPr lang="ru-RU" sz="1000" b="1" dirty="0" err="1">
                          <a:effectLst/>
                        </a:rPr>
                        <a:t>юрлиц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  <a:tr h="232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Численность работников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Не более 100 чел.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Не более 100 чел.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Не более 150 чел.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Без работников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  <a:tr h="83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213969"/>
                          </a:solidFill>
                          <a:effectLst/>
                        </a:rPr>
                        <a:t>Максимальный </a:t>
                      </a: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доход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Без ограничений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Не более 120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млн </a:t>
                      </a:r>
                      <a:r>
                        <a:rPr lang="ru-RU" sz="1000" b="1" dirty="0">
                          <a:effectLst/>
                        </a:rPr>
                        <a:t>руб. по патенту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Не более 300 </a:t>
                      </a:r>
                      <a:r>
                        <a:rPr lang="ru-RU" sz="1000" b="1" dirty="0" smtClean="0">
                          <a:effectLst/>
                        </a:rPr>
                        <a:t>млн </a:t>
                      </a:r>
                      <a:r>
                        <a:rPr lang="ru-RU" sz="1000" b="1" dirty="0">
                          <a:effectLst/>
                        </a:rPr>
                        <a:t>руб.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Не более 200 МРОТ, установленного  в субъекте.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(Ярославская </a:t>
                      </a:r>
                      <a:r>
                        <a:rPr lang="ru-RU" sz="1000" b="1" dirty="0">
                          <a:effectLst/>
                        </a:rPr>
                        <a:t>область  </a:t>
                      </a:r>
                      <a:r>
                        <a:rPr lang="ru-RU" sz="1000" b="1" dirty="0" smtClean="0">
                          <a:effectLst/>
                        </a:rPr>
                        <a:t>12130х200 =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2 426 000 руб.)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  <a:tr h="628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Виды деятельности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Определяются в законодательном акте МО. Запрет на торговлю  маркированной продукцией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Без ограничений (в том числе   виды деятельности по ЕНВД)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Без ограничений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Ограниченный перечень, в том числе запрет на торговлю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  <a:tr h="468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3969"/>
                          </a:solidFill>
                          <a:effectLst/>
                        </a:rPr>
                        <a:t>Остаточная стоимость основных средств</a:t>
                      </a:r>
                      <a:endParaRPr lang="ru-RU" sz="1200" dirty="0">
                        <a:solidFill>
                          <a:srgbClr val="21396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Без ограничений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Без ограничений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Не более 300 млн. руб.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Без ограничений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61" marR="424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8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3629</TotalTime>
  <Words>845</Words>
  <Application>Microsoft Office PowerPoint</Application>
  <PresentationFormat>Экран (16:9)</PresentationFormat>
  <Paragraphs>126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Лобанова Алена Юрьевна</cp:lastModifiedBy>
  <cp:revision>445</cp:revision>
  <dcterms:created xsi:type="dcterms:W3CDTF">2016-11-18T14:12:19Z</dcterms:created>
  <dcterms:modified xsi:type="dcterms:W3CDTF">2020-09-25T11:56:58Z</dcterms:modified>
</cp:coreProperties>
</file>