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2" r:id="rId9"/>
    <p:sldId id="267" r:id="rId10"/>
    <p:sldId id="268" r:id="rId11"/>
    <p:sldId id="269" r:id="rId12"/>
    <p:sldId id="270" r:id="rId13"/>
    <p:sldId id="280" r:id="rId14"/>
    <p:sldId id="281" r:id="rId15"/>
    <p:sldId id="282" r:id="rId16"/>
    <p:sldId id="283" r:id="rId17"/>
    <p:sldId id="285" r:id="rId18"/>
    <p:sldId id="284" r:id="rId19"/>
    <p:sldId id="286" r:id="rId20"/>
    <p:sldId id="287" r:id="rId21"/>
    <p:sldId id="288" r:id="rId22"/>
    <p:sldId id="289" r:id="rId23"/>
    <p:sldId id="278" r:id="rId24"/>
    <p:sldId id="279" r:id="rId25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97" autoAdjust="0"/>
    <p:restoredTop sz="94660"/>
  </p:normalViewPr>
  <p:slideViewPr>
    <p:cSldViewPr>
      <p:cViewPr>
        <p:scale>
          <a:sx n="80" d="100"/>
          <a:sy n="80" d="100"/>
        </p:scale>
        <p:origin x="-86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stt\Desktop\&#1055;&#1056;&#1045;&#1047;&#1045;&#1053;&#1058;&#1040;&#1062;&#1048;&#1048;%20&#1056;&#1045;&#1043;&#1048;&#1054;&#1053;&#1040;&#1052;\&#1052;&#1086;&#1089;&#1082;&#1074;&#1072;%20&#1088;&#1072;&#1089;&#1095;&#1077;&#1090;&#1099;%2027.0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stt\Desktop\&#1055;&#1056;&#1045;&#1047;&#1045;&#1053;&#1058;&#1040;&#1062;&#1048;&#1048;%20&#1056;&#1045;&#1043;&#1048;&#1054;&#1053;&#1040;&#1052;\&#1052;&#1086;&#1089;&#1082;&#1074;&#1072;%20&#1088;&#1072;&#1089;&#1095;&#1077;&#1090;&#1099;%2027.0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1"/>
          <c:order val="0"/>
          <c:tx>
            <c:strRef>
              <c:f>'2020'!$B$88</c:f>
              <c:strCache>
                <c:ptCount val="1"/>
                <c:pt idx="0">
                  <c:v>Всего по России</c:v>
                </c:pt>
              </c:strCache>
            </c:strRef>
          </c:tx>
          <c:marker>
            <c:symbol val="none"/>
          </c:marker>
          <c:cat>
            <c:strRef>
              <c:f>'2020'!$C$1:$J$1</c:f>
              <c:strCache>
                <c:ptCount val="8"/>
                <c:pt idx="0">
                  <c:v>МЧС</c:v>
                </c:pt>
                <c:pt idx="1">
                  <c:v>Росздравнадзор</c:v>
                </c:pt>
                <c:pt idx="2">
                  <c:v>Роспотребнадзор</c:v>
                </c:pt>
                <c:pt idx="3">
                  <c:v>Росприроднадзор</c:v>
                </c:pt>
                <c:pt idx="4">
                  <c:v>Россельхознадзор</c:v>
                </c:pt>
                <c:pt idx="5">
                  <c:v>Ростехнадзор</c:v>
                </c:pt>
                <c:pt idx="6">
                  <c:v>Ространснадзор</c:v>
                </c:pt>
                <c:pt idx="7">
                  <c:v>Роструд</c:v>
                </c:pt>
              </c:strCache>
            </c:strRef>
          </c:cat>
          <c:val>
            <c:numRef>
              <c:f>'2020'!$C$88:$J$88</c:f>
              <c:numCache>
                <c:formatCode>_(* #,##0.00_);_(* \(#,##0.00\);_(* "-"??_);_(@_)</c:formatCode>
                <c:ptCount val="8"/>
                <c:pt idx="0">
                  <c:v>3.5084313725490195</c:v>
                </c:pt>
                <c:pt idx="1">
                  <c:v>3.87156862745098</c:v>
                </c:pt>
                <c:pt idx="2">
                  <c:v>4.2035294117647073</c:v>
                </c:pt>
                <c:pt idx="3">
                  <c:v>3.9615461847389559</c:v>
                </c:pt>
                <c:pt idx="4">
                  <c:v>3.7434959349593484</c:v>
                </c:pt>
                <c:pt idx="5">
                  <c:v>3.9730392156862742</c:v>
                </c:pt>
                <c:pt idx="6">
                  <c:v>3.8595098039215685</c:v>
                </c:pt>
                <c:pt idx="7">
                  <c:v>4.2192771084337366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836-4CC3-BB28-9BCF347FE36E}"/>
            </c:ext>
          </c:extLst>
        </c:ser>
        <c:ser>
          <c:idx val="0"/>
          <c:order val="1"/>
          <c:tx>
            <c:strRef>
              <c:f>'2020'!$B$16</c:f>
              <c:strCache>
                <c:ptCount val="1"/>
                <c:pt idx="0">
                  <c:v>Ярославская область</c:v>
                </c:pt>
              </c:strCache>
            </c:strRef>
          </c:tx>
          <c:marker>
            <c:symbol val="none"/>
          </c:marker>
          <c:dLbls>
            <c:dLbl>
              <c:idx val="3"/>
              <c:layout>
                <c:manualLayout>
                  <c:x val="-1.1198946417229976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36-4CC3-BB28-9BCF347FE36E}"/>
                </c:ext>
              </c:extLst>
            </c:dLbl>
            <c:dLbl>
              <c:idx val="4"/>
              <c:layout>
                <c:manualLayout>
                  <c:x val="0"/>
                  <c:y val="-2.7777777777777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836-4CC3-BB28-9BCF347FE36E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'2020'!$C$16:$J$16</c:f>
              <c:numCache>
                <c:formatCode>_(* #,##0.00_);_(* \(#,##0.00\);_(* "-"??_);_(@_)</c:formatCode>
                <c:ptCount val="8"/>
                <c:pt idx="0">
                  <c:v>3.25</c:v>
                </c:pt>
                <c:pt idx="1">
                  <c:v>2.9000000000000004</c:v>
                </c:pt>
                <c:pt idx="2">
                  <c:v>4.4333333333333336</c:v>
                </c:pt>
                <c:pt idx="3">
                  <c:v>2.6</c:v>
                </c:pt>
                <c:pt idx="4">
                  <c:v>3.9666666666666668</c:v>
                </c:pt>
                <c:pt idx="5">
                  <c:v>4.1333333333333329</c:v>
                </c:pt>
                <c:pt idx="6">
                  <c:v>1.9000000000000001</c:v>
                </c:pt>
                <c:pt idx="7">
                  <c:v>4.55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836-4CC3-BB28-9BCF347FE3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5491072"/>
        <c:axId val="85496960"/>
      </c:radarChart>
      <c:catAx>
        <c:axId val="85491072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crossAx val="85496960"/>
        <c:crosses val="autoZero"/>
        <c:auto val="1"/>
        <c:lblAlgn val="ctr"/>
        <c:lblOffset val="100"/>
        <c:noMultiLvlLbl val="0"/>
      </c:catAx>
      <c:valAx>
        <c:axId val="85496960"/>
        <c:scaling>
          <c:orientation val="minMax"/>
          <c:max val="8"/>
        </c:scaling>
        <c:delete val="0"/>
        <c:axPos val="l"/>
        <c:majorGridlines/>
        <c:numFmt formatCode="_(* #,##0_);_(* \(#,##0\);_(* &quot;-&quot;_);_(@_)" sourceLinked="0"/>
        <c:majorTickMark val="cross"/>
        <c:minorTickMark val="none"/>
        <c:tickLblPos val="nextTo"/>
        <c:crossAx val="8549107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1"/>
          <c:order val="0"/>
          <c:tx>
            <c:strRef>
              <c:f>'2019'!$B$88</c:f>
              <c:strCache>
                <c:ptCount val="1"/>
                <c:pt idx="0">
                  <c:v>Всего по России</c:v>
                </c:pt>
              </c:strCache>
            </c:strRef>
          </c:tx>
          <c:marker>
            <c:symbol val="none"/>
          </c:marker>
          <c:cat>
            <c:strRef>
              <c:f>'2019'!$C$1:$I$1</c:f>
              <c:strCache>
                <c:ptCount val="7"/>
                <c:pt idx="0">
                  <c:v>Роспотребнадзор</c:v>
                </c:pt>
                <c:pt idx="1">
                  <c:v>Росприроднадзор</c:v>
                </c:pt>
                <c:pt idx="2">
                  <c:v>Ростехнадзор</c:v>
                </c:pt>
                <c:pt idx="3">
                  <c:v>Россельхознадзор</c:v>
                </c:pt>
                <c:pt idx="4">
                  <c:v>МЧС</c:v>
                </c:pt>
                <c:pt idx="5">
                  <c:v>ЖКХ</c:v>
                </c:pt>
                <c:pt idx="6">
                  <c:v>Роструд</c:v>
                </c:pt>
              </c:strCache>
            </c:strRef>
          </c:cat>
          <c:val>
            <c:numRef>
              <c:f>'2019'!$C$88:$I$88</c:f>
              <c:numCache>
                <c:formatCode>_(* #,##0.00_);_(* \(#,##0.00\);_(* "-"??_);_(@_)</c:formatCode>
                <c:ptCount val="7"/>
                <c:pt idx="0">
                  <c:v>4.1129411764705894</c:v>
                </c:pt>
                <c:pt idx="1">
                  <c:v>3.1882352941176473</c:v>
                </c:pt>
                <c:pt idx="2">
                  <c:v>2.7823529411764705</c:v>
                </c:pt>
                <c:pt idx="3">
                  <c:v>3.7976470588235309</c:v>
                </c:pt>
                <c:pt idx="4">
                  <c:v>4.3094117647058825</c:v>
                </c:pt>
                <c:pt idx="5">
                  <c:v>3.9000000000000012</c:v>
                </c:pt>
                <c:pt idx="6">
                  <c:v>4.225301204819278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E19-4EA1-BAD8-66B38A0D5C52}"/>
            </c:ext>
          </c:extLst>
        </c:ser>
        <c:ser>
          <c:idx val="0"/>
          <c:order val="1"/>
          <c:tx>
            <c:strRef>
              <c:f>'2019'!$B$86</c:f>
              <c:strCache>
                <c:ptCount val="1"/>
                <c:pt idx="0">
                  <c:v>Ярославская область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0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E19-4EA1-BAD8-66B38A0D5C52}"/>
                </c:ext>
              </c:extLst>
            </c:dLbl>
            <c:dLbl>
              <c:idx val="4"/>
              <c:layout>
                <c:manualLayout>
                  <c:x val="5.5555555555555558E-3"/>
                  <c:y val="-2.7777777777777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E19-4EA1-BAD8-66B38A0D5C52}"/>
                </c:ext>
              </c:extLst>
            </c:dLbl>
            <c:dLbl>
              <c:idx val="5"/>
              <c:layout>
                <c:manualLayout>
                  <c:x val="4.4444444444444446E-2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E19-4EA1-BAD8-66B38A0D5C52}"/>
                </c:ext>
              </c:extLst>
            </c:dLbl>
            <c:dLbl>
              <c:idx val="6"/>
              <c:layout>
                <c:manualLayout>
                  <c:x val="2.7777777777777776E-2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E19-4EA1-BAD8-66B38A0D5C5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'2019'!$C$1:$I$1</c:f>
              <c:strCache>
                <c:ptCount val="7"/>
                <c:pt idx="0">
                  <c:v>Роспотребнадзор</c:v>
                </c:pt>
                <c:pt idx="1">
                  <c:v>Росприроднадзор</c:v>
                </c:pt>
                <c:pt idx="2">
                  <c:v>Ростехнадзор</c:v>
                </c:pt>
                <c:pt idx="3">
                  <c:v>Россельхознадзор</c:v>
                </c:pt>
                <c:pt idx="4">
                  <c:v>МЧС</c:v>
                </c:pt>
                <c:pt idx="5">
                  <c:v>ЖКХ</c:v>
                </c:pt>
                <c:pt idx="6">
                  <c:v>Роструд</c:v>
                </c:pt>
              </c:strCache>
            </c:strRef>
          </c:cat>
          <c:val>
            <c:numRef>
              <c:f>'2019'!$C$86:$I$86</c:f>
              <c:numCache>
                <c:formatCode>General</c:formatCode>
                <c:ptCount val="7"/>
                <c:pt idx="0">
                  <c:v>5</c:v>
                </c:pt>
                <c:pt idx="1">
                  <c:v>2.1</c:v>
                </c:pt>
                <c:pt idx="2">
                  <c:v>2.2999999999999998</c:v>
                </c:pt>
                <c:pt idx="3">
                  <c:v>4.5999999999999996</c:v>
                </c:pt>
                <c:pt idx="4">
                  <c:v>2.8</c:v>
                </c:pt>
                <c:pt idx="5">
                  <c:v>5.9</c:v>
                </c:pt>
                <c:pt idx="6">
                  <c:v>2.2000000000000002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E19-4EA1-BAD8-66B38A0D5C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5070592"/>
        <c:axId val="85072128"/>
      </c:radarChart>
      <c:catAx>
        <c:axId val="85070592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crossAx val="85072128"/>
        <c:crosses val="autoZero"/>
        <c:auto val="1"/>
        <c:lblAlgn val="ctr"/>
        <c:lblOffset val="100"/>
        <c:noMultiLvlLbl val="0"/>
      </c:catAx>
      <c:valAx>
        <c:axId val="85072128"/>
        <c:scaling>
          <c:orientation val="minMax"/>
          <c:max val="8"/>
        </c:scaling>
        <c:delete val="0"/>
        <c:axPos val="l"/>
        <c:majorGridlines/>
        <c:numFmt formatCode="_(* #,##0_);_(* \(#,##0\);_(* &quot;-&quot;_);_(@_)" sourceLinked="0"/>
        <c:majorTickMark val="cross"/>
        <c:minorTickMark val="none"/>
        <c:tickLblPos val="nextTo"/>
        <c:crossAx val="8507059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5B98E-2FE3-4624-A2CA-003731239545}" type="datetimeFigureOut">
              <a:rPr lang="ru-RU" smtClean="0"/>
              <a:t>29.07.2021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601CE-B98D-45C5-B11C-B7E4C3A9AF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74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86DC0-E440-4289-9010-EF429857071B}" type="datetime1">
              <a:rPr lang="en-US" smtClean="0"/>
              <a:t>7/29/2021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02235">
              <a:lnSpc>
                <a:spcPts val="10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E9CBD-42CB-4556-A1CF-FA3C1E4EB5A7}" type="datetime1">
              <a:rPr lang="en-US" smtClean="0"/>
              <a:t>7/29/2021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02235">
              <a:lnSpc>
                <a:spcPts val="10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BB4C2-CCD8-4305-B8F1-E9B3F3C7419B}" type="datetime1">
              <a:rPr lang="en-US" smtClean="0"/>
              <a:t>7/29/2021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02235">
              <a:lnSpc>
                <a:spcPts val="10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773173"/>
            <a:ext cx="9144000" cy="2087880"/>
          </a:xfrm>
          <a:custGeom>
            <a:avLst/>
            <a:gdLst/>
            <a:ahLst/>
            <a:cxnLst/>
            <a:rect l="l" t="t" r="r" b="b"/>
            <a:pathLst>
              <a:path w="9144000" h="2087879">
                <a:moveTo>
                  <a:pt x="9144000" y="0"/>
                </a:moveTo>
                <a:lnTo>
                  <a:pt x="0" y="0"/>
                </a:lnTo>
                <a:lnTo>
                  <a:pt x="0" y="2087880"/>
                </a:lnTo>
                <a:lnTo>
                  <a:pt x="9144000" y="2087880"/>
                </a:lnTo>
                <a:lnTo>
                  <a:pt x="914400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C6CFF-EF07-425D-B810-486BD23D84A0}" type="datetime1">
              <a:rPr lang="en-US" smtClean="0"/>
              <a:t>7/29/2021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02235">
              <a:lnSpc>
                <a:spcPts val="10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8777D-B81E-4A27-86DE-D07CC4291725}" type="datetime1">
              <a:rPr lang="en-US" smtClean="0"/>
              <a:t>7/29/2021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02235">
              <a:lnSpc>
                <a:spcPts val="10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88976"/>
            <a:ext cx="8642985" cy="432434"/>
          </a:xfrm>
          <a:custGeom>
            <a:avLst/>
            <a:gdLst/>
            <a:ahLst/>
            <a:cxnLst/>
            <a:rect l="l" t="t" r="r" b="b"/>
            <a:pathLst>
              <a:path w="8642985" h="432434">
                <a:moveTo>
                  <a:pt x="8642604" y="0"/>
                </a:moveTo>
                <a:lnTo>
                  <a:pt x="0" y="0"/>
                </a:lnTo>
                <a:lnTo>
                  <a:pt x="0" y="432053"/>
                </a:lnTo>
                <a:lnTo>
                  <a:pt x="8642604" y="432053"/>
                </a:lnTo>
                <a:lnTo>
                  <a:pt x="8642604" y="0"/>
                </a:lnTo>
                <a:close/>
              </a:path>
            </a:pathLst>
          </a:custGeom>
          <a:solidFill>
            <a:srgbClr val="2E54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9440" y="241553"/>
            <a:ext cx="7945119" cy="299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30961" y="3153917"/>
            <a:ext cx="8482965" cy="3302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A26B9-8F54-484B-93FD-C0D7EBF4A9E5}" type="datetime1">
              <a:rPr lang="en-US" smtClean="0"/>
              <a:t>7/29/2021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81238" y="6542341"/>
            <a:ext cx="205740" cy="1530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02235">
              <a:lnSpc>
                <a:spcPts val="10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68579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68630" y="1709674"/>
            <a:ext cx="5039360" cy="128270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80"/>
              </a:spcBef>
            </a:pPr>
            <a:r>
              <a:rPr sz="1500" b="1" spc="35" dirty="0">
                <a:solidFill>
                  <a:srgbClr val="404040"/>
                </a:solidFill>
                <a:latin typeface="Verdana"/>
                <a:cs typeface="Verdana"/>
              </a:rPr>
              <a:t>ИНДЕКС</a:t>
            </a:r>
            <a:endParaRPr sz="1500" dirty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180"/>
              </a:spcBef>
            </a:pPr>
            <a:r>
              <a:rPr sz="1500" b="1" spc="35" dirty="0">
                <a:solidFill>
                  <a:srgbClr val="404040"/>
                </a:solidFill>
                <a:latin typeface="Verdana"/>
                <a:cs typeface="Verdana"/>
              </a:rPr>
              <a:t>«АДМИНИСТРАТИВНОЕ ДАВЛЕНИЕ </a:t>
            </a:r>
            <a:r>
              <a:rPr sz="1500" b="1" dirty="0">
                <a:solidFill>
                  <a:srgbClr val="404040"/>
                </a:solidFill>
                <a:latin typeface="Verdana"/>
                <a:cs typeface="Verdana"/>
              </a:rPr>
              <a:t>–</a:t>
            </a:r>
            <a:r>
              <a:rPr sz="1500" b="1" spc="27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500" b="1" spc="45" dirty="0">
                <a:solidFill>
                  <a:srgbClr val="404040"/>
                </a:solidFill>
                <a:latin typeface="Verdana"/>
                <a:cs typeface="Verdana"/>
              </a:rPr>
              <a:t>202</a:t>
            </a:r>
            <a:r>
              <a:rPr lang="ru-RU" sz="1500" b="1" spc="45" dirty="0">
                <a:solidFill>
                  <a:srgbClr val="404040"/>
                </a:solidFill>
                <a:latin typeface="Verdana"/>
                <a:cs typeface="Verdana"/>
              </a:rPr>
              <a:t>1</a:t>
            </a:r>
            <a:r>
              <a:rPr sz="1500" b="1" spc="45" dirty="0">
                <a:solidFill>
                  <a:srgbClr val="404040"/>
                </a:solidFill>
                <a:latin typeface="Verdana"/>
                <a:cs typeface="Verdana"/>
              </a:rPr>
              <a:t>»</a:t>
            </a:r>
            <a:endParaRPr sz="15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00" dirty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sz="1500" u="heavy" spc="-37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b="1" u="heavy" spc="3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Verdana"/>
                <a:cs typeface="Verdana"/>
              </a:rPr>
              <a:t>«</a:t>
            </a:r>
            <a:r>
              <a:rPr lang="ru-RU" sz="1500" b="1" u="heavy" spc="3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Verdana"/>
                <a:cs typeface="Verdana"/>
              </a:rPr>
              <a:t>ЯРОСЛАВСКАЯ ОБЛАСТЬ</a:t>
            </a:r>
            <a:r>
              <a:rPr sz="1500" b="1" u="heavy" spc="4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Verdana"/>
                <a:cs typeface="Verdana"/>
              </a:rPr>
              <a:t>»</a:t>
            </a:r>
            <a:endParaRPr sz="1500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9860" y="845756"/>
            <a:ext cx="173418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30859C"/>
                </a:solidFill>
                <a:latin typeface="Verdana"/>
                <a:cs typeface="Verdana"/>
              </a:rPr>
              <a:t>202</a:t>
            </a:r>
            <a:r>
              <a:rPr lang="ru-RU" sz="1600" dirty="0">
                <a:solidFill>
                  <a:srgbClr val="30859C"/>
                </a:solidFill>
                <a:latin typeface="Verdana"/>
                <a:cs typeface="Verdana"/>
              </a:rPr>
              <a:t>1</a:t>
            </a:r>
            <a:r>
              <a:rPr sz="1600" spc="-110" dirty="0">
                <a:solidFill>
                  <a:srgbClr val="30859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30859C"/>
                </a:solidFill>
                <a:latin typeface="Verdana"/>
                <a:cs typeface="Verdana"/>
              </a:rPr>
              <a:t>г.</a:t>
            </a:r>
            <a:endParaRPr sz="1600" dirty="0">
              <a:latin typeface="Verdana"/>
              <a:cs typeface="Verdan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683513" y="440436"/>
            <a:ext cx="2665095" cy="612775"/>
            <a:chOff x="683513" y="440436"/>
            <a:chExt cx="2665095" cy="612775"/>
          </a:xfrm>
        </p:grpSpPr>
        <p:sp>
          <p:nvSpPr>
            <p:cNvPr id="6" name="object 6"/>
            <p:cNvSpPr/>
            <p:nvPr/>
          </p:nvSpPr>
          <p:spPr>
            <a:xfrm>
              <a:off x="683513" y="440436"/>
              <a:ext cx="816102" cy="61264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760219" y="440436"/>
              <a:ext cx="1588008" cy="54025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113655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МАТЕРИАЛ </a:t>
            </a:r>
            <a:r>
              <a:rPr dirty="0"/>
              <a:t>К</a:t>
            </a:r>
            <a:r>
              <a:rPr spc="-50" dirty="0"/>
              <a:t> </a:t>
            </a:r>
            <a:r>
              <a:rPr spc="-5" dirty="0"/>
              <a:t>ОБСУЖДЕНИЮ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2235">
              <a:lnSpc>
                <a:spcPts val="1050"/>
              </a:lnSpc>
            </a:pPr>
            <a:fld id="{81D60167-4931-47E6-BA6A-407CBD079E47}" type="slidenum">
              <a:rPr lang="ru-RU" smtClean="0"/>
              <a:t>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163" y="239776"/>
            <a:ext cx="855345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smtClean="0">
                <a:solidFill>
                  <a:srgbClr val="FFFFFF"/>
                </a:solidFill>
                <a:latin typeface="Verdana"/>
                <a:cs typeface="Verdana"/>
              </a:rPr>
              <a:t>ПРОФИЛЬ «</a:t>
            </a:r>
            <a:r>
              <a:rPr lang="ru-RU" spc="-5" smtClean="0">
                <a:solidFill>
                  <a:srgbClr val="FFFFFF"/>
                </a:solidFill>
                <a:latin typeface="Verdana"/>
                <a:cs typeface="Verdana"/>
              </a:rPr>
              <a:t>ЯРОСЛАВСКАЯ ОБЛАСТЬ</a:t>
            </a:r>
            <a:r>
              <a:rPr spc="-5" smtClean="0">
                <a:solidFill>
                  <a:srgbClr val="FFFFFF"/>
                </a:solidFill>
                <a:latin typeface="Verdana"/>
                <a:cs typeface="Verdana"/>
              </a:rPr>
              <a:t>»</a:t>
            </a:r>
            <a:endParaRPr spc="-5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52400" y="3733800"/>
            <a:ext cx="4343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В 2019 году </a:t>
            </a:r>
            <a:r>
              <a:rPr lang="ru-RU" sz="1200" dirty="0" err="1"/>
              <a:t>Роспотребнадзор</a:t>
            </a:r>
            <a:r>
              <a:rPr lang="ru-RU" sz="1200" dirty="0"/>
              <a:t> в Ярославской области наложил 2261 штраф на общую сумму 15 552 000 рублей (включая физлиц, данные по расчетам которых не учитывались). </a:t>
            </a:r>
          </a:p>
          <a:p>
            <a:endParaRPr lang="ru-RU" sz="1200" dirty="0"/>
          </a:p>
          <a:p>
            <a:r>
              <a:rPr lang="ru-RU" sz="1200" dirty="0"/>
              <a:t>В 2019 году </a:t>
            </a:r>
            <a:r>
              <a:rPr lang="ru-RU" sz="1200" dirty="0" err="1"/>
              <a:t>Ростехнадзор</a:t>
            </a:r>
            <a:r>
              <a:rPr lang="ru-RU" sz="1200" dirty="0"/>
              <a:t> в Ярославской области наложил 750 штрафов на общую сумму 57 945 000 рублей (включая физлиц, данные по расчетам которых не учитывались). </a:t>
            </a:r>
          </a:p>
          <a:p>
            <a:endParaRPr lang="ru-RU" sz="1200" dirty="0"/>
          </a:p>
          <a:p>
            <a:r>
              <a:rPr lang="ru-RU" sz="1200" dirty="0"/>
              <a:t>В 2019 году </a:t>
            </a:r>
            <a:r>
              <a:rPr lang="ru-RU" sz="1200" dirty="0" err="1"/>
              <a:t>Россельхознадзор</a:t>
            </a:r>
            <a:r>
              <a:rPr lang="ru-RU" sz="1200" dirty="0"/>
              <a:t> в Ярославской области наложил 1310 штрафов на общую сумму 15 737 800 рублей. Из них 34%-физические лица (в расчете Индекса не использовались).</a:t>
            </a:r>
          </a:p>
          <a:p>
            <a:endParaRPr lang="ru-RU" sz="1200" dirty="0"/>
          </a:p>
          <a:p>
            <a:r>
              <a:rPr lang="ru-RU" sz="1200" dirty="0"/>
              <a:t>В 2019 году </a:t>
            </a:r>
            <a:r>
              <a:rPr lang="ru-RU" sz="1200" dirty="0" err="1"/>
              <a:t>Росприроднадзор</a:t>
            </a:r>
            <a:r>
              <a:rPr lang="ru-RU" sz="1200" dirty="0"/>
              <a:t> наложил 234 штрафа в Ярославской области на общую сумму 7 665 500 рублей (включая физлиц, данные по расчетам которых не учитывались).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495800" y="3743696"/>
            <a:ext cx="4343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/>
              <a:t>В 2020 году </a:t>
            </a:r>
            <a:r>
              <a:rPr lang="ru-RU" sz="1200" dirty="0" err="1"/>
              <a:t>Роспотребнадзор</a:t>
            </a:r>
            <a:r>
              <a:rPr lang="ru-RU" sz="1200" dirty="0"/>
              <a:t> в Ярославской области наложил </a:t>
            </a:r>
            <a:br>
              <a:rPr lang="ru-RU" sz="1200" dirty="0"/>
            </a:br>
            <a:r>
              <a:rPr lang="ru-RU" sz="1200" dirty="0"/>
              <a:t>1100 штрафов на общую сумму 12 560 200 рублей.</a:t>
            </a:r>
            <a:r>
              <a:rPr lang="en-US" sz="1200" dirty="0"/>
              <a:t> </a:t>
            </a:r>
            <a:r>
              <a:rPr lang="ru-RU" sz="1200" dirty="0"/>
              <a:t>Из них 15 %-физические лица (в расчете Индекса не использовались).</a:t>
            </a:r>
          </a:p>
          <a:p>
            <a:pPr algn="just"/>
            <a:endParaRPr lang="ru-RU" sz="1200" dirty="0"/>
          </a:p>
          <a:p>
            <a:pPr algn="just"/>
            <a:r>
              <a:rPr lang="ru-RU" sz="1200" dirty="0"/>
              <a:t>В 2020 году </a:t>
            </a:r>
            <a:r>
              <a:rPr lang="ru-RU" sz="1200" dirty="0" err="1"/>
              <a:t>Ростехнадзор</a:t>
            </a:r>
            <a:r>
              <a:rPr lang="ru-RU" sz="1200" dirty="0"/>
              <a:t> в Ярославской области наложил </a:t>
            </a:r>
            <a:r>
              <a:rPr lang="ru-RU" sz="1200" dirty="0" smtClean="0"/>
              <a:t>327 штрафов  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/>
              <a:t>на общую сумму  18 904 000 рублей. Из них 2 %-физические лица (в расчете Индекса не использовались).</a:t>
            </a:r>
          </a:p>
          <a:p>
            <a:pPr algn="just"/>
            <a:endParaRPr lang="ru-RU" sz="1200" dirty="0"/>
          </a:p>
          <a:p>
            <a:pPr algn="just"/>
            <a:r>
              <a:rPr lang="ru-RU" sz="1200" dirty="0"/>
              <a:t>В 2020 году </a:t>
            </a:r>
            <a:r>
              <a:rPr lang="ru-RU" sz="1200" dirty="0" err="1"/>
              <a:t>Россельхознадзор</a:t>
            </a:r>
            <a:r>
              <a:rPr lang="ru-RU" sz="1200" dirty="0"/>
              <a:t> в Ярославской области наложил </a:t>
            </a:r>
            <a:br>
              <a:rPr lang="ru-RU" sz="1200" dirty="0"/>
            </a:br>
            <a:r>
              <a:rPr lang="ru-RU" sz="1200" dirty="0"/>
              <a:t>711 штрафов на общую сумму 6 626 600 рублей. Из них 40%-физические лица (в расчете Индекса не использовались).</a:t>
            </a:r>
          </a:p>
          <a:p>
            <a:pPr algn="just"/>
            <a:endParaRPr lang="ru-RU" sz="1200" dirty="0"/>
          </a:p>
          <a:p>
            <a:pPr algn="just"/>
            <a:r>
              <a:rPr lang="ru-RU" sz="1200" dirty="0"/>
              <a:t>В 2020 году </a:t>
            </a:r>
            <a:r>
              <a:rPr lang="ru-RU" sz="1200" dirty="0" err="1"/>
              <a:t>Росприроднадзор</a:t>
            </a:r>
            <a:r>
              <a:rPr lang="ru-RU" sz="1200" dirty="0"/>
              <a:t> в Ярославской области наложил</a:t>
            </a:r>
            <a:br>
              <a:rPr lang="ru-RU" sz="1200" dirty="0"/>
            </a:br>
            <a:r>
              <a:rPr lang="ru-RU" sz="1200" dirty="0"/>
              <a:t>309 штрафов на общую сумму 9 842 500 рублей. Из них 24%-физические лица (в расчете Индекса не использовались).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8335695"/>
              </p:ext>
            </p:extLst>
          </p:nvPr>
        </p:nvGraphicFramePr>
        <p:xfrm>
          <a:off x="4369734" y="990600"/>
          <a:ext cx="453614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0191448"/>
              </p:ext>
            </p:extLst>
          </p:nvPr>
        </p:nvGraphicFramePr>
        <p:xfrm>
          <a:off x="-381000" y="1066800"/>
          <a:ext cx="454902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>
          <a:xfrm>
            <a:off x="8077200" y="6542340"/>
            <a:ext cx="509778" cy="315659"/>
          </a:xfrm>
        </p:spPr>
        <p:txBody>
          <a:bodyPr/>
          <a:lstStyle/>
          <a:p>
            <a:pPr marL="102235">
              <a:lnSpc>
                <a:spcPts val="1050"/>
              </a:lnSpc>
            </a:pPr>
            <a:fld id="{81D60167-4931-47E6-BA6A-407CBD079E47}" type="slidenum">
              <a:rPr lang="ru-RU" smtClean="0"/>
              <a:t>10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163" y="226821"/>
            <a:ext cx="8568437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FFFFFF"/>
                </a:solidFill>
              </a:rPr>
              <a:t>КЛЮЧЕВЫЕ </a:t>
            </a:r>
            <a:r>
              <a:rPr spc="-20" dirty="0">
                <a:solidFill>
                  <a:srgbClr val="FFFFFF"/>
                </a:solidFill>
              </a:rPr>
              <a:t>ПОКАЗАТЕЛИ </a:t>
            </a:r>
            <a:r>
              <a:rPr spc="-10" dirty="0">
                <a:solidFill>
                  <a:srgbClr val="FFFFFF"/>
                </a:solidFill>
              </a:rPr>
              <a:t>ИНДЕКСА </a:t>
            </a:r>
            <a:r>
              <a:rPr dirty="0">
                <a:solidFill>
                  <a:srgbClr val="FFFFFF"/>
                </a:solidFill>
              </a:rPr>
              <a:t>ПО </a:t>
            </a:r>
            <a:r>
              <a:rPr spc="-25" dirty="0">
                <a:solidFill>
                  <a:srgbClr val="FFFFFF"/>
                </a:solidFill>
              </a:rPr>
              <a:t>ОРГАНАМ </a:t>
            </a:r>
            <a:r>
              <a:rPr spc="-15" dirty="0">
                <a:solidFill>
                  <a:srgbClr val="FFFFFF"/>
                </a:solidFill>
              </a:rPr>
              <a:t>КОНТРОЛЯ </a:t>
            </a:r>
            <a:r>
              <a:rPr dirty="0">
                <a:solidFill>
                  <a:srgbClr val="FFFFFF"/>
                </a:solidFill>
              </a:rPr>
              <a:t>И</a:t>
            </a:r>
            <a:r>
              <a:rPr spc="50" dirty="0">
                <a:solidFill>
                  <a:srgbClr val="FFFFFF"/>
                </a:solidFill>
              </a:rPr>
              <a:t> </a:t>
            </a:r>
            <a:r>
              <a:rPr spc="-15" dirty="0">
                <a:solidFill>
                  <a:srgbClr val="FFFFFF"/>
                </a:solidFill>
              </a:rPr>
              <a:t>НАДЗОРА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5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23240" y="809498"/>
            <a:ext cx="816356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25" dirty="0">
                <a:latin typeface="Times New Roman"/>
                <a:cs typeface="Times New Roman"/>
              </a:rPr>
              <a:t>ПОКАЗАТЕЛИ, </a:t>
            </a:r>
            <a:r>
              <a:rPr sz="1400" b="1" spc="-40" dirty="0">
                <a:latin typeface="Times New Roman"/>
                <a:cs typeface="Times New Roman"/>
              </a:rPr>
              <a:t>РАСЧИТАННЫЕ </a:t>
            </a:r>
            <a:r>
              <a:rPr sz="1400" b="1" spc="-5" dirty="0">
                <a:latin typeface="Times New Roman"/>
                <a:cs typeface="Times New Roman"/>
              </a:rPr>
              <a:t>ДЛЯ </a:t>
            </a:r>
            <a:r>
              <a:rPr lang="ru-RU" sz="1400" b="1" spc="-80" dirty="0">
                <a:latin typeface="Times New Roman"/>
                <a:cs typeface="Times New Roman"/>
              </a:rPr>
              <a:t>ЯРОСЛАВСКОЙ ОБЛАСТИ </a:t>
            </a:r>
            <a:r>
              <a:rPr sz="1400" spc="-5" dirty="0">
                <a:latin typeface="Times New Roman"/>
                <a:cs typeface="Times New Roman"/>
              </a:rPr>
              <a:t>(по данным </a:t>
            </a:r>
            <a:r>
              <a:rPr sz="1400" spc="-5" dirty="0" err="1">
                <a:latin typeface="Times New Roman"/>
                <a:cs typeface="Times New Roman"/>
              </a:rPr>
              <a:t>за</a:t>
            </a:r>
            <a:r>
              <a:rPr sz="1400" spc="-5" dirty="0">
                <a:latin typeface="Times New Roman"/>
                <a:cs typeface="Times New Roman"/>
              </a:rPr>
              <a:t> 20</a:t>
            </a:r>
            <a:r>
              <a:rPr lang="ru-RU" sz="1400" spc="-5" dirty="0">
                <a:latin typeface="Times New Roman"/>
                <a:cs typeface="Times New Roman"/>
              </a:rPr>
              <a:t>20</a:t>
            </a:r>
            <a:r>
              <a:rPr sz="1400" spc="28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год)</a:t>
            </a:r>
            <a:endParaRPr sz="1400" dirty="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592855"/>
              </p:ext>
            </p:extLst>
          </p:nvPr>
        </p:nvGraphicFramePr>
        <p:xfrm>
          <a:off x="208140" y="1251838"/>
          <a:ext cx="8714740" cy="39203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929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60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536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3820">
                        <a:lnSpc>
                          <a:spcPct val="114999"/>
                        </a:lnSpc>
                        <a:spcBef>
                          <a:spcPts val="215"/>
                        </a:spcBef>
                        <a:tabLst>
                          <a:tab pos="733425" algn="l"/>
                          <a:tab pos="1191895" algn="l"/>
                        </a:tabLst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1)	-	ДОЛЯ 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ПРЕДУПРЕЖДЕНИЙ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91440" marR="83820">
                        <a:lnSpc>
                          <a:spcPct val="114999"/>
                        </a:lnSpc>
                        <a:spcBef>
                          <a:spcPts val="5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ОТ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ОБЩЕГО ЧИСЛА 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НАКАЗАНИЙ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3820" algn="just">
                        <a:lnSpc>
                          <a:spcPct val="114999"/>
                        </a:lnSpc>
                        <a:spcBef>
                          <a:spcPts val="215"/>
                        </a:spcBef>
                        <a:tabLst>
                          <a:tab pos="1452245" algn="l"/>
                        </a:tabLst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(P2)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- ДОЛЯ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ОРГАНИЗАЦИЙ 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ИП, ПОДВЕРГНУТЫХ  КОНТРОЛЮ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И НАДЗОРУ </a:t>
                      </a: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ОТ 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ОБ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Щ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О	ЧИ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ЛА  ПОДКОНТРОЛЬНЫХ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76581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(P3)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- ДОЛЯ 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Ш</a:t>
                      </a: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РАФОВ,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91440" marR="208279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НАЛОЖЕННЫХ</a:t>
                      </a:r>
                      <a:r>
                        <a:rPr sz="1000" b="1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БЕЗ  ПРОВЕДЕНИЯ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ПРОВЕРОК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(P5) –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АДМИНИСТРАТИВНЫЙ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«НАЛОГ»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РОСПОТРЕБНАДЗОР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477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452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12,1 %</a:t>
                      </a:r>
                      <a:endParaRPr sz="105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016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ru-RU" sz="1050" dirty="0">
                          <a:solidFill>
                            <a:srgbClr val="00B050"/>
                          </a:solidFill>
                          <a:latin typeface="Times New Roman"/>
                          <a:cs typeface="Times New Roman"/>
                        </a:rPr>
                        <a:t>5,0 %</a:t>
                      </a:r>
                      <a:endParaRPr sz="1050" dirty="0">
                        <a:solidFill>
                          <a:srgbClr val="00B05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016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53 %</a:t>
                      </a:r>
                      <a:endParaRPr sz="105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016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8309" algn="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lang="en-US" sz="1200" b="1" spc="-5" dirty="0">
                          <a:latin typeface="Times New Roman"/>
                          <a:cs typeface="Times New Roman"/>
                        </a:rPr>
                        <a:t>9,</a:t>
                      </a:r>
                      <a:r>
                        <a:rPr lang="ru-RU" sz="1200" b="1" spc="-5" dirty="0">
                          <a:latin typeface="Times New Roman"/>
                          <a:cs typeface="Times New Roman"/>
                        </a:rPr>
                        <a:t>69 </a:t>
                      </a:r>
                      <a:r>
                        <a:rPr sz="1200" b="1" spc="-5" dirty="0" err="1">
                          <a:latin typeface="Times New Roman"/>
                          <a:cs typeface="Times New Roman"/>
                        </a:rPr>
                        <a:t>млн</a:t>
                      </a:r>
                      <a:r>
                        <a:rPr sz="1200" b="1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руб.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РОСПРИРОДНАДЗОР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477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635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lang="ru-RU" sz="1100" dirty="0" smtClean="0">
                          <a:solidFill>
                            <a:srgbClr val="00B050"/>
                          </a:solidFill>
                          <a:latin typeface="Times New Roman"/>
                          <a:cs typeface="Times New Roman"/>
                        </a:rPr>
                        <a:t>18,3%</a:t>
                      </a:r>
                      <a:endParaRPr sz="1100" dirty="0">
                        <a:solidFill>
                          <a:srgbClr val="00B05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965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lang="ru-RU" sz="1100" dirty="0">
                          <a:solidFill>
                            <a:srgbClr val="00B050"/>
                          </a:solidFill>
                          <a:latin typeface="Times New Roman"/>
                          <a:cs typeface="Times New Roman"/>
                        </a:rPr>
                        <a:t>5,0 %</a:t>
                      </a:r>
                      <a:endParaRPr sz="1100" dirty="0">
                        <a:solidFill>
                          <a:srgbClr val="00B05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965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80 %</a:t>
                      </a:r>
                      <a:endParaRPr sz="11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965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4665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lang="ru-RU" sz="1200" b="1" spc="-5" dirty="0">
                          <a:latin typeface="Times New Roman"/>
                          <a:cs typeface="Times New Roman"/>
                        </a:rPr>
                        <a:t>9,71 </a:t>
                      </a:r>
                      <a:r>
                        <a:rPr sz="1200" b="1" spc="-5" dirty="0" err="1">
                          <a:latin typeface="Times New Roman"/>
                          <a:cs typeface="Times New Roman"/>
                        </a:rPr>
                        <a:t>млн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руб.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РОСТЕХНАДЗОР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477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4525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10,8 %</a:t>
                      </a:r>
                      <a:endParaRPr sz="105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5,7 %</a:t>
                      </a:r>
                      <a:endParaRPr sz="105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74 %</a:t>
                      </a:r>
                      <a:endParaRPr sz="105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8309" algn="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lang="ru-RU" sz="1200" b="1" spc="-5" dirty="0">
                          <a:latin typeface="Times New Roman"/>
                          <a:cs typeface="Times New Roman"/>
                        </a:rPr>
                        <a:t>18,9 </a:t>
                      </a:r>
                      <a:r>
                        <a:rPr sz="1200" b="1" spc="-5" dirty="0" err="1">
                          <a:latin typeface="Times New Roman"/>
                          <a:cs typeface="Times New Roman"/>
                        </a:rPr>
                        <a:t>млн</a:t>
                      </a:r>
                      <a:r>
                        <a:rPr sz="1200" b="1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руб.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РОССЕЛЬХОЗНАДЗОР</a:t>
                      </a:r>
                    </a:p>
                  </a:txBody>
                  <a:tcPr marL="0" marR="0" marT="10477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8180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lang="ru-RU" sz="1050" dirty="0">
                          <a:solidFill>
                            <a:srgbClr val="00B050"/>
                          </a:solidFill>
                          <a:latin typeface="Times New Roman"/>
                          <a:cs typeface="Times New Roman"/>
                        </a:rPr>
                        <a:t>30,5 %</a:t>
                      </a:r>
                      <a:endParaRPr sz="1050" dirty="0">
                        <a:solidFill>
                          <a:srgbClr val="00B05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5,6 %</a:t>
                      </a:r>
                      <a:endParaRPr sz="105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lang="ru-RU" sz="1050" dirty="0">
                          <a:solidFill>
                            <a:srgbClr val="00B050"/>
                          </a:solidFill>
                          <a:latin typeface="Times New Roman"/>
                          <a:cs typeface="Times New Roman"/>
                        </a:rPr>
                        <a:t>59 %</a:t>
                      </a:r>
                      <a:endParaRPr sz="1050" dirty="0">
                        <a:solidFill>
                          <a:srgbClr val="00B05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9259" algn="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lang="ru-RU" sz="1200" b="1" spc="-5" dirty="0">
                          <a:latin typeface="Times New Roman"/>
                          <a:cs typeface="Times New Roman"/>
                        </a:rPr>
                        <a:t>6,1 </a:t>
                      </a:r>
                      <a:r>
                        <a:rPr sz="1200" b="1" spc="-5" dirty="0" err="1">
                          <a:latin typeface="Times New Roman"/>
                          <a:cs typeface="Times New Roman"/>
                        </a:rPr>
                        <a:t>млн</a:t>
                      </a:r>
                      <a:r>
                        <a:rPr sz="1200" b="1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руб.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МЧС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541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452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61,3 %</a:t>
                      </a:r>
                      <a:endParaRPr sz="105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016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ru-RU" sz="1050" dirty="0">
                          <a:solidFill>
                            <a:srgbClr val="00B050"/>
                          </a:solidFill>
                          <a:latin typeface="Times New Roman"/>
                          <a:cs typeface="Times New Roman"/>
                        </a:rPr>
                        <a:t>1,0 %</a:t>
                      </a:r>
                      <a:endParaRPr sz="1050" dirty="0">
                        <a:solidFill>
                          <a:srgbClr val="00B05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016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endParaRPr sz="105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8309" algn="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lang="ru-RU" sz="1200" b="1" spc="-5" dirty="0">
                          <a:latin typeface="Times New Roman"/>
                          <a:cs typeface="Times New Roman"/>
                        </a:rPr>
                        <a:t>3,8 </a:t>
                      </a:r>
                      <a:r>
                        <a:rPr sz="1200" b="1" spc="-5" dirty="0" err="1">
                          <a:latin typeface="Times New Roman"/>
                          <a:cs typeface="Times New Roman"/>
                        </a:rPr>
                        <a:t>млн</a:t>
                      </a:r>
                      <a:r>
                        <a:rPr sz="1200" b="1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руб.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ru-RU" sz="1000" dirty="0">
                          <a:latin typeface="Times New Roman"/>
                          <a:cs typeface="Times New Roman"/>
                        </a:rPr>
                        <a:t>РОСТРАНСНАДЗОР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5410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8180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lang="ru-RU" sz="1050" dirty="0">
                          <a:solidFill>
                            <a:srgbClr val="00B050"/>
                          </a:solidFill>
                          <a:latin typeface="Times New Roman"/>
                          <a:cs typeface="Times New Roman"/>
                        </a:rPr>
                        <a:t>58,4 %</a:t>
                      </a:r>
                      <a:endParaRPr sz="1050" dirty="0">
                        <a:solidFill>
                          <a:srgbClr val="00B05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009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lang="ru-RU" sz="1050" dirty="0">
                          <a:solidFill>
                            <a:srgbClr val="00B05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1,6</a:t>
                      </a:r>
                      <a:r>
                        <a:rPr lang="ru-RU" sz="1050" baseline="0" dirty="0">
                          <a:solidFill>
                            <a:srgbClr val="00B05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%</a:t>
                      </a:r>
                      <a:endParaRPr sz="1050" dirty="0">
                        <a:solidFill>
                          <a:srgbClr val="00B05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1009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lang="ru-RU" sz="1050" dirty="0">
                          <a:solidFill>
                            <a:srgbClr val="00B05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90 %</a:t>
                      </a:r>
                      <a:endParaRPr sz="1050" dirty="0">
                        <a:solidFill>
                          <a:srgbClr val="00B05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48309" algn="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lang="ru-RU" sz="1200" b="1" spc="-5" dirty="0">
                          <a:latin typeface="Times New Roman"/>
                          <a:cs typeface="Times New Roman"/>
                        </a:rPr>
                        <a:t>2,4 млн</a:t>
                      </a:r>
                      <a:r>
                        <a:rPr lang="ru-RU" sz="1200" b="1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200" b="1" spc="-10" dirty="0">
                          <a:latin typeface="Times New Roman"/>
                          <a:cs typeface="Times New Roman"/>
                        </a:rPr>
                        <a:t>руб.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89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ru-RU" sz="1000" dirty="0">
                          <a:latin typeface="Times New Roman"/>
                          <a:cs typeface="Times New Roman"/>
                        </a:rPr>
                        <a:t>РОСЗДРАВНАДЗОР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541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8180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14,3 %</a:t>
                      </a:r>
                      <a:endParaRPr sz="105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lang="ru-RU" sz="1050" dirty="0">
                          <a:solidFill>
                            <a:srgbClr val="00B05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0,</a:t>
                      </a:r>
                      <a:r>
                        <a:rPr lang="en-US" sz="1050" dirty="0">
                          <a:solidFill>
                            <a:srgbClr val="00B05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7</a:t>
                      </a:r>
                      <a:r>
                        <a:rPr lang="ru-RU" sz="1050" dirty="0">
                          <a:solidFill>
                            <a:srgbClr val="00B05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8 %</a:t>
                      </a:r>
                      <a:endParaRPr sz="1050" dirty="0">
                        <a:solidFill>
                          <a:srgbClr val="00B05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endParaRPr sz="105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8309" algn="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lang="en-US" sz="1200" b="1" spc="-5" dirty="0">
                          <a:latin typeface="Times New Roman"/>
                          <a:cs typeface="Times New Roman"/>
                        </a:rPr>
                        <a:t>&gt;0,1</a:t>
                      </a:r>
                      <a:r>
                        <a:rPr lang="ru-RU"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 err="1">
                          <a:latin typeface="Times New Roman"/>
                          <a:cs typeface="Times New Roman"/>
                        </a:rPr>
                        <a:t>млн</a:t>
                      </a:r>
                      <a:r>
                        <a:rPr sz="1200" b="1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руб.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РОСТРУД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541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8180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lang="ru-RU" sz="1050" dirty="0">
                          <a:solidFill>
                            <a:srgbClr val="00B050"/>
                          </a:solidFill>
                          <a:latin typeface="Times New Roman"/>
                          <a:cs typeface="Times New Roman"/>
                        </a:rPr>
                        <a:t>27,4 %</a:t>
                      </a:r>
                      <a:endParaRPr sz="1050" dirty="0">
                        <a:solidFill>
                          <a:srgbClr val="00B05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lang="ru-RU" sz="1050" dirty="0">
                          <a:solidFill>
                            <a:srgbClr val="00B05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0,8 %</a:t>
                      </a:r>
                      <a:endParaRPr sz="1050" dirty="0">
                        <a:solidFill>
                          <a:srgbClr val="00B05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endParaRPr sz="12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1160" algn="ct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lang="ru-RU" sz="1200" b="1" spc="-5" dirty="0">
                          <a:latin typeface="Times New Roman"/>
                          <a:cs typeface="Times New Roman"/>
                        </a:rPr>
                        <a:t>             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6181" y="307594"/>
            <a:ext cx="8348219" cy="2205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b="1" dirty="0">
                <a:solidFill>
                  <a:srgbClr val="FFFFFF"/>
                </a:solidFill>
                <a:latin typeface="Verdana"/>
                <a:cs typeface="Verdana"/>
              </a:rPr>
              <a:t>Расчет </a:t>
            </a:r>
            <a:r>
              <a:rPr sz="1350" b="1" spc="-5" dirty="0" err="1">
                <a:solidFill>
                  <a:srgbClr val="FFFFFF"/>
                </a:solidFill>
                <a:latin typeface="Verdana"/>
                <a:cs typeface="Verdana"/>
              </a:rPr>
              <a:t>показателей</a:t>
            </a:r>
            <a:r>
              <a:rPr sz="1350" b="1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350" b="1" spc="-5" dirty="0" err="1">
                <a:solidFill>
                  <a:srgbClr val="FFFFFF"/>
                </a:solidFill>
                <a:latin typeface="Verdana"/>
                <a:cs typeface="Verdana"/>
              </a:rPr>
              <a:t>Роспотребнадзора</a:t>
            </a:r>
            <a:r>
              <a:rPr sz="1350" b="1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350" b="1" dirty="0" err="1">
                <a:solidFill>
                  <a:srgbClr val="FFFFFF"/>
                </a:solidFill>
                <a:latin typeface="Verdana"/>
                <a:cs typeface="Verdana"/>
              </a:rPr>
              <a:t>по</a:t>
            </a:r>
            <a:r>
              <a:rPr sz="1350" b="1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ru-RU" sz="1350" b="1" spc="-5" dirty="0">
                <a:solidFill>
                  <a:srgbClr val="FFFFFF"/>
                </a:solidFill>
                <a:latin typeface="Verdana"/>
                <a:cs typeface="Verdana"/>
              </a:rPr>
              <a:t>Ярославской области</a:t>
            </a:r>
            <a:endParaRPr sz="1350" b="1" spc="-5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5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930212"/>
              </p:ext>
            </p:extLst>
          </p:nvPr>
        </p:nvGraphicFramePr>
        <p:xfrm>
          <a:off x="325793" y="799845"/>
          <a:ext cx="5313008" cy="1325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62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05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439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22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 dirty="0"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9525" marR="9525" marT="393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9525" marR="9525" marT="393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1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КОЛИЧЕСТВО ПРЕДУПРЕЖДЕНИЙ ВЫНЕСЕННЫХ  КОНТРОЛИРУЮЩИМ ОРГАНОМ В ОТНОШЕНИИ  ЮРИДИЧЕСКИХ ЛИЦ И ИНДИВИДУАЛЬНЫХ ПРЕДПРИНИМАТЕЛЕЙ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3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ДОЛЯ ПРЕДУПРЕЖДЕНИЙ ОТ  ОБЩЕГО ЧИСЛА НАКАЗАНИЙ  (P1)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12,1 %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2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КОЛИЧЕСТВО ПОСТАНОВЛЕНИЙ О НАЗНАЧЕНИИ  АДМИНИСТРАТИВНОГО НАКАЗАНИЯ ВЫНЕСЕННЫХ  КОНТРОЛИРУЮЩИМ ОРГАНОМ В ОТНОШЕНИИ  ЮРИДИЧЕСКИХ ЛИЦ И ИНДИВИДУАЛЬНЫХ ПРЕДПРИНИМАТЕЛЕЙ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3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536</a:t>
                      </a:r>
                    </a:p>
                  </a:txBody>
                  <a:tcPr marL="9525" marR="9525" marT="25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852630"/>
              </p:ext>
            </p:extLst>
          </p:nvPr>
        </p:nvGraphicFramePr>
        <p:xfrm>
          <a:off x="306743" y="2337054"/>
          <a:ext cx="5332057" cy="10742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61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98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549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11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77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 dirty="0">
                        <a:effectLst/>
                        <a:latin typeface="Calibri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6184" marR="6184" marT="2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6184" marR="6184" marT="2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2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ОБЩЕЕ КОЛИЧЕСТВО ЮРИДИЧЕСКИХ ЛИЦ И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ИНДИВИДУАЛЬНЫХ ПРЕДПРИНИМАТЕЛЕЙ, В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ОТНОШЕНИИ КОТОРЫХ ПРОВОДИЛИСЬ ПЛАНОВЫЕ,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ВНЕПЛАНОВЫЕ ПРОВЕРКИ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20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480</a:t>
                      </a:r>
                    </a:p>
                  </a:txBody>
                  <a:tcPr marL="6184" marR="6184" marT="6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ДОЛЯ ОРГАНИЗАЦИЙ И ИП,  ПОДВЕРГНУТЫХ КОНТРОЛЮ И  НАДЗОРУ ОТ ОБЩЕГО ЧИСЛА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r>
                        <a:rPr lang="ru-RU" sz="700" dirty="0">
                          <a:effectLst/>
                        </a:rPr>
                        <a:t>ПОДКОНТРОЛЬНЫХ (P2)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5,0 %</a:t>
                      </a: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4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ОБЩЕЕ КОЛИЧЕСТВО ЮРИДИЧЕСКИХ ЛИЦ И  ИНДИВИДУАЛЬНЫХ ПРЕДПРИНИМАТЕЛЕЙ,  ОСУЩЕСТВЛЯЮЩИХ ДЕЯТЕЛЬНОСТЬ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НА ТЕРРИТОРИИ СУБЪЕКТА РОССИЙСКОЙ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ФЕДЕРАЦИИ, ДЕЯТЕЛЬНОСТЬ КОТОРЫХ ПОДЛЕЖИТ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ГОСУДАРСТВЕННОМУ КОНТРОЛЮ (НАДЗОРУ) СО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СТОРОНЫ КОНТРОЛИРУЮЩЕГО ОРГАНА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20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9593</a:t>
                      </a:r>
                    </a:p>
                  </a:txBody>
                  <a:tcPr marL="6184" marR="6184" marT="6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9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104736"/>
              </p:ext>
            </p:extLst>
          </p:nvPr>
        </p:nvGraphicFramePr>
        <p:xfrm>
          <a:off x="6047866" y="1085855"/>
          <a:ext cx="2710178" cy="12001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85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16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Кировская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64,1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Калмыкия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58,6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Рязанская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55,7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Еврейская 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автономная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Республика Дагестан</a:t>
                      </a: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г . Севастополь</a:t>
                      </a: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0,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0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%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0" name="object 5"/>
          <p:cNvSpPr txBox="1"/>
          <p:nvPr/>
        </p:nvSpPr>
        <p:spPr>
          <a:xfrm>
            <a:off x="6129293" y="762000"/>
            <a:ext cx="26409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215" marR="5080" indent="-31115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</a:t>
            </a:r>
            <a:r>
              <a:rPr sz="900" b="1" dirty="0">
                <a:latin typeface="Times New Roman"/>
                <a:cs typeface="Times New Roman"/>
              </a:rPr>
              <a:t>доли </a:t>
            </a:r>
            <a:r>
              <a:rPr sz="900" b="1" spc="-5" dirty="0">
                <a:latin typeface="Times New Roman"/>
                <a:cs typeface="Times New Roman"/>
              </a:rPr>
              <a:t>Предупреждений </a:t>
            </a:r>
            <a:r>
              <a:rPr sz="900" b="1" dirty="0">
                <a:latin typeface="Times New Roman"/>
                <a:cs typeface="Times New Roman"/>
              </a:rPr>
              <a:t>от</a:t>
            </a:r>
            <a:r>
              <a:rPr sz="900" b="1" spc="-85" dirty="0">
                <a:latin typeface="Times New Roman"/>
                <a:cs typeface="Times New Roman"/>
              </a:rPr>
              <a:t> </a:t>
            </a:r>
            <a:r>
              <a:rPr sz="900" b="1" spc="-5" dirty="0">
                <a:latin typeface="Times New Roman"/>
                <a:cs typeface="Times New Roman"/>
              </a:rPr>
              <a:t>общего  </a:t>
            </a:r>
            <a:r>
              <a:rPr sz="900" b="1" dirty="0" err="1">
                <a:latin typeface="Times New Roman"/>
                <a:cs typeface="Times New Roman"/>
              </a:rPr>
              <a:t>числа</a:t>
            </a:r>
            <a:r>
              <a:rPr sz="900" b="1" dirty="0">
                <a:latin typeface="Times New Roman"/>
                <a:cs typeface="Times New Roman"/>
              </a:rPr>
              <a:t> </a:t>
            </a:r>
            <a:r>
              <a:rPr sz="900" b="1" spc="-5" dirty="0" err="1">
                <a:latin typeface="Times New Roman"/>
                <a:cs typeface="Times New Roman"/>
              </a:rPr>
              <a:t>наказаний</a:t>
            </a:r>
            <a:r>
              <a:rPr lang="ru-RU" sz="900" b="1" spc="-5" dirty="0">
                <a:latin typeface="Times New Roman"/>
                <a:cs typeface="Times New Roman"/>
              </a:rPr>
              <a:t> </a:t>
            </a:r>
            <a:r>
              <a:rPr sz="900" b="1" spc="-5" dirty="0">
                <a:latin typeface="Times New Roman"/>
                <a:cs typeface="Times New Roman"/>
              </a:rPr>
              <a:t> </a:t>
            </a:r>
            <a:r>
              <a:rPr sz="900" b="1" dirty="0">
                <a:latin typeface="Times New Roman"/>
                <a:cs typeface="Times New Roman"/>
              </a:rPr>
              <a:t>(вся Россия) –</a:t>
            </a:r>
            <a:r>
              <a:rPr sz="900" b="1" spc="-65" dirty="0">
                <a:latin typeface="Times New Roman"/>
                <a:cs typeface="Times New Roman"/>
              </a:rPr>
              <a:t> </a:t>
            </a:r>
            <a:r>
              <a:rPr sz="900" b="1" dirty="0">
                <a:latin typeface="Times New Roman"/>
                <a:cs typeface="Times New Roman"/>
              </a:rPr>
              <a:t>1</a:t>
            </a:r>
            <a:r>
              <a:rPr lang="en-US" sz="900" b="1" dirty="0">
                <a:latin typeface="Times New Roman"/>
                <a:cs typeface="Times New Roman"/>
              </a:rPr>
              <a:t>3</a:t>
            </a:r>
            <a:r>
              <a:rPr sz="900" b="1" dirty="0">
                <a:latin typeface="Times New Roman"/>
                <a:cs typeface="Times New Roman"/>
              </a:rPr>
              <a:t>,</a:t>
            </a:r>
            <a:r>
              <a:rPr lang="en-US" sz="900" b="1" dirty="0">
                <a:latin typeface="Times New Roman"/>
                <a:cs typeface="Times New Roman"/>
              </a:rPr>
              <a:t>8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  <p:graphicFrame>
        <p:nvGraphicFramePr>
          <p:cNvPr id="21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998443"/>
              </p:ext>
            </p:extLst>
          </p:nvPr>
        </p:nvGraphicFramePr>
        <p:xfrm>
          <a:off x="6046398" y="2743200"/>
          <a:ext cx="2710178" cy="12306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85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16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Чукотский автономный округ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b="0" dirty="0">
                          <a:latin typeface="Arial"/>
                          <a:cs typeface="Arial"/>
                        </a:rPr>
                        <a:t>Тамбовская область</a:t>
                      </a:r>
                      <a:endParaRPr sz="900" b="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b="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900" b="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b="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900" b="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Калмыкия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Ленинградская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1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Оренбургская</a:t>
                      </a:r>
                      <a:r>
                        <a:rPr lang="ru-RU" sz="900" baseline="0" dirty="0">
                          <a:latin typeface="Arial"/>
                          <a:cs typeface="Arial"/>
                        </a:rPr>
                        <a:t>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13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Новосибирская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13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2" name="object 9"/>
          <p:cNvSpPr txBox="1"/>
          <p:nvPr/>
        </p:nvSpPr>
        <p:spPr>
          <a:xfrm>
            <a:off x="5990864" y="2337054"/>
            <a:ext cx="29178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433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</a:t>
            </a:r>
            <a:r>
              <a:rPr sz="900" b="1" dirty="0">
                <a:latin typeface="Times New Roman"/>
                <a:cs typeface="Times New Roman"/>
              </a:rPr>
              <a:t>доли </a:t>
            </a:r>
            <a:r>
              <a:rPr sz="900" b="1" spc="-5" dirty="0">
                <a:latin typeface="Times New Roman"/>
                <a:cs typeface="Times New Roman"/>
              </a:rPr>
              <a:t>организаций </a:t>
            </a:r>
            <a:r>
              <a:rPr sz="900" b="1" dirty="0">
                <a:latin typeface="Times New Roman"/>
                <a:cs typeface="Times New Roman"/>
              </a:rPr>
              <a:t>и ИП,  </a:t>
            </a:r>
            <a:r>
              <a:rPr sz="900" b="1" spc="-5" dirty="0">
                <a:latin typeface="Times New Roman"/>
                <a:cs typeface="Times New Roman"/>
              </a:rPr>
              <a:t>подвергнутых контролю </a:t>
            </a:r>
            <a:r>
              <a:rPr sz="900" b="1" dirty="0">
                <a:latin typeface="Times New Roman"/>
                <a:cs typeface="Times New Roman"/>
              </a:rPr>
              <a:t>и </a:t>
            </a:r>
            <a:r>
              <a:rPr sz="900" b="1" spc="-5" dirty="0">
                <a:latin typeface="Times New Roman"/>
                <a:cs typeface="Times New Roman"/>
              </a:rPr>
              <a:t>надзору </a:t>
            </a:r>
            <a:r>
              <a:rPr sz="900" b="1" dirty="0">
                <a:latin typeface="Times New Roman"/>
                <a:cs typeface="Times New Roman"/>
              </a:rPr>
              <a:t>(вся Россия) –</a:t>
            </a:r>
            <a:r>
              <a:rPr sz="900" b="1" spc="-114" dirty="0">
                <a:latin typeface="Times New Roman"/>
                <a:cs typeface="Times New Roman"/>
              </a:rPr>
              <a:t> </a:t>
            </a:r>
            <a:r>
              <a:rPr lang="en-US" sz="900" b="1" dirty="0">
                <a:latin typeface="Times New Roman"/>
                <a:cs typeface="Times New Roman"/>
              </a:rPr>
              <a:t>7</a:t>
            </a:r>
            <a:r>
              <a:rPr sz="900" b="1" dirty="0">
                <a:latin typeface="Times New Roman"/>
                <a:cs typeface="Times New Roman"/>
              </a:rPr>
              <a:t>,</a:t>
            </a:r>
            <a:r>
              <a:rPr lang="en-US" sz="900" b="1" dirty="0">
                <a:latin typeface="Times New Roman"/>
                <a:cs typeface="Times New Roman"/>
              </a:rPr>
              <a:t>1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450408"/>
              </p:ext>
            </p:extLst>
          </p:nvPr>
        </p:nvGraphicFramePr>
        <p:xfrm>
          <a:off x="325792" y="3661197"/>
          <a:ext cx="5322887" cy="9225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76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74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83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941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7013">
                <a:tc>
                  <a:txBody>
                    <a:bodyPr/>
                    <a:lstStyle/>
                    <a:p>
                      <a:endParaRPr lang="ru-RU" sz="7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Значение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Значение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7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КОЛИЧЕСТВО АДМИНИСТРАТИВНЫХ ШТРАФОВ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НАЛОЖЕННЫХ КОНТРОЛИРУЮЩИМ ОРГАНОМ НА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r>
                        <a:rPr lang="ru-RU" sz="700" dirty="0">
                          <a:effectLst/>
                        </a:rPr>
                        <a:t>ЮРИДИЧЕСКИХ ЛИЦ И ИНДИВИДУАЛЬНЫХ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r>
                        <a:rPr lang="ru-RU" sz="700" dirty="0">
                          <a:effectLst/>
                        </a:rPr>
                        <a:t>ПРЕДПРИНИМАТЕЛЕЙ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465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ДОЛЯ ШТРАФОВ, НАЛОЖЕННЫХ БЕЗ ПРОВЕДЕНИЯ ПРОВЕРОК («ДОЛЯ АДМИНИСТРАТИВНЫХ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РАССЛЕДОВАНИЙ») (P3)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2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ЧИСЛО ШТРАФОВ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1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718058"/>
              </p:ext>
            </p:extLst>
          </p:nvPr>
        </p:nvGraphicFramePr>
        <p:xfrm>
          <a:off x="6061646" y="4495800"/>
          <a:ext cx="2710178" cy="11715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85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16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67639">
                <a:tc>
                  <a:txBody>
                    <a:bodyPr/>
                    <a:lstStyle/>
                    <a:p>
                      <a:pPr marL="0" marR="27940" algn="l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Красноярский край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7940" algn="r" fontAlgn="b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0,8 %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0" marR="27940" algn="l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Республика Татарстан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7940" algn="r" fontAlgn="b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2,9 %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639">
                <a:tc>
                  <a:txBody>
                    <a:bodyPr/>
                    <a:lstStyle/>
                    <a:p>
                      <a:pPr marL="0" marR="27940" algn="l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Республика Тыва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7940" algn="r" fontAlgn="b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4,0 %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0" marR="27940" algn="l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Ненецкий автономный округ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7940" algn="r" fontAlgn="b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74,6 %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0" marR="27940" algn="l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Тюменская область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7940" algn="r" fontAlgn="b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81,1 %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0" marR="27940" algn="l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Республика Алтай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0" marR="27940" algn="r" fontAlgn="b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81,6 %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2" name="object 11"/>
          <p:cNvSpPr txBox="1"/>
          <p:nvPr/>
        </p:nvSpPr>
        <p:spPr>
          <a:xfrm>
            <a:off x="6199124" y="4038600"/>
            <a:ext cx="274891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по </a:t>
            </a:r>
            <a:r>
              <a:rPr sz="900" b="1" dirty="0">
                <a:latin typeface="Times New Roman"/>
                <a:cs typeface="Times New Roman"/>
              </a:rPr>
              <a:t>доле </a:t>
            </a:r>
            <a:r>
              <a:rPr sz="900" b="1" spc="-5" dirty="0">
                <a:latin typeface="Times New Roman"/>
                <a:cs typeface="Times New Roman"/>
              </a:rPr>
              <a:t>штрафов, назначенных</a:t>
            </a:r>
            <a:r>
              <a:rPr sz="900" b="1" spc="-95" dirty="0">
                <a:latin typeface="Times New Roman"/>
                <a:cs typeface="Times New Roman"/>
              </a:rPr>
              <a:t> </a:t>
            </a:r>
            <a:r>
              <a:rPr sz="900" b="1" dirty="0">
                <a:latin typeface="Times New Roman"/>
                <a:cs typeface="Times New Roman"/>
              </a:rPr>
              <a:t>без  </a:t>
            </a:r>
            <a:r>
              <a:rPr sz="900" b="1" spc="-5" dirty="0">
                <a:latin typeface="Times New Roman"/>
                <a:cs typeface="Times New Roman"/>
              </a:rPr>
              <a:t>проверок </a:t>
            </a:r>
            <a:r>
              <a:rPr sz="900" b="1" dirty="0">
                <a:latin typeface="Times New Roman"/>
                <a:cs typeface="Times New Roman"/>
              </a:rPr>
              <a:t>(«адм. </a:t>
            </a:r>
            <a:r>
              <a:rPr sz="900" b="1" spc="-5" dirty="0">
                <a:latin typeface="Times New Roman"/>
                <a:cs typeface="Times New Roman"/>
              </a:rPr>
              <a:t>расследования» </a:t>
            </a:r>
            <a:r>
              <a:rPr sz="900" b="1" dirty="0">
                <a:latin typeface="Times New Roman"/>
                <a:cs typeface="Times New Roman"/>
              </a:rPr>
              <a:t>и</a:t>
            </a:r>
            <a:r>
              <a:rPr sz="900" b="1" spc="-55" dirty="0">
                <a:latin typeface="Times New Roman"/>
                <a:cs typeface="Times New Roman"/>
              </a:rPr>
              <a:t> </a:t>
            </a:r>
            <a:r>
              <a:rPr sz="900" b="1" dirty="0">
                <a:latin typeface="Times New Roman"/>
                <a:cs typeface="Times New Roman"/>
              </a:rPr>
              <a:t>др.)</a:t>
            </a:r>
            <a:endParaRPr sz="900" dirty="0">
              <a:latin typeface="Times New Roman"/>
              <a:cs typeface="Times New Roman"/>
            </a:endParaRPr>
          </a:p>
          <a:p>
            <a:pPr marL="1905" algn="ctr">
              <a:lnSpc>
                <a:spcPct val="100000"/>
              </a:lnSpc>
            </a:pPr>
            <a:r>
              <a:rPr sz="900" b="1" spc="-5" dirty="0">
                <a:latin typeface="Times New Roman"/>
                <a:cs typeface="Times New Roman"/>
              </a:rPr>
              <a:t> </a:t>
            </a:r>
            <a:r>
              <a:rPr sz="900" b="1" dirty="0">
                <a:latin typeface="Times New Roman"/>
                <a:cs typeface="Times New Roman"/>
              </a:rPr>
              <a:t>(вся Россия) –</a:t>
            </a:r>
            <a:r>
              <a:rPr sz="900" b="1" spc="-100" dirty="0">
                <a:latin typeface="Times New Roman"/>
                <a:cs typeface="Times New Roman"/>
              </a:rPr>
              <a:t> </a:t>
            </a:r>
            <a:r>
              <a:rPr lang="en-US" sz="900" b="1" dirty="0">
                <a:latin typeface="Times New Roman"/>
                <a:cs typeface="Times New Roman"/>
              </a:rPr>
              <a:t>38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6180" y="5029200"/>
            <a:ext cx="5528819" cy="697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510" algn="just">
              <a:lnSpc>
                <a:spcPct val="100000"/>
              </a:lnSpc>
              <a:spcBef>
                <a:spcPts val="95"/>
              </a:spcBef>
            </a:pPr>
            <a:r>
              <a:rPr lang="ru-RU" sz="1200" spc="-5" dirty="0">
                <a:latin typeface="Times New Roman"/>
                <a:cs typeface="Times New Roman"/>
              </a:rPr>
              <a:t>По статьям  6.3-6.6 КоАП </a:t>
            </a:r>
            <a:r>
              <a:rPr lang="ru-RU" sz="1200" dirty="0">
                <a:latin typeface="Times New Roman"/>
                <a:cs typeface="Times New Roman"/>
              </a:rPr>
              <a:t>РФ судами </a:t>
            </a:r>
            <a:r>
              <a:rPr lang="ru-RU" sz="1200" spc="-5" dirty="0">
                <a:latin typeface="Times New Roman"/>
                <a:cs typeface="Times New Roman"/>
              </a:rPr>
              <a:t>наложено 41 штраф на </a:t>
            </a:r>
            <a:r>
              <a:rPr lang="ru-RU" sz="1200" dirty="0">
                <a:latin typeface="Times New Roman"/>
                <a:cs typeface="Times New Roman"/>
              </a:rPr>
              <a:t>общую </a:t>
            </a:r>
            <a:r>
              <a:rPr lang="ru-RU" sz="1200" spc="-5" dirty="0">
                <a:latin typeface="Times New Roman"/>
                <a:cs typeface="Times New Roman"/>
              </a:rPr>
              <a:t>сумму </a:t>
            </a:r>
            <a:br>
              <a:rPr lang="ru-RU" sz="1200" spc="-5" dirty="0">
                <a:latin typeface="Times New Roman"/>
                <a:cs typeface="Times New Roman"/>
              </a:rPr>
            </a:br>
            <a:r>
              <a:rPr lang="ru-RU" sz="1200" spc="-5" dirty="0">
                <a:latin typeface="Times New Roman"/>
                <a:cs typeface="Times New Roman"/>
              </a:rPr>
              <a:t>443 000 млн рублей.</a:t>
            </a:r>
            <a:endParaRPr lang="ru-RU" sz="1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lang="ru-RU" sz="1200" u="sng" spc="-2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088" y="291613"/>
            <a:ext cx="8583295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71475">
              <a:lnSpc>
                <a:spcPct val="100000"/>
              </a:lnSpc>
              <a:spcBef>
                <a:spcPts val="95"/>
              </a:spcBef>
              <a:tabLst>
                <a:tab pos="1075055" algn="l"/>
                <a:tab pos="2745105" algn="l"/>
                <a:tab pos="5541010" algn="l"/>
                <a:tab pos="6744970" algn="l"/>
              </a:tabLst>
            </a:pP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Ра</a:t>
            </a:r>
            <a:r>
              <a:rPr sz="1400" b="1" dirty="0" err="1">
                <a:solidFill>
                  <a:srgbClr val="FFFFFF"/>
                </a:solidFill>
                <a:latin typeface="Verdana"/>
                <a:cs typeface="Verdana"/>
              </a:rPr>
              <a:t>с</a:t>
            </a:r>
            <a:r>
              <a:rPr sz="1400" b="1" spc="-10" dirty="0" err="1">
                <a:solidFill>
                  <a:srgbClr val="FFFFFF"/>
                </a:solidFill>
                <a:latin typeface="Verdana"/>
                <a:cs typeface="Verdana"/>
              </a:rPr>
              <a:t>че</a:t>
            </a: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т</a:t>
            </a:r>
            <a:r>
              <a:rPr lang="ru-RU" sz="1400" b="1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показа</a:t>
            </a:r>
            <a:r>
              <a:rPr sz="1400" b="1" spc="-10" dirty="0" err="1">
                <a:solidFill>
                  <a:srgbClr val="FFFFFF"/>
                </a:solidFill>
                <a:latin typeface="Verdana"/>
                <a:cs typeface="Verdana"/>
              </a:rPr>
              <a:t>тел</a:t>
            </a: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ей</a:t>
            </a:r>
            <a:r>
              <a:rPr sz="1400" b="1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Росприроднадзора</a:t>
            </a:r>
            <a:r>
              <a:rPr lang="ru-RU" sz="1400" b="1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ru-RU" sz="1400" b="1" dirty="0">
                <a:solidFill>
                  <a:srgbClr val="FFFFFF"/>
                </a:solidFill>
                <a:latin typeface="Verdana"/>
                <a:cs typeface="Verdana"/>
              </a:rPr>
              <a:t>по </a:t>
            </a:r>
            <a:r>
              <a:rPr lang="ru-RU" sz="1400" b="1" spc="-5" dirty="0">
                <a:solidFill>
                  <a:srgbClr val="FFFFFF"/>
                </a:solidFill>
                <a:latin typeface="Verdana"/>
                <a:cs typeface="Verdana"/>
              </a:rPr>
              <a:t>Ярославской области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5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658954"/>
              </p:ext>
            </p:extLst>
          </p:nvPr>
        </p:nvGraphicFramePr>
        <p:xfrm>
          <a:off x="325793" y="799845"/>
          <a:ext cx="5313008" cy="1325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62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05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439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22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 dirty="0"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9525" marR="9525" marT="393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9525" marR="9525" marT="393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1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КОЛИЧЕСТВО ПРЕДУПРЕЖДЕНИЙ ВЫНЕСЕННЫХ  КОНТРОЛИРУЮЩИМ ОРГАНОМ В ОТНОШЕНИИ  ЮРИДИЧЕСКИХ ЛИЦ И ИНДИВИДУАЛЬНЫХ ПРЕДПРИНИМАТЕЛЕЙ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3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6184" marR="6184" marT="6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ДОЛЯ ПРЕДУПРЕЖДЕНИЙ ОТ  ОБЩЕГО ЧИСЛА НАКАЗАНИЙ  (P1)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18,3 </a:t>
                      </a:r>
                      <a:r>
                        <a:rPr lang="ru-RU" sz="800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2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КОЛИЧЕСТВО ПОСТАНОВЛЕНИЙ О НАЗНАЧЕНИИ  АДМИНИСТРАТИВНОГО НАКАЗАНИЯ ВЫНЕСЕННЫХ  КОНТРОЛИРУЮЩИМ ОРГАНОМ В ОТНОШЕНИИ  ЮРИДИЧЕСКИХ ЛИЦ И ИНДИВИДУАЛЬНЫХ ПРЕДПРИНИМАТЕЛЕЙ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3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126</a:t>
                      </a:r>
                    </a:p>
                  </a:txBody>
                  <a:tcPr marL="6184" marR="6184" marT="6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288526"/>
              </p:ext>
            </p:extLst>
          </p:nvPr>
        </p:nvGraphicFramePr>
        <p:xfrm>
          <a:off x="306743" y="2337054"/>
          <a:ext cx="5332057" cy="10742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61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98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549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11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77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 dirty="0">
                        <a:effectLst/>
                        <a:latin typeface="Calibri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6184" marR="6184" marT="2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6184" marR="6184" marT="2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2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ОБЩЕЕ КОЛИЧЕСТВО ЮРИДИЧЕСКИХ ЛИЦ И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ИНДИВИДУАЛЬНЫХ ПРЕДПРИНИМАТЕЛЕЙ, В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ОТНОШЕНИИ КОТОРЫХ ПРОВОДИЛИСЬ ПЛАНОВЫЕ,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ВНЕПЛАНОВЫЕ ПРОВЕРКИ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20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184" marR="6184" marT="6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ДОЛЯ ОРГАНИЗАЦИЙ И ИП,  ПОДВЕРГНУТЫХ КОНТРОЛЮ И  НАДЗОРУ ОТ ОБЩЕГО ЧИСЛА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r>
                        <a:rPr lang="ru-RU" sz="700" dirty="0">
                          <a:effectLst/>
                        </a:rPr>
                        <a:t>ПОДКОНТРОЛЬНЫХ (P2)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5,0 %</a:t>
                      </a: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4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ОБЩЕЕ КОЛИЧЕСТВО ЮРИДИЧЕСКИХ ЛИЦ И  ИНДИВИДУАЛЬНЫХ ПРЕДПРИНИМАТЕЛЕЙ,  ОСУЩЕСТВЛЯЮЩИХ ДЕЯТЕЛЬНОСТЬ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НА ТЕРРИТОРИИ СУБЪЕКТА РОССИЙСКОЙ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ФЕДЕРАЦИИ, ДЕЯТЕЛЬНОСТЬ КОТОРЫХ ПОДЛЕЖИТ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ГОСУДАРСТВЕННОМУ КОНТРОЛЮ (НАДЗОРУ) СО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СТОРОНЫ КОНТРОЛИРУЮЩЕГО ОРГАНА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20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300</a:t>
                      </a:r>
                    </a:p>
                  </a:txBody>
                  <a:tcPr marL="6184" marR="6184" marT="6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383993"/>
              </p:ext>
            </p:extLst>
          </p:nvPr>
        </p:nvGraphicFramePr>
        <p:xfrm>
          <a:off x="304800" y="3661197"/>
          <a:ext cx="5343879" cy="9225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02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182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7013">
                <a:tc>
                  <a:txBody>
                    <a:bodyPr/>
                    <a:lstStyle/>
                    <a:p>
                      <a:endParaRPr lang="ru-RU" sz="7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Значение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Значение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7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КОЛИЧЕСТВО АДМИНИСТРАТИВНЫХ ШТРАФОВ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НАЛОЖЕННЫХ КОНТРОЛИРУЮЩИМ ОРГАНОМ НА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r>
                        <a:rPr lang="ru-RU" sz="700" dirty="0">
                          <a:effectLst/>
                        </a:rPr>
                        <a:t>ЮРИДИЧЕСКИХ ЛИЦ И ИНДИВИДУАЛЬНЫХ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r>
                        <a:rPr lang="ru-RU" sz="700" dirty="0">
                          <a:effectLst/>
                        </a:rPr>
                        <a:t>ПРЕДПРИНИМАТЕЛЕЙ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</a:t>
                      </a:r>
                    </a:p>
                  </a:txBody>
                  <a:tcPr marL="6184" marR="6184" marT="6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ДОЛЯ ШТРАФОВ, НАЛОЖЕННЫХ БЕЗ ПРОВЕДЕНИЯ ПРОВЕРОК («ДОЛЯ АДМИНИСТРАТИВНЫХ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РАССЛЕДОВАНИЙ») (P3)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80 %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2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ЧИСЛО ШТРАФОВ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236</a:t>
                      </a:r>
                    </a:p>
                  </a:txBody>
                  <a:tcPr marL="6184" marR="6184" marT="6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20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089790"/>
              </p:ext>
            </p:extLst>
          </p:nvPr>
        </p:nvGraphicFramePr>
        <p:xfrm>
          <a:off x="6047866" y="980694"/>
          <a:ext cx="2710178" cy="8458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85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16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Алтайский край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83,7 %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Забайкальский край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81,7 %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Тамбовская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3,7 %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Тюменская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1,8 %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1" name="object 5"/>
          <p:cNvSpPr txBox="1"/>
          <p:nvPr/>
        </p:nvSpPr>
        <p:spPr>
          <a:xfrm>
            <a:off x="6096253" y="649985"/>
            <a:ext cx="26409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215" marR="5080" indent="-31115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</a:t>
            </a:r>
            <a:r>
              <a:rPr sz="900" b="1" dirty="0">
                <a:latin typeface="Times New Roman"/>
                <a:cs typeface="Times New Roman"/>
              </a:rPr>
              <a:t>доли </a:t>
            </a:r>
            <a:r>
              <a:rPr sz="900" b="1" spc="-5" dirty="0">
                <a:latin typeface="Times New Roman"/>
                <a:cs typeface="Times New Roman"/>
              </a:rPr>
              <a:t>Предупреждений </a:t>
            </a:r>
            <a:r>
              <a:rPr sz="900" b="1" dirty="0">
                <a:latin typeface="Times New Roman"/>
                <a:cs typeface="Times New Roman"/>
              </a:rPr>
              <a:t>от</a:t>
            </a:r>
            <a:r>
              <a:rPr sz="900" b="1" spc="-85" dirty="0">
                <a:latin typeface="Times New Roman"/>
                <a:cs typeface="Times New Roman"/>
              </a:rPr>
              <a:t> </a:t>
            </a:r>
            <a:r>
              <a:rPr sz="900" b="1" spc="-5" dirty="0">
                <a:latin typeface="Times New Roman"/>
                <a:cs typeface="Times New Roman"/>
              </a:rPr>
              <a:t>общего  </a:t>
            </a:r>
            <a:r>
              <a:rPr sz="900" b="1" dirty="0" err="1">
                <a:latin typeface="Times New Roman"/>
                <a:cs typeface="Times New Roman"/>
              </a:rPr>
              <a:t>числа</a:t>
            </a:r>
            <a:r>
              <a:rPr sz="900" b="1" dirty="0">
                <a:latin typeface="Times New Roman"/>
                <a:cs typeface="Times New Roman"/>
              </a:rPr>
              <a:t> </a:t>
            </a:r>
            <a:r>
              <a:rPr sz="900" b="1" spc="-5" dirty="0" err="1">
                <a:latin typeface="Times New Roman"/>
                <a:cs typeface="Times New Roman"/>
              </a:rPr>
              <a:t>наказаний</a:t>
            </a:r>
            <a:r>
              <a:rPr lang="ru-RU" sz="900" b="1" spc="-5" dirty="0">
                <a:latin typeface="Times New Roman"/>
                <a:cs typeface="Times New Roman"/>
              </a:rPr>
              <a:t> </a:t>
            </a:r>
            <a:r>
              <a:rPr sz="900" b="1" spc="-5" dirty="0">
                <a:latin typeface="Times New Roman"/>
                <a:cs typeface="Times New Roman"/>
              </a:rPr>
              <a:t> </a:t>
            </a:r>
            <a:r>
              <a:rPr sz="900" b="1" dirty="0">
                <a:latin typeface="Times New Roman"/>
                <a:cs typeface="Times New Roman"/>
              </a:rPr>
              <a:t>(вся Россия) –</a:t>
            </a:r>
            <a:r>
              <a:rPr sz="900" b="1" spc="-65" dirty="0">
                <a:latin typeface="Times New Roman"/>
                <a:cs typeface="Times New Roman"/>
              </a:rPr>
              <a:t> </a:t>
            </a:r>
            <a:r>
              <a:rPr lang="ru-RU" sz="900" b="1" dirty="0">
                <a:latin typeface="Times New Roman"/>
                <a:cs typeface="Times New Roman"/>
              </a:rPr>
              <a:t>18,0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  <p:graphicFrame>
        <p:nvGraphicFramePr>
          <p:cNvPr id="22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010172"/>
              </p:ext>
            </p:extLst>
          </p:nvPr>
        </p:nvGraphicFramePr>
        <p:xfrm>
          <a:off x="6047866" y="2505710"/>
          <a:ext cx="2710178" cy="12306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85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16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77164">
                <a:tc>
                  <a:txBody>
                    <a:bodyPr/>
                    <a:lstStyle/>
                    <a:p>
                      <a:pPr marL="35560" marR="0" indent="0" defTabSz="914400" eaLnBrk="1" fontAlgn="auto" latinLnBrk="0" hangingPunct="1">
                        <a:lnSpc>
                          <a:spcPts val="8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Московская область</a:t>
                      </a: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1,1 %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Дагестан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1,2 %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Татарстан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1,3 %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Чукотский автономный округ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41,9 %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Калмыкия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56,8 %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 marR="0" indent="0" defTabSz="914400" eaLnBrk="1" fontAlgn="auto" latinLnBrk="0" hangingPunct="1">
                        <a:lnSpc>
                          <a:spcPts val="8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Чеченская Республика</a:t>
                      </a: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57,1 %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3" name="object 9"/>
          <p:cNvSpPr txBox="1"/>
          <p:nvPr/>
        </p:nvSpPr>
        <p:spPr>
          <a:xfrm>
            <a:off x="6030214" y="2187194"/>
            <a:ext cx="29178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433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</a:t>
            </a:r>
            <a:r>
              <a:rPr sz="900" b="1" dirty="0">
                <a:latin typeface="Times New Roman"/>
                <a:cs typeface="Times New Roman"/>
              </a:rPr>
              <a:t>доли </a:t>
            </a:r>
            <a:r>
              <a:rPr sz="900" b="1" spc="-5" dirty="0">
                <a:latin typeface="Times New Roman"/>
                <a:cs typeface="Times New Roman"/>
              </a:rPr>
              <a:t>организаций </a:t>
            </a:r>
            <a:r>
              <a:rPr sz="900" b="1" dirty="0">
                <a:latin typeface="Times New Roman"/>
                <a:cs typeface="Times New Roman"/>
              </a:rPr>
              <a:t>и ИП,  </a:t>
            </a:r>
            <a:r>
              <a:rPr sz="900" b="1" spc="-5" dirty="0">
                <a:latin typeface="Times New Roman"/>
                <a:cs typeface="Times New Roman"/>
              </a:rPr>
              <a:t>подвергнутых контролю </a:t>
            </a:r>
            <a:r>
              <a:rPr sz="900" b="1" dirty="0">
                <a:latin typeface="Times New Roman"/>
                <a:cs typeface="Times New Roman"/>
              </a:rPr>
              <a:t>и </a:t>
            </a:r>
            <a:r>
              <a:rPr sz="900" b="1" spc="-5" dirty="0">
                <a:latin typeface="Times New Roman"/>
                <a:cs typeface="Times New Roman"/>
              </a:rPr>
              <a:t>надзору </a:t>
            </a:r>
            <a:r>
              <a:rPr sz="900" b="1" dirty="0">
                <a:latin typeface="Times New Roman"/>
                <a:cs typeface="Times New Roman"/>
              </a:rPr>
              <a:t>(вся Россия) –</a:t>
            </a:r>
            <a:r>
              <a:rPr sz="900" b="1" spc="-114" dirty="0">
                <a:latin typeface="Times New Roman"/>
                <a:cs typeface="Times New Roman"/>
              </a:rPr>
              <a:t> </a:t>
            </a:r>
            <a:r>
              <a:rPr lang="ru-RU" sz="900" b="1" dirty="0">
                <a:latin typeface="Times New Roman"/>
                <a:cs typeface="Times New Roman"/>
              </a:rPr>
              <a:t>13,7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  <p:graphicFrame>
        <p:nvGraphicFramePr>
          <p:cNvPr id="24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290025"/>
              </p:ext>
            </p:extLst>
          </p:nvPr>
        </p:nvGraphicFramePr>
        <p:xfrm>
          <a:off x="6061646" y="4495800"/>
          <a:ext cx="2710178" cy="11715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85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16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67639">
                <a:tc>
                  <a:txBody>
                    <a:bodyPr/>
                    <a:lstStyle/>
                    <a:p>
                      <a:pPr marL="0" marR="27940" algn="l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Сахалинская область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7940" algn="r" fontAlgn="b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2,0 %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0" marR="27940" algn="l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Республика Марий</a:t>
                      </a:r>
                      <a:r>
                        <a:rPr lang="ru-RU" sz="9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Эл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7940" algn="r" fontAlgn="b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4,2 %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639">
                <a:tc>
                  <a:txBody>
                    <a:bodyPr/>
                    <a:lstStyle/>
                    <a:p>
                      <a:pPr marL="0" marR="27940" algn="l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Омская область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7940" algn="r" fontAlgn="b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15,8 %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0" marR="27940" algn="l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Республика Саха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91,3 %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0" marR="27940" algn="l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Республика Крым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7940" algn="r" fontAlgn="b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92,3 %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0" marR="27940" algn="l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Краснодарский край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0" marR="27940" algn="r" fontAlgn="b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95,2 %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5" name="object 11"/>
          <p:cNvSpPr txBox="1"/>
          <p:nvPr/>
        </p:nvSpPr>
        <p:spPr>
          <a:xfrm>
            <a:off x="6210046" y="3900423"/>
            <a:ext cx="274891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по </a:t>
            </a:r>
            <a:r>
              <a:rPr sz="900" b="1" dirty="0">
                <a:latin typeface="Times New Roman"/>
                <a:cs typeface="Times New Roman"/>
              </a:rPr>
              <a:t>доле </a:t>
            </a:r>
            <a:r>
              <a:rPr sz="900" b="1" spc="-5" dirty="0">
                <a:latin typeface="Times New Roman"/>
                <a:cs typeface="Times New Roman"/>
              </a:rPr>
              <a:t>штрафов, назначенных</a:t>
            </a:r>
            <a:r>
              <a:rPr sz="900" b="1" spc="-95" dirty="0">
                <a:latin typeface="Times New Roman"/>
                <a:cs typeface="Times New Roman"/>
              </a:rPr>
              <a:t> </a:t>
            </a:r>
            <a:r>
              <a:rPr sz="900" b="1" dirty="0">
                <a:latin typeface="Times New Roman"/>
                <a:cs typeface="Times New Roman"/>
              </a:rPr>
              <a:t>без  </a:t>
            </a:r>
            <a:r>
              <a:rPr sz="900" b="1" spc="-5" dirty="0">
                <a:latin typeface="Times New Roman"/>
                <a:cs typeface="Times New Roman"/>
              </a:rPr>
              <a:t>проверок </a:t>
            </a:r>
            <a:r>
              <a:rPr sz="900" b="1" dirty="0">
                <a:latin typeface="Times New Roman"/>
                <a:cs typeface="Times New Roman"/>
              </a:rPr>
              <a:t>(«адм. </a:t>
            </a:r>
            <a:r>
              <a:rPr sz="900" b="1" spc="-5" dirty="0">
                <a:latin typeface="Times New Roman"/>
                <a:cs typeface="Times New Roman"/>
              </a:rPr>
              <a:t>расследования» </a:t>
            </a:r>
            <a:r>
              <a:rPr sz="900" b="1" dirty="0">
                <a:latin typeface="Times New Roman"/>
                <a:cs typeface="Times New Roman"/>
              </a:rPr>
              <a:t>и</a:t>
            </a:r>
            <a:r>
              <a:rPr sz="900" b="1" spc="-55" dirty="0">
                <a:latin typeface="Times New Roman"/>
                <a:cs typeface="Times New Roman"/>
              </a:rPr>
              <a:t> </a:t>
            </a:r>
            <a:r>
              <a:rPr sz="900" b="1" dirty="0">
                <a:latin typeface="Times New Roman"/>
                <a:cs typeface="Times New Roman"/>
              </a:rPr>
              <a:t>др.)</a:t>
            </a:r>
            <a:endParaRPr sz="900" dirty="0">
              <a:latin typeface="Times New Roman"/>
              <a:cs typeface="Times New Roman"/>
            </a:endParaRPr>
          </a:p>
          <a:p>
            <a:pPr marL="1905" algn="ctr">
              <a:lnSpc>
                <a:spcPct val="100000"/>
              </a:lnSpc>
            </a:pPr>
            <a:r>
              <a:rPr sz="900" b="1" spc="-5" dirty="0">
                <a:latin typeface="Times New Roman"/>
                <a:cs typeface="Times New Roman"/>
              </a:rPr>
              <a:t>Роспотребнадзора </a:t>
            </a:r>
            <a:r>
              <a:rPr sz="900" b="1" dirty="0">
                <a:latin typeface="Times New Roman"/>
                <a:cs typeface="Times New Roman"/>
              </a:rPr>
              <a:t>(вся Россия) –</a:t>
            </a:r>
            <a:r>
              <a:rPr sz="900" b="1" spc="-100" dirty="0">
                <a:latin typeface="Times New Roman"/>
                <a:cs typeface="Times New Roman"/>
              </a:rPr>
              <a:t> </a:t>
            </a:r>
            <a:r>
              <a:rPr lang="ru-RU" sz="900" b="1" spc="-100" dirty="0">
                <a:latin typeface="Times New Roman"/>
                <a:cs typeface="Times New Roman"/>
              </a:rPr>
              <a:t>6 3 , 2 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9895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8318" y="237063"/>
            <a:ext cx="7158417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3495">
              <a:lnSpc>
                <a:spcPct val="100000"/>
              </a:lnSpc>
              <a:spcBef>
                <a:spcPts val="95"/>
              </a:spcBef>
              <a:tabLst>
                <a:tab pos="1011555" algn="l"/>
                <a:tab pos="2615565" algn="l"/>
                <a:tab pos="4931410" algn="l"/>
                <a:tab pos="7098030" algn="l"/>
              </a:tabLst>
            </a:pP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Ра</a:t>
            </a:r>
            <a:r>
              <a:rPr sz="1400" b="1" dirty="0" err="1">
                <a:solidFill>
                  <a:srgbClr val="FFFFFF"/>
                </a:solidFill>
                <a:latin typeface="Verdana"/>
                <a:cs typeface="Verdana"/>
              </a:rPr>
              <a:t>с</a:t>
            </a:r>
            <a:r>
              <a:rPr sz="1400" b="1" spc="-10" dirty="0" err="1">
                <a:solidFill>
                  <a:srgbClr val="FFFFFF"/>
                </a:solidFill>
                <a:latin typeface="Verdana"/>
                <a:cs typeface="Verdana"/>
              </a:rPr>
              <a:t>че</a:t>
            </a: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т</a:t>
            </a:r>
            <a:r>
              <a:rPr lang="ru-RU" sz="1400" b="1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показат</a:t>
            </a:r>
            <a:r>
              <a:rPr sz="1400" b="1" spc="-10" dirty="0" err="1">
                <a:solidFill>
                  <a:srgbClr val="FFFFFF"/>
                </a:solidFill>
                <a:latin typeface="Verdana"/>
                <a:cs typeface="Verdana"/>
              </a:rPr>
              <a:t>еле</a:t>
            </a: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й</a:t>
            </a:r>
            <a:r>
              <a:rPr lang="ru-RU" sz="1400" b="1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Ростехнадзора</a:t>
            </a:r>
            <a:r>
              <a:rPr lang="ru-RU" sz="1400" b="1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ru-RU" sz="1400" b="1" dirty="0">
                <a:solidFill>
                  <a:srgbClr val="FFFFFF"/>
                </a:solidFill>
                <a:latin typeface="Verdana"/>
                <a:cs typeface="Verdana"/>
              </a:rPr>
              <a:t>по </a:t>
            </a:r>
            <a:r>
              <a:rPr lang="ru-RU" sz="1400" b="1" spc="-5" dirty="0">
                <a:solidFill>
                  <a:srgbClr val="FFFFFF"/>
                </a:solidFill>
                <a:latin typeface="Verdana"/>
                <a:cs typeface="Verdana"/>
              </a:rPr>
              <a:t>Ярославской области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267001"/>
              </p:ext>
            </p:extLst>
          </p:nvPr>
        </p:nvGraphicFramePr>
        <p:xfrm>
          <a:off x="325793" y="799845"/>
          <a:ext cx="5313008" cy="1325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62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05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439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22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 dirty="0"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9525" marR="9525" marT="393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9525" marR="9525" marT="393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1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КОЛИЧЕСТВО ПРЕДУПРЕЖДЕНИЙ ВЫНЕСЕННЫХ  КОНТРОЛИРУЮЩИМ ОРГАНОМ В ОТНОШЕНИИ  ЮРИДИЧЕСКИХ ЛИЦ И ИНДИВИДУАЛЬНЫХ ПРЕДПРИНИМАТЕЛЕЙ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3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379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ДОЛЯ ПРЕДУПРЕЖДЕНИЙ ОТ  ОБЩЕГО ЧИСЛА НАКАЗАНИЙ  (P1)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,8</a:t>
                      </a: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2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КОЛИЧЕСТВО ПОСТАНОВЛЕНИЙ О НАЗНАЧЕНИИ  АДМИНИСТРАТИВНОГО НАКАЗАНИЯ ВЫНЕСЕННЫХ  КОНТРОЛИРУЮЩИМ ОРГАНОМ В ОТНОШЕНИИ  ЮРИДИЧЕСКИХ ЛИЦ И ИНДИВИДУАЛЬНЫХ ПРЕДПРИНИМАТЕЛЕЙ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3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3501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25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586176"/>
              </p:ext>
            </p:extLst>
          </p:nvPr>
        </p:nvGraphicFramePr>
        <p:xfrm>
          <a:off x="306743" y="2337054"/>
          <a:ext cx="5332057" cy="10742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61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98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549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11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77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 dirty="0">
                        <a:effectLst/>
                        <a:latin typeface="Calibri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6184" marR="6184" marT="2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6184" marR="6184" marT="2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2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ОБЩЕЕ КОЛИЧЕСТВО ЮРИДИЧЕСКИХ ЛИЦ И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ИНДИВИДУАЛЬНЫХ ПРЕДПРИНИМАТЕЛЕЙ, В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ОТНОШЕНИИ КОТОРЫХ ПРОВОДИЛИСЬ ПЛАНОВЫЕ,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ВНЕПЛАНОВЫЕ ПРОВЕРКИ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20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81</a:t>
                      </a:r>
                    </a:p>
                  </a:txBody>
                  <a:tcPr marL="6184" marR="6184" marT="6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ДОЛЯ ОРГАНИЗАЦИЙ И ИП,  ПОДВЕРГНУТЫХ КОНТРОЛЮ И  НАДЗОРУ ОТ ОБЩЕГО ЧИСЛА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r>
                        <a:rPr lang="ru-RU" sz="700" dirty="0">
                          <a:effectLst/>
                        </a:rPr>
                        <a:t>ПОДКОНТРОЛЬНЫХ (P2)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5,7 %</a:t>
                      </a:r>
                      <a:endParaRPr lang="ru-RU" sz="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4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ОБЩЕЕ КОЛИЧЕСТВО ЮРИДИЧЕСКИХ ЛИЦ И  ИНДИВИДУАЛЬНЫХ ПРЕДПРИНИМАТЕЛЕЙ,  ОСУЩЕСТВЛЯЮЩИХ ДЕЯТЕЛЬНОСТЬ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НА ТЕРРИТОРИИ СУБЪЕКТА РОССИЙСКОЙ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ФЕДЕРАЦИИ, ДЕЯТЕЛЬНОСТЬ КОТОРЫХ ПОДЛЕЖИТ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ГОСУДАРСТВЕННОМУ КОНТРОЛЮ (НАДЗОРУ) СО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СТОРОНЫ КОНТРОЛИРУЮЩЕГО ОРГАНА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20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1414</a:t>
                      </a:r>
                    </a:p>
                  </a:txBody>
                  <a:tcPr marL="6184" marR="6184" marT="6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486340"/>
              </p:ext>
            </p:extLst>
          </p:nvPr>
        </p:nvGraphicFramePr>
        <p:xfrm>
          <a:off x="304800" y="3661197"/>
          <a:ext cx="5343879" cy="9225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005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55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59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182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7013">
                <a:tc>
                  <a:txBody>
                    <a:bodyPr/>
                    <a:lstStyle/>
                    <a:p>
                      <a:endParaRPr lang="ru-RU" sz="7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Значение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Значение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7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КОЛИЧЕСТВО АДМИНИСТРАТИВНЫХ ШТРАФОВ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НАЛОЖЕННЫХ КОНТРОЛИРУЮЩИМ ОРГАНОМ НА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r>
                        <a:rPr lang="ru-RU" sz="700" dirty="0">
                          <a:effectLst/>
                        </a:rPr>
                        <a:t>ЮРИДИЧЕСКИХ ЛИЦ И ИНДИВИДУАЛЬНЫХ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r>
                        <a:rPr lang="ru-RU" sz="700" dirty="0">
                          <a:effectLst/>
                        </a:rPr>
                        <a:t>ПРЕДПРИНИМАТЕЛЕЙ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ДОЛЯ ШТРАФОВ, НАЛОЖЕННЫХ БЕЗ ПРОВЕДЕНИЯ ПРОВЕРОК («ДОЛЯ АДМИНИСТРАТИВНЫХ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РАССЛЕДОВАНИЙ») (P3)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74 % </a:t>
                      </a:r>
                      <a:endParaRPr lang="ru-RU" sz="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2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ЧИСЛО ШТРАФОВ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20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457001"/>
              </p:ext>
            </p:extLst>
          </p:nvPr>
        </p:nvGraphicFramePr>
        <p:xfrm>
          <a:off x="6047866" y="980694"/>
          <a:ext cx="2710178" cy="12001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85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16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Белгородская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83,0 %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Кировская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81,0 %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Липецкая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71,0 %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Ставропольский край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2,3 %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Кемеровская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1,9 %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Калмыкия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1,6 %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1" name="object 5"/>
          <p:cNvSpPr txBox="1"/>
          <p:nvPr/>
        </p:nvSpPr>
        <p:spPr>
          <a:xfrm>
            <a:off x="6096253" y="649985"/>
            <a:ext cx="26409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215" marR="5080" indent="-31115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</a:t>
            </a:r>
            <a:r>
              <a:rPr sz="900" b="1" dirty="0">
                <a:latin typeface="Times New Roman"/>
                <a:cs typeface="Times New Roman"/>
              </a:rPr>
              <a:t>доли </a:t>
            </a:r>
            <a:r>
              <a:rPr sz="900" b="1" spc="-5" dirty="0">
                <a:latin typeface="Times New Roman"/>
                <a:cs typeface="Times New Roman"/>
              </a:rPr>
              <a:t>Предупреждений </a:t>
            </a:r>
            <a:r>
              <a:rPr sz="900" b="1" dirty="0">
                <a:latin typeface="Times New Roman"/>
                <a:cs typeface="Times New Roman"/>
              </a:rPr>
              <a:t>от</a:t>
            </a:r>
            <a:r>
              <a:rPr sz="900" b="1" spc="-85" dirty="0">
                <a:latin typeface="Times New Roman"/>
                <a:cs typeface="Times New Roman"/>
              </a:rPr>
              <a:t> </a:t>
            </a:r>
            <a:r>
              <a:rPr sz="900" b="1" spc="-5" dirty="0">
                <a:latin typeface="Times New Roman"/>
                <a:cs typeface="Times New Roman"/>
              </a:rPr>
              <a:t>общего  </a:t>
            </a:r>
            <a:r>
              <a:rPr sz="900" b="1" dirty="0" err="1">
                <a:latin typeface="Times New Roman"/>
                <a:cs typeface="Times New Roman"/>
              </a:rPr>
              <a:t>числа</a:t>
            </a:r>
            <a:r>
              <a:rPr sz="900" b="1" dirty="0">
                <a:latin typeface="Times New Roman"/>
                <a:cs typeface="Times New Roman"/>
              </a:rPr>
              <a:t> </a:t>
            </a:r>
            <a:r>
              <a:rPr sz="900" b="1" spc="-5" dirty="0" err="1">
                <a:latin typeface="Times New Roman"/>
                <a:cs typeface="Times New Roman"/>
              </a:rPr>
              <a:t>наказаний</a:t>
            </a:r>
            <a:r>
              <a:rPr lang="ru-RU" sz="900" b="1" spc="-5" dirty="0">
                <a:latin typeface="Times New Roman"/>
                <a:cs typeface="Times New Roman"/>
              </a:rPr>
              <a:t> </a:t>
            </a:r>
            <a:r>
              <a:rPr sz="900" b="1" spc="-5" dirty="0">
                <a:latin typeface="Times New Roman"/>
                <a:cs typeface="Times New Roman"/>
              </a:rPr>
              <a:t> </a:t>
            </a:r>
            <a:r>
              <a:rPr sz="900" b="1" dirty="0">
                <a:latin typeface="Times New Roman"/>
                <a:cs typeface="Times New Roman"/>
              </a:rPr>
              <a:t>(вся Россия) –</a:t>
            </a:r>
            <a:r>
              <a:rPr sz="900" b="1" spc="-65" dirty="0">
                <a:latin typeface="Times New Roman"/>
                <a:cs typeface="Times New Roman"/>
              </a:rPr>
              <a:t> </a:t>
            </a:r>
            <a:r>
              <a:rPr lang="ru-RU" sz="900" b="1" dirty="0">
                <a:latin typeface="Times New Roman"/>
                <a:cs typeface="Times New Roman"/>
              </a:rPr>
              <a:t>20</a:t>
            </a:r>
            <a:r>
              <a:rPr sz="900" b="1" dirty="0">
                <a:latin typeface="Times New Roman"/>
                <a:cs typeface="Times New Roman"/>
              </a:rPr>
              <a:t>,</a:t>
            </a:r>
            <a:r>
              <a:rPr lang="ru-RU" sz="900" b="1" dirty="0">
                <a:latin typeface="Times New Roman"/>
                <a:cs typeface="Times New Roman"/>
              </a:rPr>
              <a:t>9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  <p:graphicFrame>
        <p:nvGraphicFramePr>
          <p:cNvPr id="22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20536"/>
              </p:ext>
            </p:extLst>
          </p:nvPr>
        </p:nvGraphicFramePr>
        <p:xfrm>
          <a:off x="6047866" y="2505710"/>
          <a:ext cx="2710178" cy="12306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85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16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77164">
                <a:tc>
                  <a:txBody>
                    <a:bodyPr/>
                    <a:lstStyle/>
                    <a:p>
                      <a:pPr marL="35560" marR="0" indent="0" defTabSz="914400" eaLnBrk="1" fontAlgn="auto" latinLnBrk="0" hangingPunct="1">
                        <a:lnSpc>
                          <a:spcPts val="8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Астраханская область</a:t>
                      </a: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0,5 %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Челябинская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0,6 %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Свердловская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0,6 %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Брянская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61,6 %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Крым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62,3 %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Ямало-Ненецкий автономный округ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97,4 %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3" name="object 9"/>
          <p:cNvSpPr txBox="1"/>
          <p:nvPr/>
        </p:nvSpPr>
        <p:spPr>
          <a:xfrm>
            <a:off x="6030214" y="2187194"/>
            <a:ext cx="29178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433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</a:t>
            </a:r>
            <a:r>
              <a:rPr sz="900" b="1" dirty="0">
                <a:latin typeface="Times New Roman"/>
                <a:cs typeface="Times New Roman"/>
              </a:rPr>
              <a:t>доли </a:t>
            </a:r>
            <a:r>
              <a:rPr sz="900" b="1" spc="-5" dirty="0">
                <a:latin typeface="Times New Roman"/>
                <a:cs typeface="Times New Roman"/>
              </a:rPr>
              <a:t>организаций </a:t>
            </a:r>
            <a:r>
              <a:rPr sz="900" b="1" dirty="0">
                <a:latin typeface="Times New Roman"/>
                <a:cs typeface="Times New Roman"/>
              </a:rPr>
              <a:t>и ИП,  </a:t>
            </a:r>
            <a:r>
              <a:rPr sz="900" b="1" spc="-5" dirty="0">
                <a:latin typeface="Times New Roman"/>
                <a:cs typeface="Times New Roman"/>
              </a:rPr>
              <a:t>подвергнутых контролю </a:t>
            </a:r>
            <a:r>
              <a:rPr sz="900" b="1" dirty="0">
                <a:latin typeface="Times New Roman"/>
                <a:cs typeface="Times New Roman"/>
              </a:rPr>
              <a:t>и </a:t>
            </a:r>
            <a:r>
              <a:rPr sz="900" b="1" spc="-5" dirty="0">
                <a:latin typeface="Times New Roman"/>
                <a:cs typeface="Times New Roman"/>
              </a:rPr>
              <a:t>надзору </a:t>
            </a:r>
            <a:r>
              <a:rPr sz="900" b="1" dirty="0">
                <a:latin typeface="Times New Roman"/>
                <a:cs typeface="Times New Roman"/>
              </a:rPr>
              <a:t>(вся Россия) –</a:t>
            </a:r>
            <a:r>
              <a:rPr sz="900" b="1" spc="-114" dirty="0">
                <a:latin typeface="Times New Roman"/>
                <a:cs typeface="Times New Roman"/>
              </a:rPr>
              <a:t> </a:t>
            </a:r>
            <a:r>
              <a:rPr lang="ru-RU" sz="900" b="1" dirty="0">
                <a:latin typeface="Times New Roman"/>
                <a:cs typeface="Times New Roman"/>
              </a:rPr>
              <a:t>3,9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  <p:graphicFrame>
        <p:nvGraphicFramePr>
          <p:cNvPr id="24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758618"/>
              </p:ext>
            </p:extLst>
          </p:nvPr>
        </p:nvGraphicFramePr>
        <p:xfrm>
          <a:off x="6061646" y="4495800"/>
          <a:ext cx="2710178" cy="11715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85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16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67639">
                <a:tc>
                  <a:txBody>
                    <a:bodyPr/>
                    <a:lstStyle/>
                    <a:p>
                      <a:pPr marL="0" marR="27940" algn="l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Новосибирская область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7940" algn="r" fontAlgn="b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0,3 %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0" marR="27940" algn="l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Омская область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7940" algn="r" fontAlgn="b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0,6 %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639">
                <a:tc>
                  <a:txBody>
                    <a:bodyPr/>
                    <a:lstStyle/>
                    <a:p>
                      <a:pPr marL="0" marR="27940" algn="l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Ленинградская область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7940" algn="r" fontAlgn="b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7,4 %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0" marR="27940" algn="l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Республика Хакассия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92,6 %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0" marR="27940" algn="l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Республика Тыва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7940" algn="r" fontAlgn="b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95,5 %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0" marR="27940" algn="l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Еврейская автономная область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0" marR="27940" algn="r" fontAlgn="b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97,0 %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5" name="object 11"/>
          <p:cNvSpPr txBox="1"/>
          <p:nvPr/>
        </p:nvSpPr>
        <p:spPr>
          <a:xfrm>
            <a:off x="6210046" y="3900423"/>
            <a:ext cx="274891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по </a:t>
            </a:r>
            <a:r>
              <a:rPr sz="900" b="1" dirty="0">
                <a:latin typeface="Times New Roman"/>
                <a:cs typeface="Times New Roman"/>
              </a:rPr>
              <a:t>доле </a:t>
            </a:r>
            <a:r>
              <a:rPr sz="900" b="1" spc="-5" dirty="0">
                <a:latin typeface="Times New Roman"/>
                <a:cs typeface="Times New Roman"/>
              </a:rPr>
              <a:t>штрафов, назначенных</a:t>
            </a:r>
            <a:r>
              <a:rPr sz="900" b="1" spc="-95" dirty="0">
                <a:latin typeface="Times New Roman"/>
                <a:cs typeface="Times New Roman"/>
              </a:rPr>
              <a:t> </a:t>
            </a:r>
            <a:r>
              <a:rPr sz="900" b="1" dirty="0">
                <a:latin typeface="Times New Roman"/>
                <a:cs typeface="Times New Roman"/>
              </a:rPr>
              <a:t>без  </a:t>
            </a:r>
            <a:r>
              <a:rPr sz="900" b="1" spc="-5" dirty="0">
                <a:latin typeface="Times New Roman"/>
                <a:cs typeface="Times New Roman"/>
              </a:rPr>
              <a:t>проверок </a:t>
            </a:r>
            <a:r>
              <a:rPr sz="900" b="1" dirty="0">
                <a:latin typeface="Times New Roman"/>
                <a:cs typeface="Times New Roman"/>
              </a:rPr>
              <a:t>(«адм. </a:t>
            </a:r>
            <a:r>
              <a:rPr sz="900" b="1" spc="-5" dirty="0">
                <a:latin typeface="Times New Roman"/>
                <a:cs typeface="Times New Roman"/>
              </a:rPr>
              <a:t>расследования» </a:t>
            </a:r>
            <a:r>
              <a:rPr sz="900" b="1" dirty="0">
                <a:latin typeface="Times New Roman"/>
                <a:cs typeface="Times New Roman"/>
              </a:rPr>
              <a:t>и</a:t>
            </a:r>
            <a:r>
              <a:rPr sz="900" b="1" spc="-55" dirty="0">
                <a:latin typeface="Times New Roman"/>
                <a:cs typeface="Times New Roman"/>
              </a:rPr>
              <a:t> </a:t>
            </a:r>
            <a:r>
              <a:rPr sz="900" b="1" dirty="0">
                <a:latin typeface="Times New Roman"/>
                <a:cs typeface="Times New Roman"/>
              </a:rPr>
              <a:t>др.)</a:t>
            </a:r>
            <a:endParaRPr sz="900" dirty="0">
              <a:latin typeface="Times New Roman"/>
              <a:cs typeface="Times New Roman"/>
            </a:endParaRPr>
          </a:p>
          <a:p>
            <a:pPr marL="1905" algn="ctr">
              <a:lnSpc>
                <a:spcPct val="100000"/>
              </a:lnSpc>
            </a:pPr>
            <a:r>
              <a:rPr sz="900" b="1" dirty="0">
                <a:latin typeface="Times New Roman"/>
                <a:cs typeface="Times New Roman"/>
              </a:rPr>
              <a:t>(вся Россия) –</a:t>
            </a:r>
            <a:r>
              <a:rPr sz="900" b="1" spc="-100" dirty="0">
                <a:latin typeface="Times New Roman"/>
                <a:cs typeface="Times New Roman"/>
              </a:rPr>
              <a:t> </a:t>
            </a:r>
            <a:r>
              <a:rPr lang="ru-RU" sz="900" b="1" spc="-100" dirty="0">
                <a:latin typeface="Times New Roman"/>
                <a:cs typeface="Times New Roman"/>
              </a:rPr>
              <a:t>1</a:t>
            </a:r>
            <a:r>
              <a:rPr lang="en-US" sz="900" b="1" dirty="0">
                <a:latin typeface="Times New Roman"/>
                <a:cs typeface="Times New Roman"/>
              </a:rPr>
              <a:t>6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>
          <a:xfrm>
            <a:off x="8077200" y="6542340"/>
            <a:ext cx="509778" cy="315659"/>
          </a:xfrm>
        </p:spPr>
        <p:txBody>
          <a:bodyPr/>
          <a:lstStyle/>
          <a:p>
            <a:pPr marL="102235">
              <a:lnSpc>
                <a:spcPts val="1050"/>
              </a:lnSpc>
            </a:pPr>
            <a:fld id="{81D60167-4931-47E6-BA6A-407CBD079E47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924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8179" y="291613"/>
            <a:ext cx="8340090" cy="4558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spcBef>
                <a:spcPts val="95"/>
              </a:spcBef>
              <a:tabLst>
                <a:tab pos="920115" algn="l"/>
                <a:tab pos="2433320" algn="l"/>
                <a:tab pos="3895725" algn="l"/>
                <a:tab pos="6122670" algn="l"/>
                <a:tab pos="6589395" algn="l"/>
                <a:tab pos="7508875" algn="l"/>
              </a:tabLst>
            </a:pP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Ра</a:t>
            </a:r>
            <a:r>
              <a:rPr sz="1400" b="1" dirty="0" err="1">
                <a:solidFill>
                  <a:srgbClr val="FFFFFF"/>
                </a:solidFill>
                <a:latin typeface="Verdana"/>
                <a:cs typeface="Verdana"/>
              </a:rPr>
              <a:t>с</a:t>
            </a:r>
            <a:r>
              <a:rPr sz="1400" b="1" spc="-10" dirty="0" err="1">
                <a:solidFill>
                  <a:srgbClr val="FFFFFF"/>
                </a:solidFill>
                <a:latin typeface="Verdana"/>
                <a:cs typeface="Verdana"/>
              </a:rPr>
              <a:t>че</a:t>
            </a: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т</a:t>
            </a:r>
            <a:r>
              <a:rPr lang="ru-RU" sz="1400" b="1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пок</a:t>
            </a:r>
            <a:r>
              <a:rPr sz="1400" b="1" dirty="0" err="1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зате</a:t>
            </a:r>
            <a:r>
              <a:rPr sz="1400" b="1" spc="-10" dirty="0" err="1">
                <a:solidFill>
                  <a:srgbClr val="FFFFFF"/>
                </a:solidFill>
                <a:latin typeface="Verdana"/>
                <a:cs typeface="Verdana"/>
              </a:rPr>
              <a:t>л</a:t>
            </a:r>
            <a:r>
              <a:rPr sz="1400" b="1" spc="-15" dirty="0" err="1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й</a:t>
            </a:r>
            <a:r>
              <a:rPr lang="ru-RU" sz="1400" b="1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Россельхоз</a:t>
            </a:r>
            <a:r>
              <a:rPr sz="1400" b="1" dirty="0" err="1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адз</a:t>
            </a:r>
            <a:r>
              <a:rPr sz="1400" b="1" dirty="0" err="1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1400" b="1" spc="-10" dirty="0" err="1">
                <a:solidFill>
                  <a:srgbClr val="FFFFFF"/>
                </a:solidFill>
                <a:latin typeface="Verdana"/>
                <a:cs typeface="Verdana"/>
              </a:rPr>
              <a:t>р</a:t>
            </a: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lang="ru-RU" sz="1400" b="1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ru-RU" sz="1400" b="1" dirty="0">
                <a:solidFill>
                  <a:srgbClr val="FFFFFF"/>
                </a:solidFill>
                <a:latin typeface="Verdana"/>
                <a:cs typeface="Verdana"/>
              </a:rPr>
              <a:t>по </a:t>
            </a:r>
            <a:r>
              <a:rPr lang="ru-RU" sz="1400" b="1" spc="-5" dirty="0">
                <a:solidFill>
                  <a:srgbClr val="FFFFFF"/>
                </a:solidFill>
                <a:latin typeface="Verdana"/>
                <a:cs typeface="Verdana"/>
              </a:rPr>
              <a:t>Ярославской области</a:t>
            </a:r>
          </a:p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920115" algn="l"/>
                <a:tab pos="2433320" algn="l"/>
                <a:tab pos="3895725" algn="l"/>
                <a:tab pos="6122670" algn="l"/>
                <a:tab pos="6589395" algn="l"/>
                <a:tab pos="7508875" algn="l"/>
              </a:tabLst>
            </a:pPr>
            <a:r>
              <a:rPr lang="ru-RU" sz="1400" b="1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FFFFFF"/>
                </a:solidFill>
                <a:latin typeface="Verdana"/>
                <a:cs typeface="Verdana"/>
              </a:rPr>
              <a:t>	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06638" y="6510528"/>
            <a:ext cx="15494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000" dirty="0" smtClean="0">
                <a:solidFill>
                  <a:srgbClr val="888888"/>
                </a:solidFill>
                <a:latin typeface="Carlito"/>
                <a:cs typeface="Carlito"/>
              </a:rPr>
              <a:t>15</a:t>
            </a:r>
            <a:endParaRPr sz="1000" dirty="0">
              <a:latin typeface="Carlito"/>
              <a:cs typeface="Carlito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62693"/>
              </p:ext>
            </p:extLst>
          </p:nvPr>
        </p:nvGraphicFramePr>
        <p:xfrm>
          <a:off x="325793" y="799845"/>
          <a:ext cx="5313008" cy="1325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62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05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439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22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 dirty="0"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9525" marR="9525" marT="393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9525" marR="9525" marT="393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1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КОЛИЧЕСТВО ПРЕДУПРЕЖДЕНИЙ ВЫНЕСЕННЫХ  КОНТРОЛИРУЮЩИМ ОРГАНОМ В ОТНОШЕНИИ  ЮРИДИЧЕСКИХ ЛИЦ И ИНДИВИДУАЛЬНЫХ ПРЕДПРИНИМАТЕЛЕЙ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3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74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ДОЛЯ ПРЕДУПРЕЖДЕНИЙ ОТ  ОБЩЕГО ЧИСЛА НАКАЗАНИЙ  (P1)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30 ,5</a:t>
                      </a:r>
                      <a:r>
                        <a:rPr lang="en-US" sz="800" baseline="0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%</a:t>
                      </a:r>
                      <a:endParaRPr lang="ru-RU" sz="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2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КОЛИЧЕСТВО ПОСТАНОВЛЕНИЙ О НАЗНАЧЕНИИ  АДМИНИСТРАТИВНОГО НАКАЗАНИЯ ВЫНЕСЕННЫХ  КОНТРОЛИРУЮЩИМ ОРГАНОМ В ОТНОШЕНИИ  ЮРИДИЧЕСКИХ ЛИЦ И ИНДИВИДУАЛЬНЫХ ПРЕДПРИНИМАТЕЛЕЙ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3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25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900979"/>
              </p:ext>
            </p:extLst>
          </p:nvPr>
        </p:nvGraphicFramePr>
        <p:xfrm>
          <a:off x="306743" y="2337054"/>
          <a:ext cx="5332057" cy="10742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61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98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549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11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77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 dirty="0">
                        <a:effectLst/>
                        <a:latin typeface="Calibri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6184" marR="6184" marT="2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6184" marR="6184" marT="2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2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ОБЩЕЕ КОЛИЧЕСТВО ЮРИДИЧЕСКИХ ЛИЦ И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ИНДИВИДУАЛЬНЫХ ПРЕДПРИНИМАТЕЛЕЙ, В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ОТНОШЕНИИ КОТОРЫХ ПРОВОДИЛИСЬ ПЛАНОВЫЕ,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ВНЕПЛАНОВЫЕ ПРОВЕРКИ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20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241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6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ДОЛЯ ОРГАНИЗАЦИЙ И ИП,  ПОДВЕРГНУТЫХ КОНТРОЛЮ И  НАДЗОРУ ОТ ОБЩЕГО ЧИСЛА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r>
                        <a:rPr lang="ru-RU" sz="700" dirty="0">
                          <a:effectLst/>
                        </a:rPr>
                        <a:t>ПОДКОНТРОЛЬНЫХ (P2)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5,6 %</a:t>
                      </a:r>
                      <a:endParaRPr lang="ru-RU" sz="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4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ОБЩЕЕ КОЛИЧЕСТВО ЮРИДИЧЕСКИХ ЛИЦ И  ИНДИВИДУАЛЬНЫХ ПРЕДПРИНИМАТЕЛЕЙ,  ОСУЩЕСТВЛЯЮЩИХ ДЕЯТЕЛЬНОСТЬ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НА ТЕРРИТОРИИ СУБЪЕКТА РОССИЙСКОЙ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ФЕДЕРАЦИИ, ДЕЯТЕЛЬНОСТЬ КОТОРЫХ ПОДЛЕЖИТ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ГОСУДАРСТВЕННОМУ КОНТРОЛЮ (НАДЗОРУ) СО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СТОРОНЫ КОНТРОЛИРУЮЩЕГО ОРГАНА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20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4288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6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373288"/>
              </p:ext>
            </p:extLst>
          </p:nvPr>
        </p:nvGraphicFramePr>
        <p:xfrm>
          <a:off x="304800" y="3661197"/>
          <a:ext cx="5343879" cy="9225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02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182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7013">
                <a:tc>
                  <a:txBody>
                    <a:bodyPr/>
                    <a:lstStyle/>
                    <a:p>
                      <a:endParaRPr lang="ru-RU" sz="7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Значение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Значение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7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КОЛИЧЕСТВО АДМИНИСТРАТИВНЫХ ШТРАФОВ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НАЛОЖЕННЫХ КОНТРОЛИРУЮЩИМ ОРГАНОМ НА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r>
                        <a:rPr lang="ru-RU" sz="700" dirty="0">
                          <a:effectLst/>
                        </a:rPr>
                        <a:t>ЮРИДИЧЕСКИХ ЛИЦ И ИНДИВИДУАЛЬНЫХ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r>
                        <a:rPr lang="ru-RU" sz="700" dirty="0">
                          <a:effectLst/>
                        </a:rPr>
                        <a:t>ПРЕДПРИНИМАТЕЛЕЙ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174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ДОЛЯ ШТРАФОВ, НАЛОЖЕННЫХ БЕЗ ПРОВЕДЕНИЯ ПРОВЕРОК («ДОЛЯ АДМИНИСТРАТИВНЫХ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РАССЛЕДОВАНИЙ») (P3)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</a:t>
                      </a:r>
                      <a:r>
                        <a:rPr lang="en-US" sz="800" baseline="0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%</a:t>
                      </a:r>
                      <a:endParaRPr lang="ru-RU" sz="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2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ЧИСЛО ШТРАФОВ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427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5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231610"/>
              </p:ext>
            </p:extLst>
          </p:nvPr>
        </p:nvGraphicFramePr>
        <p:xfrm>
          <a:off x="6047866" y="980694"/>
          <a:ext cx="2710178" cy="12001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85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16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Сахалинская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89,5 %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Коми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89,0 %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Саха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86,5 %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Липецкая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1,4</a:t>
                      </a:r>
                      <a:r>
                        <a:rPr lang="ru-RU" sz="900" baseline="0" dirty="0">
                          <a:latin typeface="Arial"/>
                          <a:cs typeface="Arial"/>
                        </a:rPr>
                        <a:t>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Татарстан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0,9 %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Тульская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0,7 %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6" name="object 5"/>
          <p:cNvSpPr txBox="1"/>
          <p:nvPr/>
        </p:nvSpPr>
        <p:spPr>
          <a:xfrm>
            <a:off x="6096253" y="649985"/>
            <a:ext cx="26409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215" marR="5080" indent="-31115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</a:t>
            </a:r>
            <a:r>
              <a:rPr sz="900" b="1" dirty="0">
                <a:latin typeface="Times New Roman"/>
                <a:cs typeface="Times New Roman"/>
              </a:rPr>
              <a:t>доли </a:t>
            </a:r>
            <a:r>
              <a:rPr sz="900" b="1" spc="-5" dirty="0">
                <a:latin typeface="Times New Roman"/>
                <a:cs typeface="Times New Roman"/>
              </a:rPr>
              <a:t>Предупреждений </a:t>
            </a:r>
            <a:r>
              <a:rPr sz="900" b="1" dirty="0">
                <a:latin typeface="Times New Roman"/>
                <a:cs typeface="Times New Roman"/>
              </a:rPr>
              <a:t>от</a:t>
            </a:r>
            <a:r>
              <a:rPr sz="900" b="1" spc="-85" dirty="0">
                <a:latin typeface="Times New Roman"/>
                <a:cs typeface="Times New Roman"/>
              </a:rPr>
              <a:t> </a:t>
            </a:r>
            <a:r>
              <a:rPr sz="900" b="1" spc="-5" dirty="0">
                <a:latin typeface="Times New Roman"/>
                <a:cs typeface="Times New Roman"/>
              </a:rPr>
              <a:t>общего  </a:t>
            </a:r>
            <a:r>
              <a:rPr sz="900" b="1" dirty="0" err="1">
                <a:latin typeface="Times New Roman"/>
                <a:cs typeface="Times New Roman"/>
              </a:rPr>
              <a:t>числа</a:t>
            </a:r>
            <a:r>
              <a:rPr sz="900" b="1" dirty="0">
                <a:latin typeface="Times New Roman"/>
                <a:cs typeface="Times New Roman"/>
              </a:rPr>
              <a:t> </a:t>
            </a:r>
            <a:r>
              <a:rPr sz="900" b="1" spc="-5" dirty="0" err="1">
                <a:latin typeface="Times New Roman"/>
                <a:cs typeface="Times New Roman"/>
              </a:rPr>
              <a:t>наказаний</a:t>
            </a:r>
            <a:r>
              <a:rPr lang="ru-RU" sz="900" b="1" spc="-5" dirty="0">
                <a:latin typeface="Times New Roman"/>
                <a:cs typeface="Times New Roman"/>
              </a:rPr>
              <a:t> </a:t>
            </a:r>
            <a:r>
              <a:rPr sz="900" b="1" spc="-5" dirty="0">
                <a:latin typeface="Times New Roman"/>
                <a:cs typeface="Times New Roman"/>
              </a:rPr>
              <a:t> </a:t>
            </a:r>
            <a:r>
              <a:rPr sz="900" b="1" dirty="0">
                <a:latin typeface="Times New Roman"/>
                <a:cs typeface="Times New Roman"/>
              </a:rPr>
              <a:t>(вся Россия) –</a:t>
            </a:r>
            <a:r>
              <a:rPr sz="900" b="1" spc="-65" dirty="0">
                <a:latin typeface="Times New Roman"/>
                <a:cs typeface="Times New Roman"/>
              </a:rPr>
              <a:t> </a:t>
            </a:r>
            <a:r>
              <a:rPr lang="ru-RU" sz="900" b="1" dirty="0">
                <a:latin typeface="Times New Roman"/>
                <a:cs typeface="Times New Roman"/>
              </a:rPr>
              <a:t>23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  <p:graphicFrame>
        <p:nvGraphicFramePr>
          <p:cNvPr id="17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92962"/>
              </p:ext>
            </p:extLst>
          </p:nvPr>
        </p:nvGraphicFramePr>
        <p:xfrm>
          <a:off x="6047866" y="2505710"/>
          <a:ext cx="2710178" cy="12306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85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16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77164">
                <a:tc>
                  <a:txBody>
                    <a:bodyPr/>
                    <a:lstStyle/>
                    <a:p>
                      <a:pPr marL="35560" marR="0" indent="0" defTabSz="914400" eaLnBrk="1" fontAlgn="auto" latinLnBrk="0" hangingPunct="1">
                        <a:lnSpc>
                          <a:spcPts val="8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Башкортостан</a:t>
                      </a: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0,3 %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Липецкая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0,5 %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Челябинская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0,5 %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Курская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10,3 %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Орловская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13,5 %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Магаданская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15,8 %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8" name="object 9"/>
          <p:cNvSpPr txBox="1"/>
          <p:nvPr/>
        </p:nvSpPr>
        <p:spPr>
          <a:xfrm>
            <a:off x="6030214" y="2187194"/>
            <a:ext cx="29178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433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</a:t>
            </a:r>
            <a:r>
              <a:rPr sz="900" b="1" dirty="0">
                <a:latin typeface="Times New Roman"/>
                <a:cs typeface="Times New Roman"/>
              </a:rPr>
              <a:t>доли </a:t>
            </a:r>
            <a:r>
              <a:rPr sz="900" b="1" spc="-5" dirty="0">
                <a:latin typeface="Times New Roman"/>
                <a:cs typeface="Times New Roman"/>
              </a:rPr>
              <a:t>организаций </a:t>
            </a:r>
            <a:r>
              <a:rPr sz="900" b="1" dirty="0">
                <a:latin typeface="Times New Roman"/>
                <a:cs typeface="Times New Roman"/>
              </a:rPr>
              <a:t>и ИП,  </a:t>
            </a:r>
            <a:r>
              <a:rPr sz="900" b="1" spc="-5" dirty="0">
                <a:latin typeface="Times New Roman"/>
                <a:cs typeface="Times New Roman"/>
              </a:rPr>
              <a:t>подвергнутых контролю </a:t>
            </a:r>
            <a:r>
              <a:rPr sz="900" b="1" dirty="0">
                <a:latin typeface="Times New Roman"/>
                <a:cs typeface="Times New Roman"/>
              </a:rPr>
              <a:t>и </a:t>
            </a:r>
            <a:r>
              <a:rPr sz="900" b="1" spc="-5" dirty="0">
                <a:latin typeface="Times New Roman"/>
                <a:cs typeface="Times New Roman"/>
              </a:rPr>
              <a:t>надзору </a:t>
            </a:r>
            <a:r>
              <a:rPr sz="900" b="1" dirty="0">
                <a:latin typeface="Times New Roman"/>
                <a:cs typeface="Times New Roman"/>
              </a:rPr>
              <a:t>(вся Россия) –</a:t>
            </a:r>
            <a:r>
              <a:rPr sz="900" b="1" spc="-114" dirty="0">
                <a:latin typeface="Times New Roman"/>
                <a:cs typeface="Times New Roman"/>
              </a:rPr>
              <a:t> </a:t>
            </a:r>
            <a:r>
              <a:rPr lang="ru-RU" sz="900" b="1" dirty="0">
                <a:latin typeface="Times New Roman"/>
                <a:cs typeface="Times New Roman"/>
              </a:rPr>
              <a:t>1,5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  <p:graphicFrame>
        <p:nvGraphicFramePr>
          <p:cNvPr id="19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677776"/>
              </p:ext>
            </p:extLst>
          </p:nvPr>
        </p:nvGraphicFramePr>
        <p:xfrm>
          <a:off x="6061646" y="4495800"/>
          <a:ext cx="2710178" cy="11715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85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16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67639">
                <a:tc>
                  <a:txBody>
                    <a:bodyPr/>
                    <a:lstStyle/>
                    <a:p>
                      <a:pPr marL="0" marR="27940" algn="l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Республика</a:t>
                      </a:r>
                      <a:r>
                        <a:rPr lang="ru-RU" sz="9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Северная Осетия-Алания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7940" algn="r" fontAlgn="b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0,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0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%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0" marR="27940" algn="l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Тюменская</a:t>
                      </a:r>
                      <a:r>
                        <a:rPr lang="ru-RU" sz="9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область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7940" algn="r" fontAlgn="b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0,0 %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639">
                <a:tc>
                  <a:txBody>
                    <a:bodyPr/>
                    <a:lstStyle/>
                    <a:p>
                      <a:pPr marL="0" marR="27940" algn="l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Севастополь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7940" algn="r" fontAlgn="b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12,2 %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0" marR="27940" algn="l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Республика Карелия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7940" algn="r" fontAlgn="b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97,1 %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0" marR="27940" algn="l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Калининградская область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7940" algn="r" fontAlgn="b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97,3 %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0" marR="27940" algn="l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Свердловская область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0" marR="27940" algn="r" fontAlgn="b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98,4 %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0" name="object 11"/>
          <p:cNvSpPr txBox="1"/>
          <p:nvPr/>
        </p:nvSpPr>
        <p:spPr>
          <a:xfrm>
            <a:off x="6210046" y="3900423"/>
            <a:ext cx="274891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по </a:t>
            </a:r>
            <a:r>
              <a:rPr sz="900" b="1" dirty="0">
                <a:latin typeface="Times New Roman"/>
                <a:cs typeface="Times New Roman"/>
              </a:rPr>
              <a:t>доле </a:t>
            </a:r>
            <a:r>
              <a:rPr sz="900" b="1" spc="-5" dirty="0">
                <a:latin typeface="Times New Roman"/>
                <a:cs typeface="Times New Roman"/>
              </a:rPr>
              <a:t>штрафов, назначенных</a:t>
            </a:r>
            <a:r>
              <a:rPr sz="900" b="1" spc="-95" dirty="0">
                <a:latin typeface="Times New Roman"/>
                <a:cs typeface="Times New Roman"/>
              </a:rPr>
              <a:t> </a:t>
            </a:r>
            <a:r>
              <a:rPr sz="900" b="1" dirty="0">
                <a:latin typeface="Times New Roman"/>
                <a:cs typeface="Times New Roman"/>
              </a:rPr>
              <a:t>без  </a:t>
            </a:r>
            <a:r>
              <a:rPr sz="900" b="1" spc="-5" dirty="0">
                <a:latin typeface="Times New Roman"/>
                <a:cs typeface="Times New Roman"/>
              </a:rPr>
              <a:t>проверок </a:t>
            </a:r>
            <a:r>
              <a:rPr sz="900" b="1" dirty="0">
                <a:latin typeface="Times New Roman"/>
                <a:cs typeface="Times New Roman"/>
              </a:rPr>
              <a:t>(«адм. </a:t>
            </a:r>
            <a:r>
              <a:rPr sz="900" b="1" spc="-5" dirty="0">
                <a:latin typeface="Times New Roman"/>
                <a:cs typeface="Times New Roman"/>
              </a:rPr>
              <a:t>расследования» </a:t>
            </a:r>
            <a:r>
              <a:rPr sz="900" b="1" dirty="0">
                <a:latin typeface="Times New Roman"/>
                <a:cs typeface="Times New Roman"/>
              </a:rPr>
              <a:t>и</a:t>
            </a:r>
            <a:r>
              <a:rPr sz="900" b="1" spc="-55" dirty="0">
                <a:latin typeface="Times New Roman"/>
                <a:cs typeface="Times New Roman"/>
              </a:rPr>
              <a:t> </a:t>
            </a:r>
            <a:r>
              <a:rPr sz="900" b="1" dirty="0">
                <a:latin typeface="Times New Roman"/>
                <a:cs typeface="Times New Roman"/>
              </a:rPr>
              <a:t>др.)</a:t>
            </a:r>
            <a:endParaRPr sz="900" dirty="0">
              <a:latin typeface="Times New Roman"/>
              <a:cs typeface="Times New Roman"/>
            </a:endParaRPr>
          </a:p>
          <a:p>
            <a:pPr marL="1905" algn="ctr">
              <a:lnSpc>
                <a:spcPct val="100000"/>
              </a:lnSpc>
            </a:pPr>
            <a:r>
              <a:rPr lang="ru-RU" sz="900" b="1" spc="-5" dirty="0">
                <a:latin typeface="Times New Roman"/>
                <a:cs typeface="Times New Roman"/>
              </a:rPr>
              <a:t>  </a:t>
            </a:r>
            <a:r>
              <a:rPr sz="900" b="1" spc="-5" dirty="0">
                <a:latin typeface="Times New Roman"/>
                <a:cs typeface="Times New Roman"/>
              </a:rPr>
              <a:t> </a:t>
            </a:r>
            <a:r>
              <a:rPr sz="900" b="1" dirty="0">
                <a:latin typeface="Times New Roman"/>
                <a:cs typeface="Times New Roman"/>
              </a:rPr>
              <a:t>(вся Россия) –</a:t>
            </a:r>
            <a:r>
              <a:rPr sz="900" b="1" spc="-100" dirty="0">
                <a:latin typeface="Times New Roman"/>
                <a:cs typeface="Times New Roman"/>
              </a:rPr>
              <a:t> </a:t>
            </a:r>
            <a:r>
              <a:rPr lang="ru-RU" sz="900" b="1" spc="-100" dirty="0">
                <a:latin typeface="Times New Roman"/>
                <a:cs typeface="Times New Roman"/>
              </a:rPr>
              <a:t>70 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9687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6180" y="287528"/>
            <a:ext cx="6519419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b="1" dirty="0">
                <a:solidFill>
                  <a:srgbClr val="FFFFFF"/>
                </a:solidFill>
                <a:latin typeface="Verdana"/>
                <a:cs typeface="Verdana"/>
              </a:rPr>
              <a:t>Расчет </a:t>
            </a:r>
            <a:r>
              <a:rPr sz="1350" b="1" spc="-5" dirty="0" err="1">
                <a:solidFill>
                  <a:srgbClr val="FFFFFF"/>
                </a:solidFill>
                <a:latin typeface="Verdana"/>
                <a:cs typeface="Verdana"/>
              </a:rPr>
              <a:t>показателей</a:t>
            </a:r>
            <a:r>
              <a:rPr sz="1350" b="1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350" b="1" dirty="0">
                <a:solidFill>
                  <a:srgbClr val="FFFFFF"/>
                </a:solidFill>
                <a:latin typeface="Verdana"/>
                <a:cs typeface="Verdana"/>
              </a:rPr>
              <a:t>МЧС </a:t>
            </a:r>
            <a:r>
              <a:rPr sz="1350" b="1" dirty="0" err="1">
                <a:solidFill>
                  <a:srgbClr val="FFFFFF"/>
                </a:solidFill>
                <a:latin typeface="Verdana"/>
                <a:cs typeface="Verdana"/>
              </a:rPr>
              <a:t>России</a:t>
            </a:r>
            <a:r>
              <a:rPr sz="1350" b="1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ru-RU" sz="1400" b="1" dirty="0">
                <a:solidFill>
                  <a:srgbClr val="FFFFFF"/>
                </a:solidFill>
                <a:latin typeface="Verdana"/>
                <a:cs typeface="Verdana"/>
              </a:rPr>
              <a:t>по </a:t>
            </a:r>
            <a:r>
              <a:rPr lang="ru-RU" sz="1400" b="1" spc="-5" dirty="0">
                <a:solidFill>
                  <a:srgbClr val="FFFFFF"/>
                </a:solidFill>
                <a:latin typeface="Verdana"/>
                <a:cs typeface="Verdana"/>
              </a:rPr>
              <a:t>Ярославской области</a:t>
            </a:r>
            <a:endParaRPr sz="1400" b="1" spc="-5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06638" y="6510528"/>
            <a:ext cx="15494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888888"/>
                </a:solidFill>
                <a:latin typeface="Carlito"/>
                <a:cs typeface="Carlito"/>
              </a:rPr>
              <a:t>16</a:t>
            </a:r>
            <a:endParaRPr sz="1000">
              <a:latin typeface="Carlito"/>
              <a:cs typeface="Carlito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605308"/>
              </p:ext>
            </p:extLst>
          </p:nvPr>
        </p:nvGraphicFramePr>
        <p:xfrm>
          <a:off x="325793" y="799845"/>
          <a:ext cx="5313008" cy="1325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62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05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439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22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 dirty="0"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9525" marR="9525" marT="393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9525" marR="9525" marT="393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1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КОЛИЧЕСТВО ПРЕДУПРЕЖДЕНИЙ ВЫНЕСЕННЫХ  КОНТРОЛИРУЮЩИМ ОРГАНОМ В ОТНОШЕНИИ  ЮРИДИЧЕСКИХ ЛИЦ И ИНДИВИДУАЛЬНЫХ ПРЕДПРИНИМАТЕЛЕЙ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3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ДОЛЯ ПРЕДУПРЕЖДЕНИЙ ОТ  ОБЩЕГО ЧИСЛА НАКАЗАНИЙ  (P1)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61,3 %</a:t>
                      </a:r>
                      <a:endParaRPr lang="ru-RU" sz="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2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КОЛИЧЕСТВО ПОСТАНОВЛЕНИЙ О НАЗНАЧЕНИИ  АДМИНИСТРАТИВНОГО НАКАЗАНИЯ ВЫНЕСЕННЫХ  КОНТРОЛИРУЮЩИМ ОРГАНОМ В ОТНОШЕНИИ  ЮРИДИЧЕСКИХ ЛИЦ И ИНДИВИДУАЛЬНЫХ ПРЕДПРИНИМАТЕЛЕЙ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3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25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876621"/>
              </p:ext>
            </p:extLst>
          </p:nvPr>
        </p:nvGraphicFramePr>
        <p:xfrm>
          <a:off x="306743" y="2337054"/>
          <a:ext cx="5332057" cy="10742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61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98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549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11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77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 dirty="0">
                        <a:effectLst/>
                        <a:latin typeface="Calibri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6184" marR="6184" marT="2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6184" marR="6184" marT="2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2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ОБЩЕЕ КОЛИЧЕСТВО ЮРИДИЧЕСКИХ ЛИЦ И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ИНДИВИДУАЛЬНЫХ ПРЕДПРИНИМАТЕЛЕЙ, В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ОТНОШЕНИИ КОТОРЫХ ПРОВОДИЛИСЬ ПЛАНОВЫЕ,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ВНЕПЛАНОВЫЕ ПРОВЕРКИ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20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54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6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ДОЛЯ ОРГАНИЗАЦИЙ И ИП,  ПОДВЕРГНУТЫХ КОНТРОЛЮ И  НАДЗОРУ ОТ ОБЩЕГО ЧИСЛА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r>
                        <a:rPr lang="ru-RU" sz="700" dirty="0">
                          <a:effectLst/>
                        </a:rPr>
                        <a:t>ПОДКОНТРОЛЬНЫХ (P2)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1,0 %</a:t>
                      </a:r>
                      <a:endParaRPr lang="ru-RU" sz="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4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ОБЩЕЕ КОЛИЧЕСТВО ЮРИДИЧЕСКИХ ЛИЦ И  ИНДИВИДУАЛЬНЫХ ПРЕДПРИНИМАТЕЛЕЙ,  ОСУЩЕСТВЛЯЮЩИХ ДЕЯТЕЛЬНОСТЬ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НА ТЕРРИТОРИИ СУБЪЕКТА РОССИЙСКОЙ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ФЕДЕРАЦИИ, ДЕЯТЕЛЬНОСТЬ КОТОРЫХ ПОДЛЕЖИТ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ГОСУДАРСТВЕННОМУ КОНТРОЛЮ (НАДЗОРУ) СО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СТОРОНЫ КОНТРОЛИРУЮЩЕГО ОРГАНА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20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5514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6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6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427357"/>
              </p:ext>
            </p:extLst>
          </p:nvPr>
        </p:nvGraphicFramePr>
        <p:xfrm>
          <a:off x="6047866" y="980694"/>
          <a:ext cx="2710178" cy="12001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85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16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sz="900" dirty="0" err="1">
                          <a:latin typeface="Arial"/>
                          <a:cs typeface="Arial"/>
                        </a:rPr>
                        <a:t>Республика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Карелия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95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Белгородская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93,3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Коми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91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Тамбовская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7,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Рязанская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2,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Кабардино-Балкарская Республика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7" name="object 5"/>
          <p:cNvSpPr txBox="1"/>
          <p:nvPr/>
        </p:nvSpPr>
        <p:spPr>
          <a:xfrm>
            <a:off x="6096253" y="649985"/>
            <a:ext cx="26409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215" marR="5080" indent="-31115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</a:t>
            </a:r>
            <a:r>
              <a:rPr sz="900" b="1" dirty="0">
                <a:latin typeface="Times New Roman"/>
                <a:cs typeface="Times New Roman"/>
              </a:rPr>
              <a:t>доли </a:t>
            </a:r>
            <a:r>
              <a:rPr sz="900" b="1" spc="-5" dirty="0">
                <a:latin typeface="Times New Roman"/>
                <a:cs typeface="Times New Roman"/>
              </a:rPr>
              <a:t>Предупреждений </a:t>
            </a:r>
            <a:r>
              <a:rPr sz="900" b="1" dirty="0">
                <a:latin typeface="Times New Roman"/>
                <a:cs typeface="Times New Roman"/>
              </a:rPr>
              <a:t>от</a:t>
            </a:r>
            <a:r>
              <a:rPr sz="900" b="1" spc="-85" dirty="0">
                <a:latin typeface="Times New Roman"/>
                <a:cs typeface="Times New Roman"/>
              </a:rPr>
              <a:t> </a:t>
            </a:r>
            <a:r>
              <a:rPr sz="900" b="1" spc="-5" dirty="0">
                <a:latin typeface="Times New Roman"/>
                <a:cs typeface="Times New Roman"/>
              </a:rPr>
              <a:t>общего  </a:t>
            </a:r>
            <a:r>
              <a:rPr sz="900" b="1" dirty="0" err="1">
                <a:latin typeface="Times New Roman"/>
                <a:cs typeface="Times New Roman"/>
              </a:rPr>
              <a:t>числа</a:t>
            </a:r>
            <a:r>
              <a:rPr sz="900" b="1" dirty="0">
                <a:latin typeface="Times New Roman"/>
                <a:cs typeface="Times New Roman"/>
              </a:rPr>
              <a:t> </a:t>
            </a:r>
            <a:r>
              <a:rPr sz="900" b="1" spc="-5" dirty="0" err="1">
                <a:latin typeface="Times New Roman"/>
                <a:cs typeface="Times New Roman"/>
              </a:rPr>
              <a:t>наказаний</a:t>
            </a:r>
            <a:r>
              <a:rPr lang="ru-RU" sz="900" b="1" spc="-5" dirty="0">
                <a:latin typeface="Times New Roman"/>
                <a:cs typeface="Times New Roman"/>
              </a:rPr>
              <a:t> </a:t>
            </a:r>
            <a:r>
              <a:rPr sz="900" b="1" spc="-5" dirty="0">
                <a:latin typeface="Times New Roman"/>
                <a:cs typeface="Times New Roman"/>
              </a:rPr>
              <a:t> </a:t>
            </a:r>
            <a:r>
              <a:rPr sz="900" b="1" dirty="0">
                <a:latin typeface="Times New Roman"/>
                <a:cs typeface="Times New Roman"/>
              </a:rPr>
              <a:t>(вся Россия) –</a:t>
            </a:r>
            <a:r>
              <a:rPr sz="900" b="1" spc="-65" dirty="0">
                <a:latin typeface="Times New Roman"/>
                <a:cs typeface="Times New Roman"/>
              </a:rPr>
              <a:t> </a:t>
            </a:r>
            <a:r>
              <a:rPr lang="ru-RU" sz="900" b="1" dirty="0">
                <a:latin typeface="Times New Roman"/>
                <a:cs typeface="Times New Roman"/>
              </a:rPr>
              <a:t>64</a:t>
            </a:r>
            <a:r>
              <a:rPr sz="900" b="1" dirty="0">
                <a:latin typeface="Times New Roman"/>
                <a:cs typeface="Times New Roman"/>
              </a:rPr>
              <a:t>,</a:t>
            </a:r>
            <a:r>
              <a:rPr lang="ru-RU" sz="900" b="1" dirty="0">
                <a:latin typeface="Times New Roman"/>
                <a:cs typeface="Times New Roman"/>
              </a:rPr>
              <a:t>5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  <p:graphicFrame>
        <p:nvGraphicFramePr>
          <p:cNvPr id="1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588484"/>
              </p:ext>
            </p:extLst>
          </p:nvPr>
        </p:nvGraphicFramePr>
        <p:xfrm>
          <a:off x="6047866" y="2505710"/>
          <a:ext cx="2710178" cy="12306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85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16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Магаданская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0,1 %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Тамбовская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0,2 %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Башкортостан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0,2 %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Ленинградская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7,0 % 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Ненецкий автономный округ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7,7</a:t>
                      </a:r>
                      <a:r>
                        <a:rPr lang="ru-RU" sz="900" baseline="0" dirty="0">
                          <a:latin typeface="Arial"/>
                          <a:cs typeface="Arial"/>
                        </a:rPr>
                        <a:t>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Санкт-Петербург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9,7 %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9" name="object 9"/>
          <p:cNvSpPr txBox="1"/>
          <p:nvPr/>
        </p:nvSpPr>
        <p:spPr>
          <a:xfrm>
            <a:off x="6030214" y="2187194"/>
            <a:ext cx="29178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433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</a:t>
            </a:r>
            <a:r>
              <a:rPr sz="900" b="1" dirty="0">
                <a:latin typeface="Times New Roman"/>
                <a:cs typeface="Times New Roman"/>
              </a:rPr>
              <a:t>доли </a:t>
            </a:r>
            <a:r>
              <a:rPr sz="900" b="1" spc="-5" dirty="0">
                <a:latin typeface="Times New Roman"/>
                <a:cs typeface="Times New Roman"/>
              </a:rPr>
              <a:t>организаций </a:t>
            </a:r>
            <a:r>
              <a:rPr sz="900" b="1" dirty="0">
                <a:latin typeface="Times New Roman"/>
                <a:cs typeface="Times New Roman"/>
              </a:rPr>
              <a:t>и ИП,  </a:t>
            </a:r>
            <a:r>
              <a:rPr sz="900" b="1" spc="-5" dirty="0">
                <a:latin typeface="Times New Roman"/>
                <a:cs typeface="Times New Roman"/>
              </a:rPr>
              <a:t>подвергнутых контролю </a:t>
            </a:r>
            <a:r>
              <a:rPr sz="900" b="1" dirty="0">
                <a:latin typeface="Times New Roman"/>
                <a:cs typeface="Times New Roman"/>
              </a:rPr>
              <a:t>и </a:t>
            </a:r>
            <a:r>
              <a:rPr sz="900" b="1" spc="-5" dirty="0">
                <a:latin typeface="Times New Roman"/>
                <a:cs typeface="Times New Roman"/>
              </a:rPr>
              <a:t>надзору </a:t>
            </a:r>
            <a:r>
              <a:rPr sz="900" b="1" dirty="0">
                <a:latin typeface="Times New Roman"/>
                <a:cs typeface="Times New Roman"/>
              </a:rPr>
              <a:t>(вся Россия) –</a:t>
            </a:r>
            <a:r>
              <a:rPr sz="900" b="1" spc="-114" dirty="0">
                <a:latin typeface="Times New Roman"/>
                <a:cs typeface="Times New Roman"/>
              </a:rPr>
              <a:t> </a:t>
            </a:r>
            <a:r>
              <a:rPr lang="ru-RU" sz="900" b="1" dirty="0">
                <a:latin typeface="Times New Roman"/>
                <a:cs typeface="Times New Roman"/>
              </a:rPr>
              <a:t>1</a:t>
            </a:r>
            <a:r>
              <a:rPr sz="900" b="1" dirty="0">
                <a:latin typeface="Times New Roman"/>
                <a:cs typeface="Times New Roman"/>
              </a:rPr>
              <a:t>,</a:t>
            </a:r>
            <a:r>
              <a:rPr lang="ru-RU" sz="900" b="1" dirty="0">
                <a:latin typeface="Times New Roman"/>
                <a:cs typeface="Times New Roman"/>
              </a:rPr>
              <a:t>8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1607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088" y="291613"/>
            <a:ext cx="8583295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71475">
              <a:lnSpc>
                <a:spcPct val="100000"/>
              </a:lnSpc>
              <a:spcBef>
                <a:spcPts val="95"/>
              </a:spcBef>
              <a:tabLst>
                <a:tab pos="1075055" algn="l"/>
                <a:tab pos="2745105" algn="l"/>
                <a:tab pos="5541010" algn="l"/>
                <a:tab pos="6744970" algn="l"/>
              </a:tabLst>
            </a:pP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Ра</a:t>
            </a:r>
            <a:r>
              <a:rPr sz="1400" b="1" dirty="0" err="1">
                <a:solidFill>
                  <a:srgbClr val="FFFFFF"/>
                </a:solidFill>
                <a:latin typeface="Verdana"/>
                <a:cs typeface="Verdana"/>
              </a:rPr>
              <a:t>с</a:t>
            </a:r>
            <a:r>
              <a:rPr sz="1400" b="1" spc="-10" dirty="0" err="1">
                <a:solidFill>
                  <a:srgbClr val="FFFFFF"/>
                </a:solidFill>
                <a:latin typeface="Verdana"/>
                <a:cs typeface="Verdana"/>
              </a:rPr>
              <a:t>че</a:t>
            </a: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т</a:t>
            </a:r>
            <a:r>
              <a:rPr lang="ru-RU" sz="1400" b="1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показа</a:t>
            </a:r>
            <a:r>
              <a:rPr sz="1400" b="1" spc="-10" dirty="0" err="1">
                <a:solidFill>
                  <a:srgbClr val="FFFFFF"/>
                </a:solidFill>
                <a:latin typeface="Verdana"/>
                <a:cs typeface="Verdana"/>
              </a:rPr>
              <a:t>тел</a:t>
            </a: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ей</a:t>
            </a:r>
            <a:r>
              <a:rPr sz="1400" b="1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Рос</a:t>
            </a:r>
            <a:r>
              <a:rPr lang="ru-RU"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транснадзора</a:t>
            </a:r>
            <a:r>
              <a:rPr lang="ru-RU" sz="1400" b="1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ru-RU" sz="1400" b="1" dirty="0">
                <a:solidFill>
                  <a:srgbClr val="FFFFFF"/>
                </a:solidFill>
                <a:latin typeface="Verdana"/>
                <a:cs typeface="Verdana"/>
              </a:rPr>
              <a:t>по </a:t>
            </a:r>
            <a:r>
              <a:rPr lang="ru-RU" sz="1400" b="1" spc="-5" dirty="0">
                <a:solidFill>
                  <a:srgbClr val="FFFFFF"/>
                </a:solidFill>
                <a:latin typeface="Verdana"/>
                <a:cs typeface="Verdana"/>
              </a:rPr>
              <a:t>Ярославской области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5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648838"/>
              </p:ext>
            </p:extLst>
          </p:nvPr>
        </p:nvGraphicFramePr>
        <p:xfrm>
          <a:off x="325793" y="799845"/>
          <a:ext cx="5313008" cy="1325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62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05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439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22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 dirty="0"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9525" marR="9525" marT="393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9525" marR="9525" marT="393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1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КОЛИЧЕСТВО ПРЕДУПРЕЖДЕНИЙ ВЫНЕСЕННЫХ  КОНТРОЛИРУЮЩИМ ОРГАНОМ В ОТНОШЕНИИ  ЮРИДИЧЕСКИХ ЛИЦ И ИНДИВИДУАЛЬНЫХ ПРЕДПРИНИМАТЕЛЕЙ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3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216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ДОЛЯ ПРЕДУПРЕЖДЕНИЙ ОТ  ОБЩЕГО ЧИСЛА НАКАЗАНИЙ  (P1)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58 %</a:t>
                      </a:r>
                      <a:endParaRPr lang="ru-RU" sz="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2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КОЛИЧЕСТВО ПОСТАНОВЛЕНИЙ О НАЗНАЧЕНИИ  АДМИНИСТРАТИВНОГО НАКАЗАНИЯ ВЫНЕСЕННЫХ  КОНТРОЛИРУЮЩИМ ОРГАНОМ В ОТНОШЕНИИ  ЮРИДИЧЕСКИХ ЛИЦ И ИНДИВИДУАЛЬНЫХ ПРЕДПРИНИМАТЕЛЕЙ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3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370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25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673199"/>
              </p:ext>
            </p:extLst>
          </p:nvPr>
        </p:nvGraphicFramePr>
        <p:xfrm>
          <a:off x="306743" y="2337054"/>
          <a:ext cx="5332057" cy="10742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61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98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549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11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77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 dirty="0">
                        <a:effectLst/>
                        <a:latin typeface="Calibri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6184" marR="6184" marT="2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6184" marR="6184" marT="2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2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ОБЩЕЕ КОЛИЧЕСТВО ЮРИДИЧЕСКИХ ЛИЦ И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ИНДИВИДУАЛЬНЫХ ПРЕДПРИНИМАТЕЛЕЙ, В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ОТНОШЕНИИ КОТОРЫХ ПРОВОДИЛИСЬ ПЛАНОВЫЕ,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ВНЕПЛАНОВЫЕ ПРОВЕРКИ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20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37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6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ДОЛЯ ОРГАНИЗАЦИЙ И ИП,  ПОДВЕРГНУТЫХ КОНТРОЛЮ И  НАДЗОРУ ОТ ОБЩЕГО ЧИСЛА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r>
                        <a:rPr lang="ru-RU" sz="700" dirty="0">
                          <a:effectLst/>
                        </a:rPr>
                        <a:t>ПОДКОНТРОЛЬНЫХ (P2)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1,6 %</a:t>
                      </a:r>
                      <a:endParaRPr lang="ru-RU" sz="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4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ОБЩЕЕ КОЛИЧЕСТВО ЮРИДИЧЕСКИХ ЛИЦ И  ИНДИВИДУАЛЬНЫХ ПРЕДПРИНИМАТЕЛЕЙ,  ОСУЩЕСТВЛЯЮЩИХ ДЕЯТЕЛЬНОСТЬ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НА ТЕРРИТОРИИ СУБЪЕКТА РОССИЙСКОЙ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ФЕДЕРАЦИИ, ДЕЯТЕЛЬНОСТЬ КОТОРЫХ ПОДЛЕЖИТ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ГОСУДАРСТВЕННОМУ КОНТРОЛЮ (НАДЗОРУ) СО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СТОРОНЫ КОНТРОЛИРУЮЩЕГО ОРГАНА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20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2302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6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776882"/>
              </p:ext>
            </p:extLst>
          </p:nvPr>
        </p:nvGraphicFramePr>
        <p:xfrm>
          <a:off x="6047866" y="980694"/>
          <a:ext cx="2710178" cy="12515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85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16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77164">
                <a:tc>
                  <a:txBody>
                    <a:bodyPr/>
                    <a:lstStyle/>
                    <a:p>
                      <a:pPr marL="35560" marR="0" indent="0" defTabSz="914400" eaLnBrk="1" fontAlgn="auto" latinLnBrk="0" hangingPunct="1">
                        <a:lnSpc>
                          <a:spcPts val="8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Хакассия</a:t>
                      </a: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94,2 %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Тюменская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83,8 %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Северная Осетия - Алания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77,5 %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Московская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2,3 %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Архангельская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2,1 %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Тульская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1,0</a:t>
                      </a:r>
                      <a:r>
                        <a:rPr lang="ru-RU" sz="900" baseline="0" dirty="0">
                          <a:latin typeface="Arial"/>
                          <a:cs typeface="Arial"/>
                        </a:rPr>
                        <a:t>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5" name="object 5"/>
          <p:cNvSpPr txBox="1"/>
          <p:nvPr/>
        </p:nvSpPr>
        <p:spPr>
          <a:xfrm>
            <a:off x="6096253" y="649985"/>
            <a:ext cx="26409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215" marR="5080" indent="-31115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</a:t>
            </a:r>
            <a:r>
              <a:rPr sz="900" b="1" dirty="0">
                <a:latin typeface="Times New Roman"/>
                <a:cs typeface="Times New Roman"/>
              </a:rPr>
              <a:t>доли </a:t>
            </a:r>
            <a:r>
              <a:rPr sz="900" b="1" spc="-5" dirty="0">
                <a:latin typeface="Times New Roman"/>
                <a:cs typeface="Times New Roman"/>
              </a:rPr>
              <a:t>Предупреждений </a:t>
            </a:r>
            <a:r>
              <a:rPr sz="900" b="1" dirty="0">
                <a:latin typeface="Times New Roman"/>
                <a:cs typeface="Times New Roman"/>
              </a:rPr>
              <a:t>от</a:t>
            </a:r>
            <a:r>
              <a:rPr sz="900" b="1" spc="-85" dirty="0">
                <a:latin typeface="Times New Roman"/>
                <a:cs typeface="Times New Roman"/>
              </a:rPr>
              <a:t> </a:t>
            </a:r>
            <a:r>
              <a:rPr sz="900" b="1" spc="-5" dirty="0">
                <a:latin typeface="Times New Roman"/>
                <a:cs typeface="Times New Roman"/>
              </a:rPr>
              <a:t>общего  </a:t>
            </a:r>
            <a:r>
              <a:rPr sz="900" b="1" dirty="0" err="1">
                <a:latin typeface="Times New Roman"/>
                <a:cs typeface="Times New Roman"/>
              </a:rPr>
              <a:t>числа</a:t>
            </a:r>
            <a:r>
              <a:rPr sz="900" b="1" dirty="0">
                <a:latin typeface="Times New Roman"/>
                <a:cs typeface="Times New Roman"/>
              </a:rPr>
              <a:t> </a:t>
            </a:r>
            <a:r>
              <a:rPr sz="900" b="1" spc="-5" dirty="0" err="1">
                <a:latin typeface="Times New Roman"/>
                <a:cs typeface="Times New Roman"/>
              </a:rPr>
              <a:t>наказаний</a:t>
            </a:r>
            <a:r>
              <a:rPr lang="ru-RU" sz="900" b="1" spc="-5" dirty="0">
                <a:latin typeface="Times New Roman"/>
                <a:cs typeface="Times New Roman"/>
              </a:rPr>
              <a:t> </a:t>
            </a:r>
            <a:r>
              <a:rPr sz="900" b="1" spc="-5" dirty="0">
                <a:latin typeface="Times New Roman"/>
                <a:cs typeface="Times New Roman"/>
              </a:rPr>
              <a:t> </a:t>
            </a:r>
            <a:r>
              <a:rPr sz="900" b="1" dirty="0">
                <a:latin typeface="Times New Roman"/>
                <a:cs typeface="Times New Roman"/>
              </a:rPr>
              <a:t>(вся Россия) –</a:t>
            </a:r>
            <a:r>
              <a:rPr sz="900" b="1" spc="-65" dirty="0">
                <a:latin typeface="Times New Roman"/>
                <a:cs typeface="Times New Roman"/>
              </a:rPr>
              <a:t> </a:t>
            </a:r>
            <a:r>
              <a:rPr lang="ru-RU" sz="900" b="1" dirty="0">
                <a:latin typeface="Times New Roman"/>
                <a:cs typeface="Times New Roman"/>
              </a:rPr>
              <a:t>11,8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  <p:graphicFrame>
        <p:nvGraphicFramePr>
          <p:cNvPr id="16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770594"/>
              </p:ext>
            </p:extLst>
          </p:nvPr>
        </p:nvGraphicFramePr>
        <p:xfrm>
          <a:off x="6047866" y="2505710"/>
          <a:ext cx="2710178" cy="12306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85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16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Башкортостан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0,1 %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 err="1">
                          <a:latin typeface="Arial"/>
                          <a:cs typeface="Arial"/>
                        </a:rPr>
                        <a:t>Кабардино_балкарская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 Республика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0,2 %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Кировская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0,2 %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Чеченская Республика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20,9 %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Алтай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23,5 %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Ингушетия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24,2 %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7" name="object 9"/>
          <p:cNvSpPr txBox="1"/>
          <p:nvPr/>
        </p:nvSpPr>
        <p:spPr>
          <a:xfrm>
            <a:off x="6030214" y="2187194"/>
            <a:ext cx="29178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433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</a:t>
            </a:r>
            <a:r>
              <a:rPr sz="900" b="1" dirty="0">
                <a:latin typeface="Times New Roman"/>
                <a:cs typeface="Times New Roman"/>
              </a:rPr>
              <a:t>доли </a:t>
            </a:r>
            <a:r>
              <a:rPr sz="900" b="1" spc="-5" dirty="0">
                <a:latin typeface="Times New Roman"/>
                <a:cs typeface="Times New Roman"/>
              </a:rPr>
              <a:t>организаций </a:t>
            </a:r>
            <a:r>
              <a:rPr sz="900" b="1" dirty="0">
                <a:latin typeface="Times New Roman"/>
                <a:cs typeface="Times New Roman"/>
              </a:rPr>
              <a:t>и ИП,  </a:t>
            </a:r>
            <a:r>
              <a:rPr sz="900" b="1" spc="-5" dirty="0">
                <a:latin typeface="Times New Roman"/>
                <a:cs typeface="Times New Roman"/>
              </a:rPr>
              <a:t>подвергнутых контролю </a:t>
            </a:r>
            <a:r>
              <a:rPr sz="900" b="1" dirty="0">
                <a:latin typeface="Times New Roman"/>
                <a:cs typeface="Times New Roman"/>
              </a:rPr>
              <a:t>и </a:t>
            </a:r>
            <a:r>
              <a:rPr sz="900" b="1" spc="-5" dirty="0">
                <a:latin typeface="Times New Roman"/>
                <a:cs typeface="Times New Roman"/>
              </a:rPr>
              <a:t>надзору </a:t>
            </a:r>
            <a:r>
              <a:rPr sz="900" b="1" dirty="0">
                <a:latin typeface="Times New Roman"/>
                <a:cs typeface="Times New Roman"/>
              </a:rPr>
              <a:t>(вся Россия) –</a:t>
            </a:r>
            <a:r>
              <a:rPr sz="900" b="1" spc="-114" dirty="0">
                <a:latin typeface="Times New Roman"/>
                <a:cs typeface="Times New Roman"/>
              </a:rPr>
              <a:t> </a:t>
            </a:r>
            <a:r>
              <a:rPr lang="ru-RU" sz="900" b="1" dirty="0">
                <a:latin typeface="Times New Roman"/>
                <a:cs typeface="Times New Roman"/>
              </a:rPr>
              <a:t>3 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727215"/>
              </p:ext>
            </p:extLst>
          </p:nvPr>
        </p:nvGraphicFramePr>
        <p:xfrm>
          <a:off x="304800" y="3661197"/>
          <a:ext cx="5343879" cy="9225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02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182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7013">
                <a:tc>
                  <a:txBody>
                    <a:bodyPr/>
                    <a:lstStyle/>
                    <a:p>
                      <a:endParaRPr lang="ru-RU" sz="7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Значение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Значение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7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КОЛИЧЕСТВО АДМИНИСТРАТИВНЫХ ШТРАФОВ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НАЛОЖЕННЫХ КОНТРОЛИРУЮЩИМ ОРГАНОМ НА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r>
                        <a:rPr lang="ru-RU" sz="700" dirty="0">
                          <a:effectLst/>
                        </a:rPr>
                        <a:t>ЮРИДИЧЕСКИХ ЛИЦ И ИНДИВИДУАЛЬНЫХ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r>
                        <a:rPr lang="ru-RU" sz="700" dirty="0">
                          <a:effectLst/>
                        </a:rPr>
                        <a:t>ПРЕДПРИНИМАТЕЛЕЙ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ДОЛЯ ШТРАФОВ, НАЛОЖЕННЫХ БЕЗ ПРОВЕДЕНИЯ ПРОВЕРОК («ДОЛЯ АДМИНИСТРАТИВНЫХ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РАССЛЕДОВАНИЙ») (P3)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90 %</a:t>
                      </a:r>
                      <a:endParaRPr lang="ru-RU" sz="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2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ЧИСЛО ШТРАФОВ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221609"/>
              </p:ext>
            </p:extLst>
          </p:nvPr>
        </p:nvGraphicFramePr>
        <p:xfrm>
          <a:off x="6061646" y="4267200"/>
          <a:ext cx="2710178" cy="12306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85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16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77164">
                <a:tc>
                  <a:txBody>
                    <a:bodyPr/>
                    <a:lstStyle/>
                    <a:p>
                      <a:pPr marL="0" marR="27940" algn="l" fontAlgn="b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Камчатский край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0" marR="27940" algn="l" fontAlgn="b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Брянская область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0" marR="27940" algn="l" fontAlgn="b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Кемеровская область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0" marR="27940" algn="l">
                        <a:lnSpc>
                          <a:spcPts val="875"/>
                        </a:lnSpc>
                      </a:pPr>
                      <a:endParaRPr sz="9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7940" algn="r">
                        <a:lnSpc>
                          <a:spcPts val="875"/>
                        </a:lnSpc>
                      </a:pPr>
                      <a:endParaRPr sz="90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0" marR="27940" algn="l" fontAlgn="b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Ненецкий автономный округ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0" marR="27940" algn="l" fontAlgn="b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Забайкальский край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0" marR="27940" algn="l" fontAlgn="b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Приморский край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9" name="object 9"/>
          <p:cNvSpPr txBox="1"/>
          <p:nvPr/>
        </p:nvSpPr>
        <p:spPr>
          <a:xfrm>
            <a:off x="5638800" y="3886200"/>
            <a:ext cx="3429000" cy="453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900" b="1" spc="-5" dirty="0">
                <a:latin typeface="Times New Roman"/>
                <a:cs typeface="Times New Roman"/>
              </a:rPr>
              <a:t>Средний уровень по </a:t>
            </a:r>
            <a:r>
              <a:rPr lang="ru-RU" sz="900" b="1" dirty="0">
                <a:latin typeface="Times New Roman"/>
                <a:cs typeface="Times New Roman"/>
              </a:rPr>
              <a:t>доле </a:t>
            </a:r>
            <a:r>
              <a:rPr lang="ru-RU" sz="900" b="1" spc="-5" dirty="0">
                <a:latin typeface="Times New Roman"/>
                <a:cs typeface="Times New Roman"/>
              </a:rPr>
              <a:t>штрафов, назначенных</a:t>
            </a:r>
            <a:r>
              <a:rPr lang="ru-RU" sz="900" b="1" spc="-95" dirty="0">
                <a:latin typeface="Times New Roman"/>
                <a:cs typeface="Times New Roman"/>
              </a:rPr>
              <a:t> </a:t>
            </a: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900" b="1" dirty="0">
                <a:latin typeface="Times New Roman"/>
                <a:cs typeface="Times New Roman"/>
              </a:rPr>
              <a:t>без  </a:t>
            </a:r>
            <a:r>
              <a:rPr lang="ru-RU" sz="900" b="1" spc="-5" dirty="0">
                <a:latin typeface="Times New Roman"/>
                <a:cs typeface="Times New Roman"/>
              </a:rPr>
              <a:t>проверок </a:t>
            </a: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900" b="1" dirty="0">
                <a:latin typeface="Times New Roman"/>
                <a:cs typeface="Times New Roman"/>
              </a:rPr>
              <a:t>(«адм. </a:t>
            </a:r>
            <a:r>
              <a:rPr lang="ru-RU" sz="900" b="1" spc="-5" dirty="0">
                <a:latin typeface="Times New Roman"/>
                <a:cs typeface="Times New Roman"/>
              </a:rPr>
              <a:t>расследования» </a:t>
            </a:r>
            <a:r>
              <a:rPr lang="ru-RU" sz="900" b="1" dirty="0">
                <a:latin typeface="Times New Roman"/>
                <a:cs typeface="Times New Roman"/>
              </a:rPr>
              <a:t>и</a:t>
            </a:r>
            <a:r>
              <a:rPr lang="ru-RU" sz="900" b="1" spc="-55" dirty="0">
                <a:latin typeface="Times New Roman"/>
                <a:cs typeface="Times New Roman"/>
              </a:rPr>
              <a:t> </a:t>
            </a:r>
            <a:r>
              <a:rPr lang="ru-RU" sz="900" b="1" dirty="0">
                <a:latin typeface="Times New Roman"/>
                <a:cs typeface="Times New Roman"/>
              </a:rPr>
              <a:t>др.)</a:t>
            </a:r>
            <a:r>
              <a:rPr lang="ru-RU" sz="900" dirty="0">
                <a:latin typeface="Times New Roman"/>
                <a:cs typeface="Times New Roman"/>
              </a:rPr>
              <a:t> – </a:t>
            </a:r>
            <a:r>
              <a:rPr lang="ru-RU" sz="900" b="1" dirty="0">
                <a:latin typeface="Times New Roman"/>
                <a:cs typeface="Times New Roman"/>
              </a:rPr>
              <a:t>91 %</a:t>
            </a:r>
          </a:p>
        </p:txBody>
      </p:sp>
    </p:spTree>
    <p:extLst>
      <p:ext uri="{BB962C8B-B14F-4D97-AF65-F5344CB8AC3E}">
        <p14:creationId xmlns:p14="http://schemas.microsoft.com/office/powerpoint/2010/main" val="316931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088" y="291613"/>
            <a:ext cx="8583295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71475">
              <a:lnSpc>
                <a:spcPct val="100000"/>
              </a:lnSpc>
              <a:spcBef>
                <a:spcPts val="95"/>
              </a:spcBef>
              <a:tabLst>
                <a:tab pos="1075055" algn="l"/>
                <a:tab pos="2745105" algn="l"/>
                <a:tab pos="5541010" algn="l"/>
                <a:tab pos="6744970" algn="l"/>
              </a:tabLst>
            </a:pP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Ра</a:t>
            </a:r>
            <a:r>
              <a:rPr sz="1400" b="1" dirty="0" err="1">
                <a:solidFill>
                  <a:srgbClr val="FFFFFF"/>
                </a:solidFill>
                <a:latin typeface="Verdana"/>
                <a:cs typeface="Verdana"/>
              </a:rPr>
              <a:t>с</a:t>
            </a:r>
            <a:r>
              <a:rPr sz="1400" b="1" spc="-10" dirty="0" err="1">
                <a:solidFill>
                  <a:srgbClr val="FFFFFF"/>
                </a:solidFill>
                <a:latin typeface="Verdana"/>
                <a:cs typeface="Verdana"/>
              </a:rPr>
              <a:t>че</a:t>
            </a: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т</a:t>
            </a:r>
            <a:r>
              <a:rPr lang="ru-RU" sz="1400" b="1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показа</a:t>
            </a:r>
            <a:r>
              <a:rPr sz="1400" b="1" spc="-10" dirty="0" err="1">
                <a:solidFill>
                  <a:srgbClr val="FFFFFF"/>
                </a:solidFill>
                <a:latin typeface="Verdana"/>
                <a:cs typeface="Verdana"/>
              </a:rPr>
              <a:t>тел</a:t>
            </a: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ей</a:t>
            </a:r>
            <a:r>
              <a:rPr sz="1400" b="1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ru-RU" sz="1400" b="1" spc="-5" dirty="0">
                <a:solidFill>
                  <a:srgbClr val="FFFFFF"/>
                </a:solidFill>
                <a:latin typeface="Verdana"/>
                <a:cs typeface="Verdana"/>
              </a:rPr>
              <a:t>Росздравнадзора </a:t>
            </a:r>
            <a:r>
              <a:rPr lang="ru-RU" sz="1400" b="1" dirty="0">
                <a:solidFill>
                  <a:srgbClr val="FFFFFF"/>
                </a:solidFill>
                <a:latin typeface="Verdana"/>
                <a:cs typeface="Verdana"/>
              </a:rPr>
              <a:t>по </a:t>
            </a:r>
            <a:r>
              <a:rPr lang="ru-RU" sz="1400" b="1" spc="-5" dirty="0">
                <a:solidFill>
                  <a:srgbClr val="FFFFFF"/>
                </a:solidFill>
                <a:latin typeface="Verdana"/>
                <a:cs typeface="Verdana"/>
              </a:rPr>
              <a:t>Ярославской области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5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800592"/>
              </p:ext>
            </p:extLst>
          </p:nvPr>
        </p:nvGraphicFramePr>
        <p:xfrm>
          <a:off x="325793" y="799845"/>
          <a:ext cx="5313008" cy="1325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62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05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439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22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 dirty="0"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9525" marR="9525" marT="393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9525" marR="9525" marT="393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1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КОЛИЧЕСТВО ПРЕДУПРЕЖДЕНИЙ ВЫНЕСЕННЫХ  КОНТРОЛИРУЮЩИМ ОРГАНОМ В ОТНОШЕНИИ  ЮРИДИЧЕСКИХ ЛИЦ И ИНДИВИДУАЛЬНЫХ ПРЕДПРИНИМАТЕЛЕЙ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3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ДОЛЯ ПРЕДУПРЕЖДЕНИЙ ОТ  ОБЩЕГО ЧИСЛА НАКАЗАНИЙ  (P1)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14,2 %</a:t>
                      </a:r>
                      <a:endParaRPr lang="ru-RU" sz="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2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КОЛИЧЕСТВО ПОСТАНОВЛЕНИЙ О НАЗНАЧЕНИИ  АДМИНИСТРАТИВНОГО НАКАЗАНИЯ ВЫНЕСЕННЫХ  КОНТРОЛИРУЮЩИМ ОРГАНОМ В ОТНОШЕНИИ  ЮРИДИЧЕСКИХ ЛИЦ И ИНДИВИДУАЛЬНЫХ ПРЕДПРИНИМАТЕЛЕЙ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3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25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510493"/>
              </p:ext>
            </p:extLst>
          </p:nvPr>
        </p:nvGraphicFramePr>
        <p:xfrm>
          <a:off x="306743" y="2337054"/>
          <a:ext cx="5332057" cy="10742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61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98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549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11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77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 dirty="0">
                        <a:effectLst/>
                        <a:latin typeface="Calibri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6184" marR="6184" marT="2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6184" marR="6184" marT="2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2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ОБЩЕЕ КОЛИЧЕСТВО ЮРИДИЧЕСКИХ ЛИЦ И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ИНДИВИДУАЛЬНЫХ ПРЕДПРИНИМАТЕЛЕЙ, В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ОТНОШЕНИИ КОТОРЫХ ПРОВОДИЛИСЬ ПЛАНОВЫЕ,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ВНЕПЛАНОВЫЕ ПРОВЕРКИ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20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ДОЛЯ ОРГАНИЗАЦИЙ И ИП,  ПОДВЕРГНУТЫХ КОНТРОЛЮ И  НАДЗОРУ ОТ ОБЩЕГО ЧИСЛА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r>
                        <a:rPr lang="ru-RU" sz="700" dirty="0">
                          <a:effectLst/>
                        </a:rPr>
                        <a:t>ПОДКОНТРОЛЬНЫХ (P2)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0,78</a:t>
                      </a:r>
                      <a:r>
                        <a:rPr lang="en-US" sz="800" baseline="0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%</a:t>
                      </a:r>
                      <a:endParaRPr lang="ru-RU" sz="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4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ОБЩЕЕ КОЛИЧЕСТВО ЮРИДИЧЕСКИХ ЛИЦ И  ИНДИВИДУАЛЬНЫХ ПРЕДПРИНИМАТЕЛЕЙ,  ОСУЩЕСТВЛЯЮЩИХ ДЕЯТЕЛЬНОСТЬ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НА ТЕРРИТОРИИ СУБЪЕКТА РОССИЙСКОЙ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ФЕДЕРАЦИИ, ДЕЯТЕЛЬНОСТЬ КОТОРЫХ ПОДЛЕЖИТ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ГОСУДАРСТВЕННОМУ КОНТРОЛЮ (НАДЗОРУ) СО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СТОРОНЫ КОНТРОЛИРУЮЩЕГО ОРГАНА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20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1022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25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3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890160"/>
              </p:ext>
            </p:extLst>
          </p:nvPr>
        </p:nvGraphicFramePr>
        <p:xfrm>
          <a:off x="6047866" y="980694"/>
          <a:ext cx="2710178" cy="1251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85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16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Белгородская</a:t>
                      </a:r>
                      <a:r>
                        <a:rPr lang="ru-RU" sz="900" baseline="0" dirty="0">
                          <a:latin typeface="Arial"/>
                          <a:cs typeface="Arial"/>
                        </a:rPr>
                        <a:t>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100 %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Владимирская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88,9 %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Тамбовская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87,8 %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Иркутская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1,7 %</a:t>
                      </a:r>
                      <a:r>
                        <a:rPr lang="ru-RU" sz="900" baseline="0" dirty="0">
                          <a:latin typeface="Arial"/>
                          <a:cs typeface="Arial"/>
                        </a:rPr>
                        <a:t> 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Самарская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1,4</a:t>
                      </a:r>
                      <a:r>
                        <a:rPr lang="ru-RU" sz="900" baseline="0" dirty="0">
                          <a:latin typeface="Arial"/>
                          <a:cs typeface="Arial"/>
                        </a:rPr>
                        <a:t>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Северная Осетия - Алания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1,0 %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8" name="object 5"/>
          <p:cNvSpPr txBox="1"/>
          <p:nvPr/>
        </p:nvSpPr>
        <p:spPr>
          <a:xfrm>
            <a:off x="6096253" y="649985"/>
            <a:ext cx="26409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215" marR="5080" indent="-31115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</a:t>
            </a:r>
            <a:r>
              <a:rPr sz="900" b="1" dirty="0">
                <a:latin typeface="Times New Roman"/>
                <a:cs typeface="Times New Roman"/>
              </a:rPr>
              <a:t>доли </a:t>
            </a:r>
            <a:r>
              <a:rPr sz="900" b="1" spc="-5" dirty="0">
                <a:latin typeface="Times New Roman"/>
                <a:cs typeface="Times New Roman"/>
              </a:rPr>
              <a:t>Предупреждений </a:t>
            </a:r>
            <a:r>
              <a:rPr sz="900" b="1" dirty="0">
                <a:latin typeface="Times New Roman"/>
                <a:cs typeface="Times New Roman"/>
              </a:rPr>
              <a:t>от</a:t>
            </a:r>
            <a:r>
              <a:rPr sz="900" b="1" spc="-85" dirty="0">
                <a:latin typeface="Times New Roman"/>
                <a:cs typeface="Times New Roman"/>
              </a:rPr>
              <a:t> </a:t>
            </a:r>
            <a:r>
              <a:rPr sz="900" b="1" spc="-5" dirty="0">
                <a:latin typeface="Times New Roman"/>
                <a:cs typeface="Times New Roman"/>
              </a:rPr>
              <a:t>общего  </a:t>
            </a:r>
            <a:r>
              <a:rPr sz="900" b="1" dirty="0" err="1">
                <a:latin typeface="Times New Roman"/>
                <a:cs typeface="Times New Roman"/>
              </a:rPr>
              <a:t>числа</a:t>
            </a:r>
            <a:r>
              <a:rPr sz="900" b="1" dirty="0">
                <a:latin typeface="Times New Roman"/>
                <a:cs typeface="Times New Roman"/>
              </a:rPr>
              <a:t> </a:t>
            </a:r>
            <a:r>
              <a:rPr sz="900" b="1" spc="-5" dirty="0" err="1">
                <a:latin typeface="Times New Roman"/>
                <a:cs typeface="Times New Roman"/>
              </a:rPr>
              <a:t>наказаний</a:t>
            </a:r>
            <a:r>
              <a:rPr lang="ru-RU" sz="900" b="1" spc="-5" dirty="0">
                <a:latin typeface="Times New Roman"/>
                <a:cs typeface="Times New Roman"/>
              </a:rPr>
              <a:t> </a:t>
            </a:r>
            <a:r>
              <a:rPr sz="900" b="1" spc="-5" dirty="0">
                <a:latin typeface="Times New Roman"/>
                <a:cs typeface="Times New Roman"/>
              </a:rPr>
              <a:t> </a:t>
            </a:r>
            <a:r>
              <a:rPr sz="900" b="1" dirty="0">
                <a:latin typeface="Times New Roman"/>
                <a:cs typeface="Times New Roman"/>
              </a:rPr>
              <a:t>(вся Россия) –</a:t>
            </a:r>
            <a:r>
              <a:rPr sz="900" b="1" spc="-65" dirty="0">
                <a:latin typeface="Times New Roman"/>
                <a:cs typeface="Times New Roman"/>
              </a:rPr>
              <a:t> </a:t>
            </a:r>
            <a:r>
              <a:rPr lang="ru-RU" sz="900" b="1" dirty="0">
                <a:latin typeface="Times New Roman"/>
                <a:cs typeface="Times New Roman"/>
              </a:rPr>
              <a:t>23,2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  <p:graphicFrame>
        <p:nvGraphicFramePr>
          <p:cNvPr id="19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396511"/>
              </p:ext>
            </p:extLst>
          </p:nvPr>
        </p:nvGraphicFramePr>
        <p:xfrm>
          <a:off x="6047866" y="2505710"/>
          <a:ext cx="2710178" cy="12306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85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16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Ульяновская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0,1 %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Московская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0,2 %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Ямало-Ненецкий АО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0,2 %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Астраханская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7,9</a:t>
                      </a:r>
                      <a:r>
                        <a:rPr lang="ru-RU" sz="900" baseline="0" dirty="0">
                          <a:latin typeface="Arial"/>
                          <a:cs typeface="Arial"/>
                        </a:rPr>
                        <a:t>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Коми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9,9 %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Калмыкия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18,8</a:t>
                      </a:r>
                      <a:r>
                        <a:rPr lang="ru-RU" sz="900" baseline="0" dirty="0">
                          <a:latin typeface="Arial"/>
                          <a:cs typeface="Arial"/>
                        </a:rPr>
                        <a:t>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0" name="object 9"/>
          <p:cNvSpPr txBox="1"/>
          <p:nvPr/>
        </p:nvSpPr>
        <p:spPr>
          <a:xfrm>
            <a:off x="6030214" y="2187194"/>
            <a:ext cx="29178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433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</a:t>
            </a:r>
            <a:r>
              <a:rPr sz="900" b="1" dirty="0">
                <a:latin typeface="Times New Roman"/>
                <a:cs typeface="Times New Roman"/>
              </a:rPr>
              <a:t>доли </a:t>
            </a:r>
            <a:r>
              <a:rPr sz="900" b="1" spc="-5" dirty="0">
                <a:latin typeface="Times New Roman"/>
                <a:cs typeface="Times New Roman"/>
              </a:rPr>
              <a:t>организаций </a:t>
            </a:r>
            <a:r>
              <a:rPr sz="900" b="1" dirty="0">
                <a:latin typeface="Times New Roman"/>
                <a:cs typeface="Times New Roman"/>
              </a:rPr>
              <a:t>и ИП,  </a:t>
            </a:r>
            <a:r>
              <a:rPr sz="900" b="1" spc="-5" dirty="0">
                <a:latin typeface="Times New Roman"/>
                <a:cs typeface="Times New Roman"/>
              </a:rPr>
              <a:t>подвергнутых контролю </a:t>
            </a:r>
            <a:r>
              <a:rPr sz="900" b="1" dirty="0">
                <a:latin typeface="Times New Roman"/>
                <a:cs typeface="Times New Roman"/>
              </a:rPr>
              <a:t>и </a:t>
            </a:r>
            <a:r>
              <a:rPr sz="900" b="1" spc="-5" dirty="0">
                <a:latin typeface="Times New Roman"/>
                <a:cs typeface="Times New Roman"/>
              </a:rPr>
              <a:t>надзору </a:t>
            </a:r>
            <a:r>
              <a:rPr sz="900" b="1" dirty="0">
                <a:latin typeface="Times New Roman"/>
                <a:cs typeface="Times New Roman"/>
              </a:rPr>
              <a:t>(вся Россия) –</a:t>
            </a:r>
            <a:r>
              <a:rPr sz="900" b="1" spc="-114" dirty="0">
                <a:latin typeface="Times New Roman"/>
                <a:cs typeface="Times New Roman"/>
              </a:rPr>
              <a:t> </a:t>
            </a:r>
            <a:r>
              <a:rPr lang="ru-RU" sz="900" b="1" dirty="0">
                <a:latin typeface="Times New Roman"/>
                <a:cs typeface="Times New Roman"/>
              </a:rPr>
              <a:t>3,5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5630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6180" y="228600"/>
            <a:ext cx="956742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419475">
              <a:lnSpc>
                <a:spcPct val="100000"/>
              </a:lnSpc>
              <a:spcBef>
                <a:spcPts val="100"/>
              </a:spcBef>
            </a:pPr>
            <a:r>
              <a:rPr sz="1350" b="1" dirty="0">
                <a:solidFill>
                  <a:srgbClr val="FFFFFF"/>
                </a:solidFill>
                <a:latin typeface="Verdana"/>
                <a:cs typeface="Verdana"/>
              </a:rPr>
              <a:t>Расчет </a:t>
            </a:r>
            <a:r>
              <a:rPr sz="1350" b="1" spc="-5" dirty="0" err="1">
                <a:solidFill>
                  <a:srgbClr val="FFFFFF"/>
                </a:solidFill>
                <a:latin typeface="Verdana"/>
                <a:cs typeface="Verdana"/>
              </a:rPr>
              <a:t>показателей</a:t>
            </a:r>
            <a:r>
              <a:rPr sz="1350" b="1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ru-RU" sz="1350" b="1" spc="-5" dirty="0" err="1">
                <a:solidFill>
                  <a:srgbClr val="FFFFFF"/>
                </a:solidFill>
                <a:latin typeface="Verdana"/>
                <a:cs typeface="Verdana"/>
              </a:rPr>
              <a:t>Роструда</a:t>
            </a:r>
            <a:r>
              <a:rPr lang="ru-RU" sz="1350" b="1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ru-RU" sz="1200" b="1" dirty="0">
                <a:solidFill>
                  <a:srgbClr val="FFFFFF"/>
                </a:solidFill>
                <a:latin typeface="Verdana"/>
                <a:cs typeface="Verdana"/>
              </a:rPr>
              <a:t>по </a:t>
            </a:r>
            <a:r>
              <a:rPr lang="ru-RU" sz="1200" b="1" spc="-5" dirty="0">
                <a:solidFill>
                  <a:srgbClr val="FFFFFF"/>
                </a:solidFill>
                <a:latin typeface="Verdana"/>
                <a:cs typeface="Verdana"/>
              </a:rPr>
              <a:t>Ярославской области</a:t>
            </a:r>
            <a:endParaRPr sz="1350" b="1" spc="-5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5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graphicFrame>
        <p:nvGraphicFramePr>
          <p:cNvPr id="12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931952"/>
              </p:ext>
            </p:extLst>
          </p:nvPr>
        </p:nvGraphicFramePr>
        <p:xfrm>
          <a:off x="6058153" y="1074292"/>
          <a:ext cx="2700020" cy="12306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08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77165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Алтай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8,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Тыва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56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Псковская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55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76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Вологодская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12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г . Москва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Республика Дагестан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0,0 %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13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398034"/>
              </p:ext>
            </p:extLst>
          </p:nvPr>
        </p:nvGraphicFramePr>
        <p:xfrm>
          <a:off x="6058153" y="2799716"/>
          <a:ext cx="2700020" cy="1123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08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Чувашская</a:t>
                      </a:r>
                      <a:r>
                        <a:rPr lang="ru-RU" sz="900" baseline="0" dirty="0">
                          <a:latin typeface="Arial"/>
                          <a:cs typeface="Arial"/>
                        </a:rPr>
                        <a:t> Республика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0,2</a:t>
                      </a:r>
                      <a:r>
                        <a:rPr lang="ru-RU" sz="900" baseline="0" dirty="0">
                          <a:latin typeface="Arial"/>
                          <a:cs typeface="Arial"/>
                        </a:rPr>
                        <a:t>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Калмыкия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0,3 %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Томская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0,3 %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Рязанская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2,6 %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Орловская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3,9 %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Камчатский край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5,3 %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4" name="object 7"/>
          <p:cNvSpPr txBox="1"/>
          <p:nvPr/>
        </p:nvSpPr>
        <p:spPr>
          <a:xfrm>
            <a:off x="5754878" y="2438400"/>
            <a:ext cx="330136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5300" marR="5080" indent="-483234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latin typeface="Times New Roman"/>
                <a:cs typeface="Times New Roman"/>
              </a:rPr>
              <a:t>Средний </a:t>
            </a:r>
            <a:r>
              <a:rPr sz="1000" b="1" dirty="0">
                <a:latin typeface="Times New Roman"/>
                <a:cs typeface="Times New Roman"/>
              </a:rPr>
              <a:t>уровень </a:t>
            </a:r>
            <a:r>
              <a:rPr sz="1000" b="1" spc="-5" dirty="0">
                <a:latin typeface="Times New Roman"/>
                <a:cs typeface="Times New Roman"/>
              </a:rPr>
              <a:t>доли организаций </a:t>
            </a:r>
            <a:r>
              <a:rPr sz="1000" b="1" dirty="0">
                <a:latin typeface="Times New Roman"/>
                <a:cs typeface="Times New Roman"/>
              </a:rPr>
              <a:t>и ИП, </a:t>
            </a:r>
            <a:r>
              <a:rPr sz="1000" b="1" spc="-5" dirty="0">
                <a:latin typeface="Times New Roman"/>
                <a:cs typeface="Times New Roman"/>
              </a:rPr>
              <a:t>подвергнутых  контролю </a:t>
            </a:r>
            <a:r>
              <a:rPr sz="1000" b="1" dirty="0">
                <a:latin typeface="Times New Roman"/>
                <a:cs typeface="Times New Roman"/>
              </a:rPr>
              <a:t>и </a:t>
            </a:r>
            <a:r>
              <a:rPr sz="1000" b="1" spc="-5" dirty="0">
                <a:latin typeface="Times New Roman"/>
                <a:cs typeface="Times New Roman"/>
              </a:rPr>
              <a:t>надзору </a:t>
            </a:r>
            <a:r>
              <a:rPr sz="1000" b="1" dirty="0">
                <a:latin typeface="Times New Roman"/>
                <a:cs typeface="Times New Roman"/>
              </a:rPr>
              <a:t>(вся Россия) –</a:t>
            </a:r>
            <a:r>
              <a:rPr sz="1000" b="1" spc="-55" dirty="0">
                <a:latin typeface="Times New Roman"/>
                <a:cs typeface="Times New Roman"/>
              </a:rPr>
              <a:t> </a:t>
            </a:r>
            <a:r>
              <a:rPr lang="en-US" sz="1000" b="1" dirty="0">
                <a:latin typeface="Times New Roman"/>
                <a:cs typeface="Times New Roman"/>
              </a:rPr>
              <a:t>0</a:t>
            </a:r>
            <a:r>
              <a:rPr sz="1000" b="1" dirty="0">
                <a:latin typeface="Times New Roman"/>
                <a:cs typeface="Times New Roman"/>
              </a:rPr>
              <a:t>,</a:t>
            </a:r>
            <a:r>
              <a:rPr lang="en-US" sz="1000" b="1" dirty="0">
                <a:latin typeface="Times New Roman"/>
                <a:cs typeface="Times New Roman"/>
              </a:rPr>
              <a:t>8</a:t>
            </a:r>
            <a:r>
              <a:rPr sz="1000" b="1" dirty="0">
                <a:latin typeface="Times New Roman"/>
                <a:cs typeface="Times New Roman"/>
              </a:rPr>
              <a:t>%</a:t>
            </a:r>
            <a:endParaRPr sz="1000" dirty="0">
              <a:latin typeface="Times New Roman"/>
              <a:cs typeface="Times New Roman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174668"/>
              </p:ext>
            </p:extLst>
          </p:nvPr>
        </p:nvGraphicFramePr>
        <p:xfrm>
          <a:off x="325793" y="799845"/>
          <a:ext cx="5313008" cy="13084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62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05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439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22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 dirty="0"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Значение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393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600"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Значение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393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1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КОЛИЧЕСТВО ПРЕДУПРЕЖДЕНИЙ ВЫНЕСЕННЫХ  КОНТРОЛИРУЮЩИМ ОРГАНОМ В ОТНОШЕНИИ  ЮРИДИЧЕСКИХ ЛИЦ И ИНДИВИДУАЛЬНЫХ ПРЕДПРИНИМАТЕЛЕЙ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3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206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ДОЛЯ ПРЕДУПРЕЖДЕНИЙ ОТ  ОБЩЕГО ЧИСЛА НАКАЗАНИЙ  (P1)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27,4</a:t>
                      </a:r>
                      <a:r>
                        <a:rPr lang="en-US" sz="800" baseline="0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%</a:t>
                      </a:r>
                      <a:endParaRPr lang="ru-RU" sz="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2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КОЛИЧЕСТВО ПОСТАНОВЛЕНИЙ О НАЗНАЧЕНИИ  АДМИНИСТРАТИВНОГО НАКАЗАНИЯ ВЫНЕСЕННЫХ  КОНТРОЛИРУЮЩИМ ОРГАНОМ В ОТНОШЕНИИ  ЮРИДИЧЕСКИХ ЛИЦ И ИНДИВИДУАЛЬНЫХ ПРЕДПРИНИМАТЕЛЕЙ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3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753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25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341250"/>
              </p:ext>
            </p:extLst>
          </p:nvPr>
        </p:nvGraphicFramePr>
        <p:xfrm>
          <a:off x="306743" y="2337054"/>
          <a:ext cx="5332057" cy="10742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61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98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549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11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77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 dirty="0">
                        <a:effectLst/>
                        <a:latin typeface="Calibri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Значение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2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6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Значение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2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2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ОБЩЕЕ КОЛИЧЕСТВО ЮРИДИЧЕСКИХ ЛИЦ И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ИНДИВИДУАЛЬНЫХ ПРЕДПРИНИМАТЕЛЕЙ, В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ОТНОШЕНИИ КОТОРЫХ ПРОВОДИЛИСЬ ПЛАНОВЫЕ,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ВНЕПЛАНОВЫЕ ПРОВЕРКИ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20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595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6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ДОЛЯ ОРГАНИЗАЦИЙ И ИП,  ПОДВЕРГНУТЫХ КОНТРОЛЮ И  НАДЗОРУ ОТ ОБЩЕГО ЧИСЛА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r>
                        <a:rPr lang="ru-RU" sz="700" dirty="0">
                          <a:effectLst/>
                        </a:rPr>
                        <a:t>ПОДКОНТРОЛЬНЫХ (P2)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0,8</a:t>
                      </a:r>
                      <a:r>
                        <a:rPr lang="en-US" sz="800" baseline="0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%</a:t>
                      </a:r>
                      <a:endParaRPr lang="ru-RU" sz="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4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ОБЩЕЕ КОЛИЧЕСТВО ЮРИДИЧЕСКИХ ЛИЦ И  ИНДИВИДУАЛЬНЫХ ПРЕДПРИНИМАТЕЛЕЙ,  ОСУЩЕСТВЛЯЮЩИХ ДЕЯТЕЛЬНОСТЬ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НА ТЕРРИТОРИИ СУБЪЕКТА РОССИЙСКОЙ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ФЕДЕРАЦИИ, ДЕЯТЕЛЬНОСТЬ КОТОРЫХ ПОДЛЕЖИТ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ГОСУДАРСТВЕННОМУ КОНТРОЛЮ (НАДЗОРУ) СО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СТОРОНЫ КОНТРОЛИРУЮЩЕГО ОРГАНА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20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78094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6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7" name="object 7"/>
          <p:cNvSpPr txBox="1"/>
          <p:nvPr/>
        </p:nvSpPr>
        <p:spPr>
          <a:xfrm>
            <a:off x="5754877" y="685800"/>
            <a:ext cx="33013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5300" marR="5080" indent="-483234">
              <a:spcBef>
                <a:spcPts val="100"/>
              </a:spcBef>
            </a:pPr>
            <a:r>
              <a:rPr lang="ru-RU" sz="1000" b="1" spc="-5" dirty="0">
                <a:latin typeface="Times New Roman"/>
                <a:cs typeface="Times New Roman"/>
              </a:rPr>
              <a:t>Средний </a:t>
            </a:r>
            <a:r>
              <a:rPr lang="ru-RU" sz="1000" b="1" dirty="0">
                <a:latin typeface="Times New Roman"/>
                <a:cs typeface="Times New Roman"/>
              </a:rPr>
              <a:t>уровень </a:t>
            </a:r>
            <a:r>
              <a:rPr lang="ru-RU" sz="1000" b="1" spc="-5" dirty="0">
                <a:latin typeface="Times New Roman"/>
                <a:cs typeface="Times New Roman"/>
              </a:rPr>
              <a:t>доли Предупреждений </a:t>
            </a:r>
            <a:r>
              <a:rPr lang="ru-RU" sz="1000" b="1" dirty="0">
                <a:latin typeface="Times New Roman"/>
                <a:cs typeface="Times New Roman"/>
              </a:rPr>
              <a:t>от </a:t>
            </a:r>
            <a:r>
              <a:rPr lang="ru-RU" sz="1000" b="1" spc="-5" dirty="0">
                <a:latin typeface="Times New Roman"/>
                <a:cs typeface="Times New Roman"/>
              </a:rPr>
              <a:t>общего  </a:t>
            </a:r>
            <a:r>
              <a:rPr lang="ru-RU" sz="1000" b="1" dirty="0">
                <a:latin typeface="Times New Roman"/>
                <a:cs typeface="Times New Roman"/>
              </a:rPr>
              <a:t>числа </a:t>
            </a:r>
            <a:r>
              <a:rPr lang="ru-RU" sz="1000" b="1" spc="-5" dirty="0">
                <a:latin typeface="Times New Roman"/>
                <a:cs typeface="Times New Roman"/>
              </a:rPr>
              <a:t>наказаний </a:t>
            </a:r>
            <a:r>
              <a:rPr lang="ru-RU" sz="1000" b="1" dirty="0">
                <a:latin typeface="Times New Roman"/>
                <a:cs typeface="Times New Roman"/>
              </a:rPr>
              <a:t>(вся Россия) –</a:t>
            </a:r>
            <a:r>
              <a:rPr lang="ru-RU" sz="1000" b="1" spc="-30" dirty="0">
                <a:latin typeface="Times New Roman"/>
                <a:cs typeface="Times New Roman"/>
              </a:rPr>
              <a:t> </a:t>
            </a:r>
            <a:r>
              <a:rPr lang="ru-RU" sz="1000" b="1" dirty="0">
                <a:latin typeface="Times New Roman"/>
                <a:cs typeface="Times New Roman"/>
              </a:rPr>
              <a:t>2</a:t>
            </a:r>
            <a:r>
              <a:rPr lang="en-US" sz="1000" b="1" dirty="0">
                <a:latin typeface="Times New Roman"/>
                <a:cs typeface="Times New Roman"/>
              </a:rPr>
              <a:t>5</a:t>
            </a:r>
            <a:r>
              <a:rPr lang="ru-RU" sz="1000" b="1" dirty="0">
                <a:latin typeface="Times New Roman"/>
                <a:cs typeface="Times New Roman"/>
              </a:rPr>
              <a:t>,</a:t>
            </a:r>
            <a:r>
              <a:rPr lang="en-US" sz="1000" b="1" dirty="0">
                <a:latin typeface="Times New Roman"/>
                <a:cs typeface="Times New Roman"/>
              </a:rPr>
              <a:t>4</a:t>
            </a:r>
            <a:r>
              <a:rPr lang="ru-RU" sz="1000" b="1" dirty="0">
                <a:latin typeface="Times New Roman"/>
                <a:cs typeface="Times New Roman"/>
              </a:rPr>
              <a:t>%</a:t>
            </a:r>
            <a:r>
              <a:rPr lang="en-US" sz="1000" b="1" dirty="0">
                <a:latin typeface="Times New Roman"/>
                <a:cs typeface="Times New Roman"/>
              </a:rPr>
              <a:t> </a:t>
            </a:r>
            <a:endParaRPr sz="1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033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163" y="226821"/>
            <a:ext cx="3539237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FFFFFF"/>
                </a:solidFill>
              </a:rPr>
              <a:t>ОБ</a:t>
            </a:r>
            <a:r>
              <a:rPr lang="ru-RU" spc="-5" dirty="0">
                <a:solidFill>
                  <a:srgbClr val="FFFFFF"/>
                </a:solidFill>
              </a:rPr>
              <a:t> </a:t>
            </a:r>
            <a:r>
              <a:rPr lang="ru-RU" spc="-10" dirty="0">
                <a:solidFill>
                  <a:srgbClr val="FFFFFF"/>
                </a:solidFill>
              </a:rPr>
              <a:t>ИНДЕКСЕ</a:t>
            </a:r>
            <a:endParaRPr spc="-10" dirty="0">
              <a:solidFill>
                <a:srgbClr val="FFFFFF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46007" y="6463538"/>
            <a:ext cx="187325" cy="231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112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2</a:t>
            </a:fld>
            <a:endParaRPr sz="1200" dirty="0">
              <a:latin typeface="Carlito"/>
              <a:cs typeface="Carlito"/>
            </a:endParaRPr>
          </a:p>
        </p:txBody>
      </p:sp>
      <p:sp>
        <p:nvSpPr>
          <p:cNvPr id="5" name="object 19"/>
          <p:cNvSpPr txBox="1"/>
          <p:nvPr/>
        </p:nvSpPr>
        <p:spPr>
          <a:xfrm>
            <a:off x="180278" y="762000"/>
            <a:ext cx="8458200" cy="4994316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12700" marR="173355" lvl="0" indent="0" algn="just" defTabSz="914400" rtl="0" eaLnBrk="1" fontAlgn="auto" latinLnBrk="0" hangingPunct="1">
              <a:lnSpc>
                <a:spcPct val="100000"/>
              </a:lnSpc>
              <a:spcBef>
                <a:spcPts val="5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-3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rlito"/>
                <a:cs typeface="Arial"/>
              </a:rPr>
              <a:t>Прошлогодни</a:t>
            </a:r>
            <a:r>
              <a:rPr kumimoji="0" lang="ru-RU" sz="14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rlito"/>
                <a:cs typeface="Arial"/>
              </a:rPr>
              <a:t>е</a:t>
            </a:r>
            <a:r>
              <a:rPr kumimoji="0" sz="14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rlito"/>
                <a:cs typeface="Arial"/>
              </a:rPr>
              <a:t> </a:t>
            </a:r>
            <a:r>
              <a:rPr kumimoji="0" sz="1400" b="0" i="0" u="none" strike="noStrike" kern="1200" cap="none" spc="-3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rlito"/>
                <a:cs typeface="Arial"/>
              </a:rPr>
              <a:t>Индекс</a:t>
            </a:r>
            <a:r>
              <a:rPr kumimoji="0" lang="ru-RU" sz="14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rlito"/>
                <a:cs typeface="Arial"/>
              </a:rPr>
              <a:t>ы</a:t>
            </a:r>
            <a:r>
              <a:rPr kumimoji="0" sz="14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rlito"/>
                <a:cs typeface="Arial"/>
              </a:rPr>
              <a:t> </a:t>
            </a:r>
            <a:r>
              <a:rPr kumimoji="0" sz="1400" b="0" i="0" u="none" strike="noStrike" kern="1200" cap="none" spc="-3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rlito"/>
                <a:cs typeface="Arial"/>
              </a:rPr>
              <a:t>сыграл</a:t>
            </a:r>
            <a:r>
              <a:rPr kumimoji="0" lang="ru-RU" sz="14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rlito"/>
                <a:cs typeface="Arial"/>
              </a:rPr>
              <a:t>и</a:t>
            </a:r>
            <a:r>
              <a:rPr kumimoji="0" sz="14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rlito"/>
                <a:cs typeface="Arial"/>
              </a:rPr>
              <a:t> </a:t>
            </a:r>
            <a:r>
              <a:rPr kumimoji="0" sz="1400" b="0" i="0" u="none" strike="noStrike" kern="1200" cap="none" spc="-3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rlito"/>
                <a:cs typeface="Arial"/>
              </a:rPr>
              <a:t>свою</a:t>
            </a:r>
            <a:r>
              <a:rPr kumimoji="0" sz="14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rlito"/>
                <a:cs typeface="Arial"/>
              </a:rPr>
              <a:t> </a:t>
            </a:r>
            <a:r>
              <a:rPr kumimoji="0" sz="1400" b="0" i="0" u="none" strike="noStrike" kern="1200" cap="none" spc="-3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rlito"/>
                <a:cs typeface="Arial"/>
              </a:rPr>
              <a:t>роль</a:t>
            </a:r>
            <a:r>
              <a:rPr kumimoji="0" lang="ru-RU" sz="14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rlito"/>
                <a:cs typeface="Arial"/>
              </a:rPr>
              <a:t>.</a:t>
            </a:r>
            <a:r>
              <a:rPr kumimoji="0" sz="14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rlito"/>
                <a:cs typeface="Arial"/>
              </a:rPr>
              <a:t> </a:t>
            </a:r>
            <a:r>
              <a:rPr kumimoji="0" sz="1400" b="0" i="0" u="none" strike="noStrike" kern="1200" cap="none" spc="-3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rlito"/>
                <a:cs typeface="Arial"/>
              </a:rPr>
              <a:t>Совместная</a:t>
            </a:r>
            <a:r>
              <a:rPr kumimoji="0" sz="14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rlito"/>
                <a:cs typeface="Arial"/>
              </a:rPr>
              <a:t> </a:t>
            </a:r>
            <a:r>
              <a:rPr kumimoji="0" sz="1400" b="0" i="0" u="none" strike="noStrike" kern="1200" cap="none" spc="-3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rlito"/>
                <a:cs typeface="Arial"/>
              </a:rPr>
              <a:t>отработка</a:t>
            </a:r>
            <a:r>
              <a:rPr kumimoji="0" sz="14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rlito"/>
                <a:cs typeface="Arial"/>
              </a:rPr>
              <a:t> </a:t>
            </a:r>
            <a:r>
              <a:rPr kumimoji="0" lang="ru-RU" sz="14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rlito"/>
                <a:cs typeface="Arial"/>
              </a:rPr>
              <a:t>их</a:t>
            </a:r>
            <a:r>
              <a:rPr kumimoji="0" sz="14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rlito"/>
                <a:cs typeface="Arial"/>
              </a:rPr>
              <a:t> показателей  руководством субъектов Федерации, органами прокуратуры и уполномоченными по защите  прав предпринимателей показала большие возможности влиять на ситуацию, в результате  позиции многих субъектов Федерации в </a:t>
            </a:r>
            <a:r>
              <a:rPr kumimoji="0" lang="ru-RU" sz="14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rlito"/>
                <a:cs typeface="Arial"/>
              </a:rPr>
              <a:t> </a:t>
            </a:r>
            <a:r>
              <a:rPr kumimoji="0" sz="1400" b="0" i="0" u="none" strike="noStrike" kern="1200" cap="none" spc="-3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rlito"/>
                <a:cs typeface="Arial"/>
              </a:rPr>
              <a:t>Индексе</a:t>
            </a:r>
            <a:r>
              <a:rPr kumimoji="0" lang="ru-RU" sz="14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rlito"/>
                <a:cs typeface="Arial"/>
              </a:rPr>
              <a:t> последовательно</a:t>
            </a:r>
            <a:r>
              <a:rPr kumimoji="0" sz="14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rlito"/>
                <a:cs typeface="Arial"/>
              </a:rPr>
              <a:t> </a:t>
            </a:r>
            <a:r>
              <a:rPr kumimoji="0" sz="1400" b="0" i="0" u="none" strike="noStrike" kern="1200" cap="none" spc="-3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rlito"/>
                <a:cs typeface="Arial"/>
              </a:rPr>
              <a:t>улучш</a:t>
            </a:r>
            <a:r>
              <a:rPr kumimoji="0" lang="ru-RU" sz="14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rlito"/>
                <a:cs typeface="Arial"/>
              </a:rPr>
              <a:t>а</a:t>
            </a:r>
            <a:r>
              <a:rPr kumimoji="0" sz="1400" b="0" i="0" u="none" strike="noStrike" kern="1200" cap="none" spc="-3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rlito"/>
                <a:cs typeface="Arial"/>
              </a:rPr>
              <a:t>лись</a:t>
            </a:r>
            <a:r>
              <a:rPr kumimoji="0" lang="ru-RU" sz="14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rlito"/>
                <a:cs typeface="Arial"/>
              </a:rPr>
              <a:t>. </a:t>
            </a:r>
          </a:p>
          <a:p>
            <a:pPr marL="12700" marR="173355" lvl="0" indent="0" algn="just" defTabSz="914400" rtl="0" eaLnBrk="1" fontAlgn="auto" latinLnBrk="0" hangingPunct="1">
              <a:lnSpc>
                <a:spcPct val="100000"/>
              </a:lnSpc>
              <a:spcBef>
                <a:spcPts val="5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rlito"/>
                <a:cs typeface="Arial"/>
              </a:rPr>
              <a:t>Ключевым результатом Индексов в прошлом году стала готовность органов власти и контрольно-надзорных органов воспринять экстренные меры в контрольно-надзорной сфере, связанные с пандемией </a:t>
            </a:r>
            <a:r>
              <a:rPr kumimoji="0" lang="en-US" sz="14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rlito"/>
                <a:cs typeface="Arial"/>
              </a:rPr>
              <a:t>COVID-19</a:t>
            </a:r>
            <a:r>
              <a:rPr kumimoji="0" lang="ru-RU" sz="14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rlito"/>
                <a:cs typeface="Arial"/>
              </a:rPr>
              <a:t> – мораторий на проверки и переход к профилактическому подходу.</a:t>
            </a:r>
          </a:p>
          <a:p>
            <a:pPr marL="12700" marR="173355" lvl="0" indent="0" algn="just" defTabSz="914400" rtl="0" eaLnBrk="1" fontAlgn="auto" latinLnBrk="0" hangingPunct="1">
              <a:lnSpc>
                <a:spcPct val="100000"/>
              </a:lnSpc>
              <a:spcBef>
                <a:spcPts val="5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rlito"/>
                <a:cs typeface="Arial"/>
              </a:rPr>
              <a:t>Как результат, общее количество проверок на федеральном, региональном и муниципальном уровнях снизилось на 60 %, улучшил</a:t>
            </a:r>
            <a:r>
              <a:rPr kumimoji="0" lang="en-US" sz="14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rlito"/>
                <a:cs typeface="Arial"/>
              </a:rPr>
              <a:t>c</a:t>
            </a:r>
            <a:r>
              <a:rPr kumimoji="0" lang="ru-RU" sz="14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rlito"/>
                <a:cs typeface="Arial"/>
              </a:rPr>
              <a:t>я ряд показателей Индекса в целом по ведомствам. Соответственно улучшились физические показатели, на основе которых рассчитывается Индекс и в региональном разрезе.</a:t>
            </a:r>
          </a:p>
          <a:p>
            <a:pPr marL="12700" marR="173355" lvl="0" indent="0" algn="just" defTabSz="914400" rtl="0" eaLnBrk="1" fontAlgn="auto" latinLnBrk="0" hangingPunct="1">
              <a:lnSpc>
                <a:spcPct val="100000"/>
              </a:lnSpc>
              <a:spcBef>
                <a:spcPts val="5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rlito"/>
                <a:cs typeface="Arial"/>
              </a:rPr>
              <a:t>В то же время, мораторий на проверки практически не повлиял на количество случаев причинения вреда поднадзорными субъектами, что говорит о </a:t>
            </a:r>
            <a:r>
              <a:rPr kumimoji="0" lang="ru-RU" sz="1400" b="0" i="0" u="none" strike="noStrike" kern="1200" cap="none" spc="-3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rlito"/>
                <a:cs typeface="Arial"/>
              </a:rPr>
              <a:t>ненацеленности</a:t>
            </a:r>
            <a:r>
              <a:rPr kumimoji="0" lang="ru-RU" sz="14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rlito"/>
                <a:cs typeface="Arial"/>
              </a:rPr>
              <a:t> проведения проверок на искоренение случаев причинения вреда, а также об эффективности профилактики.</a:t>
            </a:r>
          </a:p>
          <a:p>
            <a:pPr marL="12700" marR="173355" lvl="0" indent="0" algn="just" defTabSz="914400" rtl="0" eaLnBrk="1" fontAlgn="auto" latinLnBrk="0" hangingPunct="1">
              <a:lnSpc>
                <a:spcPct val="100000"/>
              </a:lnSpc>
              <a:spcBef>
                <a:spcPts val="5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rlito"/>
                <a:cs typeface="Arial"/>
              </a:rPr>
              <a:t>Системным результатом Индексов стало принятие решения о создании единого реестра всех контрольно-надзорных мероприятий, что было одной из основных рекомендаций прошлых индексов, а также начало работы по созданию системы управления данными в сфере контрольно-надзорной деятельности.</a:t>
            </a:r>
          </a:p>
          <a:p>
            <a:pPr marL="12700" marR="173355" lvl="0" indent="0" algn="just" defTabSz="914400" rtl="0" eaLnBrk="1" fontAlgn="auto" latinLnBrk="0" hangingPunct="1">
              <a:lnSpc>
                <a:spcPct val="100000"/>
              </a:lnSpc>
              <a:spcBef>
                <a:spcPts val="5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rlito"/>
                <a:cs typeface="Arial"/>
              </a:rPr>
              <a:t>С вступлением в силу с 1.07.2021 новых правил контроля и надзора крайне важно продолжить мониторинг контрольно-надзорной деятельности и в дальнейшем с целью оценки имплементации органами КНД новых принципов контроля и надзора в практической плоскости.</a:t>
            </a:r>
            <a:endParaRPr kumimoji="0" lang="ru-RU" sz="1400" b="0" i="0" u="none" strike="noStrike" kern="1200" cap="none" spc="-9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rlito"/>
              <a:cs typeface="Arial"/>
            </a:endParaRPr>
          </a:p>
        </p:txBody>
      </p:sp>
      <p:sp>
        <p:nvSpPr>
          <p:cNvPr id="6" name="object 23"/>
          <p:cNvSpPr txBox="1"/>
          <p:nvPr/>
        </p:nvSpPr>
        <p:spPr>
          <a:xfrm>
            <a:off x="180278" y="5896716"/>
            <a:ext cx="8359391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just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1" u="none" strike="noStrike" kern="1200" cap="none" spc="-60" normalizeH="0" baseline="0" noProof="0" dirty="0">
                <a:ln>
                  <a:noFill/>
                </a:ln>
                <a:solidFill>
                  <a:srgbClr val="0068AC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Индекс </a:t>
            </a:r>
            <a:r>
              <a:rPr kumimoji="0" sz="1400" b="0" i="1" u="none" strike="noStrike" kern="1200" cap="none" spc="170" normalizeH="0" baseline="0" noProof="0" dirty="0">
                <a:ln>
                  <a:noFill/>
                </a:ln>
                <a:solidFill>
                  <a:srgbClr val="0068AC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— </a:t>
            </a:r>
            <a:r>
              <a:rPr kumimoji="0" sz="1400" b="0" i="1" u="none" strike="noStrike" kern="1200" cap="none" spc="-60" normalizeH="0" baseline="0" noProof="0" dirty="0">
                <a:ln>
                  <a:noFill/>
                </a:ln>
                <a:solidFill>
                  <a:srgbClr val="0068AC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это </a:t>
            </a:r>
            <a:r>
              <a:rPr kumimoji="0" sz="1400" b="0" i="1" u="none" strike="noStrike" kern="1200" cap="none" spc="-50" normalizeH="0" baseline="0" noProof="0" dirty="0">
                <a:ln>
                  <a:noFill/>
                </a:ln>
                <a:solidFill>
                  <a:srgbClr val="0068AC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не </a:t>
            </a:r>
            <a:r>
              <a:rPr kumimoji="0" sz="1400" b="0" i="1" u="none" strike="noStrike" kern="1200" cap="none" spc="-55" normalizeH="0" baseline="0" noProof="0" dirty="0">
                <a:ln>
                  <a:noFill/>
                </a:ln>
                <a:solidFill>
                  <a:srgbClr val="0068AC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просто </a:t>
            </a:r>
            <a:r>
              <a:rPr kumimoji="0" sz="1400" b="0" i="1" u="none" strike="noStrike" kern="1200" cap="none" spc="-35" normalizeH="0" baseline="0" noProof="0" dirty="0">
                <a:ln>
                  <a:noFill/>
                </a:ln>
                <a:solidFill>
                  <a:srgbClr val="0068AC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аналитический </a:t>
            </a:r>
            <a:r>
              <a:rPr kumimoji="0" sz="1400" b="0" i="1" u="none" strike="noStrike" kern="1200" cap="none" spc="-55" normalizeH="0" baseline="0" noProof="0" dirty="0">
                <a:ln>
                  <a:noFill/>
                </a:ln>
                <a:solidFill>
                  <a:srgbClr val="0068AC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инструмент, </a:t>
            </a:r>
            <a:r>
              <a:rPr kumimoji="0" sz="1400" b="0" i="1" u="none" strike="noStrike" kern="1200" cap="none" spc="-45" normalizeH="0" baseline="0" noProof="0" dirty="0">
                <a:ln>
                  <a:noFill/>
                </a:ln>
                <a:solidFill>
                  <a:srgbClr val="0068AC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но </a:t>
            </a:r>
            <a:r>
              <a:rPr kumimoji="0" sz="1400" b="0" i="1" u="none" strike="noStrike" kern="1200" cap="none" spc="-15" normalizeH="0" baseline="0" noProof="0" dirty="0">
                <a:ln>
                  <a:noFill/>
                </a:ln>
                <a:solidFill>
                  <a:srgbClr val="0068AC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и </a:t>
            </a:r>
            <a:r>
              <a:rPr kumimoji="0" sz="1400" b="0" i="1" u="none" strike="noStrike" kern="1200" cap="none" spc="-65" normalizeH="0" baseline="0" noProof="0" dirty="0">
                <a:ln>
                  <a:noFill/>
                </a:ln>
                <a:solidFill>
                  <a:srgbClr val="0068AC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инструмент </a:t>
            </a:r>
            <a:r>
              <a:rPr kumimoji="0" sz="1400" b="0" i="1" u="none" strike="noStrike" kern="1200" cap="none" spc="-35" normalizeH="0" baseline="0" noProof="0" dirty="0">
                <a:ln>
                  <a:noFill/>
                </a:ln>
                <a:solidFill>
                  <a:srgbClr val="0068AC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для  </a:t>
            </a:r>
            <a:r>
              <a:rPr kumimoji="0" sz="1400" b="0" i="1" u="none" strike="noStrike" kern="1200" cap="none" spc="-40" normalizeH="0" baseline="0" noProof="0" dirty="0">
                <a:ln>
                  <a:noFill/>
                </a:ln>
                <a:solidFill>
                  <a:srgbClr val="0068AC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субъектов </a:t>
            </a:r>
            <a:r>
              <a:rPr kumimoji="0" sz="1400" b="0" i="1" u="none" strike="noStrike" kern="1200" cap="none" spc="-45" normalizeH="0" baseline="0" noProof="0" dirty="0">
                <a:ln>
                  <a:noFill/>
                </a:ln>
                <a:solidFill>
                  <a:srgbClr val="0068AC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Российской </a:t>
            </a:r>
            <a:r>
              <a:rPr kumimoji="0" sz="1400" b="0" i="1" u="none" strike="noStrike" kern="1200" cap="none" spc="-35" normalizeH="0" baseline="0" noProof="0" dirty="0">
                <a:ln>
                  <a:noFill/>
                </a:ln>
                <a:solidFill>
                  <a:srgbClr val="0068AC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Федерации для </a:t>
            </a:r>
            <a:r>
              <a:rPr kumimoji="0" sz="1400" b="0" i="1" u="none" strike="noStrike" kern="1200" cap="none" spc="-40" normalizeH="0" baseline="0" noProof="0" dirty="0">
                <a:ln>
                  <a:noFill/>
                </a:ln>
                <a:solidFill>
                  <a:srgbClr val="0068AC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того, чтобы </a:t>
            </a:r>
            <a:r>
              <a:rPr kumimoji="0" sz="1400" b="0" i="1" u="none" strike="noStrike" kern="1200" cap="none" spc="-45" normalizeH="0" baseline="0" noProof="0" dirty="0">
                <a:ln>
                  <a:noFill/>
                </a:ln>
                <a:solidFill>
                  <a:srgbClr val="0068AC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корректировать правоприменение  </a:t>
            </a:r>
            <a:r>
              <a:rPr kumimoji="0" sz="1400" b="0" i="1" u="none" strike="noStrike" kern="1200" cap="none" spc="-15" normalizeH="0" baseline="0" noProof="0" dirty="0">
                <a:ln>
                  <a:noFill/>
                </a:ln>
                <a:solidFill>
                  <a:srgbClr val="0068AC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и </a:t>
            </a:r>
            <a:r>
              <a:rPr kumimoji="0" sz="1400" b="0" i="1" u="none" strike="noStrike" kern="1200" cap="none" spc="-45" normalizeH="0" baseline="0" noProof="0" dirty="0">
                <a:ln>
                  <a:noFill/>
                </a:ln>
                <a:solidFill>
                  <a:srgbClr val="0068AC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деятельность контрольных </a:t>
            </a:r>
            <a:r>
              <a:rPr kumimoji="0" sz="1400" b="0" i="1" u="none" strike="noStrike" kern="1200" cap="none" spc="-15" normalizeH="0" baseline="0" noProof="0" dirty="0">
                <a:ln>
                  <a:noFill/>
                </a:ln>
                <a:solidFill>
                  <a:srgbClr val="0068AC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и </a:t>
            </a:r>
            <a:r>
              <a:rPr kumimoji="0" sz="1400" b="0" i="1" u="none" strike="noStrike" kern="1200" cap="none" spc="-50" normalizeH="0" baseline="0" noProof="0" dirty="0">
                <a:ln>
                  <a:noFill/>
                </a:ln>
                <a:solidFill>
                  <a:srgbClr val="0068AC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надзорных </a:t>
            </a:r>
            <a:r>
              <a:rPr kumimoji="0" sz="1400" b="0" i="1" u="none" strike="noStrike" kern="1200" cap="none" spc="-55" normalizeH="0" baseline="0" noProof="0" dirty="0">
                <a:ln>
                  <a:noFill/>
                </a:ln>
                <a:solidFill>
                  <a:srgbClr val="0068AC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органов </a:t>
            </a:r>
            <a:r>
              <a:rPr kumimoji="0" sz="1400" b="0" i="1" u="none" strike="noStrike" kern="1200" cap="none" spc="-50" normalizeH="0" baseline="0" noProof="0" dirty="0">
                <a:ln>
                  <a:noFill/>
                </a:ln>
                <a:solidFill>
                  <a:srgbClr val="0068AC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на </a:t>
            </a:r>
            <a:r>
              <a:rPr kumimoji="0" sz="1400" b="0" i="1" u="none" strike="noStrike" kern="1200" cap="none" spc="-55" normalizeH="0" baseline="0" noProof="0" dirty="0">
                <a:ln>
                  <a:noFill/>
                </a:ln>
                <a:solidFill>
                  <a:srgbClr val="0068AC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территории </a:t>
            </a:r>
            <a:r>
              <a:rPr kumimoji="0" sz="1400" b="0" i="1" u="none" strike="noStrike" kern="1200" cap="none" spc="-45" normalizeH="0" baseline="0" noProof="0" dirty="0">
                <a:ln>
                  <a:noFill/>
                </a:ln>
                <a:solidFill>
                  <a:srgbClr val="0068AC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субъекта  Российской</a:t>
            </a:r>
            <a:r>
              <a:rPr kumimoji="0" sz="1400" b="0" i="1" u="none" strike="noStrike" kern="1200" cap="none" spc="-15" normalizeH="0" baseline="0" noProof="0" dirty="0">
                <a:ln>
                  <a:noFill/>
                </a:ln>
                <a:solidFill>
                  <a:srgbClr val="0068AC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 </a:t>
            </a:r>
            <a:r>
              <a:rPr kumimoji="0" sz="1400" b="0" i="1" u="none" strike="noStrike" kern="1200" cap="none" spc="-30" normalizeH="0" baseline="0" noProof="0" dirty="0">
                <a:ln>
                  <a:noFill/>
                </a:ln>
                <a:solidFill>
                  <a:srgbClr val="0068AC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Федерации.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0" y="2286000"/>
            <a:ext cx="51054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3600" b="0" dirty="0" smtClean="0">
                <a:solidFill>
                  <a:schemeClr val="bg1"/>
                </a:solidFill>
                <a:latin typeface="Carlito"/>
                <a:cs typeface="Carlito"/>
              </a:rPr>
              <a:t>ВЫВОДЫ</a:t>
            </a:r>
            <a:endParaRPr sz="3600" b="0" dirty="0">
              <a:solidFill>
                <a:schemeClr val="bg1"/>
              </a:solidFill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09127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162" y="243586"/>
            <a:ext cx="8492237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600" b="1" spc="-10" dirty="0" smtClean="0">
                <a:solidFill>
                  <a:srgbClr val="FFFFFF"/>
                </a:solidFill>
                <a:latin typeface="Carlito"/>
                <a:cs typeface="Carlito"/>
              </a:rPr>
              <a:t>ВЫВОДЫ НА ОСНОВАНИИ  ДАННЫХ ПО РЕГИОНУ</a:t>
            </a:r>
            <a:endParaRPr sz="16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153400" y="6542340"/>
            <a:ext cx="433578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235">
              <a:lnSpc>
                <a:spcPts val="1050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81001" y="1066801"/>
            <a:ext cx="8072372" cy="35327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4999"/>
              </a:lnSpc>
              <a:spcBef>
                <a:spcPts val="100"/>
              </a:spcBef>
              <a:buAutoNum type="arabicPeriod"/>
              <a:tabLst>
                <a:tab pos="240665" algn="l"/>
              </a:tabLst>
            </a:pPr>
            <a:r>
              <a:rPr lang="ru-RU" sz="1400" b="1" dirty="0" smtClean="0">
                <a:latin typeface="Carlito"/>
                <a:cs typeface="Carlito"/>
              </a:rPr>
              <a:t> </a:t>
            </a:r>
            <a:r>
              <a:rPr lang="ru-RU" sz="1400" b="1" dirty="0">
                <a:latin typeface="Carlito"/>
                <a:cs typeface="Carlito"/>
              </a:rPr>
              <a:t>В связи с мораторием на проверки малого и среднего бизнеса в 2020 году по показателю индекса P2 (количество субъектов, у которых были проведены проверки, к общему числу поднадзорных) произошло улучшение. </a:t>
            </a:r>
            <a:r>
              <a:rPr lang="ru-RU" sz="1400" i="1" dirty="0">
                <a:latin typeface="Carlito"/>
                <a:cs typeface="Carlito"/>
              </a:rPr>
              <a:t>Как видим, эффективность моратория на проверки и перехода к профилактическому подходу </a:t>
            </a:r>
            <a:r>
              <a:rPr lang="ru-RU" sz="1400" i="1" dirty="0" smtClean="0">
                <a:latin typeface="Carlito"/>
                <a:cs typeface="Carlito"/>
              </a:rPr>
              <a:t>бесспорна.</a:t>
            </a:r>
          </a:p>
          <a:p>
            <a:pPr marL="12700" marR="5080" algn="just">
              <a:lnSpc>
                <a:spcPct val="114999"/>
              </a:lnSpc>
              <a:spcBef>
                <a:spcPts val="100"/>
              </a:spcBef>
              <a:buAutoNum type="arabicPeriod"/>
              <a:tabLst>
                <a:tab pos="240665" algn="l"/>
              </a:tabLst>
            </a:pPr>
            <a:endParaRPr lang="ru-RU" sz="1400" b="1" dirty="0">
              <a:latin typeface="Carlito"/>
              <a:cs typeface="Carlito"/>
            </a:endParaRPr>
          </a:p>
          <a:p>
            <a:pPr marL="12700" marR="5080" algn="just">
              <a:lnSpc>
                <a:spcPct val="114999"/>
              </a:lnSpc>
              <a:spcBef>
                <a:spcPts val="100"/>
              </a:spcBef>
              <a:buAutoNum type="arabicPeriod"/>
              <a:tabLst>
                <a:tab pos="240665" algn="l"/>
              </a:tabLst>
            </a:pPr>
            <a:r>
              <a:rPr lang="ru-RU" sz="1400" b="1" dirty="0" smtClean="0">
                <a:latin typeface="Carlito"/>
                <a:cs typeface="Carlito"/>
              </a:rPr>
              <a:t> </a:t>
            </a:r>
            <a:r>
              <a:rPr lang="ru-RU" sz="1400" b="1" dirty="0">
                <a:latin typeface="Carlito"/>
                <a:cs typeface="Carlito"/>
              </a:rPr>
              <a:t>У многих ведомств по показателю Р3 (доля штрафов, наложенных без проведения плановых и внеплановых проверок) произошел рост, в ряде случаев в разы. </a:t>
            </a:r>
            <a:r>
              <a:rPr lang="ru-RU" sz="1400" i="1" dirty="0">
                <a:latin typeface="Carlito"/>
                <a:cs typeface="Carlito"/>
              </a:rPr>
              <a:t>Таким образом, система контроля и надзора продолжает быть непрозрачной. Число наказаний, наложенных не по итогам проверок, продолжает расти. В частности, выросло число проверочных мероприятий в форме рейдов</a:t>
            </a:r>
            <a:r>
              <a:rPr lang="ru-RU" sz="1400" i="1" dirty="0" smtClean="0">
                <a:latin typeface="Carlito"/>
                <a:cs typeface="Carlito"/>
              </a:rPr>
              <a:t>.</a:t>
            </a:r>
          </a:p>
          <a:p>
            <a:pPr marL="12700" marR="5080" algn="just">
              <a:lnSpc>
                <a:spcPct val="114999"/>
              </a:lnSpc>
              <a:spcBef>
                <a:spcPts val="100"/>
              </a:spcBef>
              <a:buAutoNum type="arabicPeriod"/>
              <a:tabLst>
                <a:tab pos="240665" algn="l"/>
              </a:tabLst>
            </a:pPr>
            <a:endParaRPr lang="ru-RU" sz="1400" b="1" dirty="0">
              <a:latin typeface="Carlito"/>
              <a:cs typeface="Carlito"/>
            </a:endParaRPr>
          </a:p>
          <a:p>
            <a:pPr marL="12700" marR="5080" algn="just">
              <a:lnSpc>
                <a:spcPct val="114999"/>
              </a:lnSpc>
              <a:spcBef>
                <a:spcPts val="100"/>
              </a:spcBef>
              <a:buAutoNum type="arabicPeriod"/>
              <a:tabLst>
                <a:tab pos="240665" algn="l"/>
              </a:tabLst>
            </a:pPr>
            <a:r>
              <a:rPr lang="ru-RU" sz="1400" b="1" dirty="0">
                <a:latin typeface="Carlito"/>
                <a:cs typeface="Carlito"/>
              </a:rPr>
              <a:t>Кроме того, данные форм федеральной отчетности в региональном разрезе и предоставленные территориальными подразделениями контрольно-надзорных органов могут противоречить друг другу. </a:t>
            </a:r>
            <a:endParaRPr sz="1400" b="1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99011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162" y="243586"/>
            <a:ext cx="8492237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600" b="1" spc="-10" dirty="0" smtClean="0">
                <a:solidFill>
                  <a:srgbClr val="FFFFFF"/>
                </a:solidFill>
                <a:latin typeface="Carlito"/>
                <a:cs typeface="Carlito"/>
              </a:rPr>
              <a:t>КЛЮЧЕВЫЕ ВЫВОДЫ В ЦЕЛОМ ПО РФ</a:t>
            </a:r>
            <a:endParaRPr sz="16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077200" y="6542340"/>
            <a:ext cx="509778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235">
              <a:lnSpc>
                <a:spcPts val="105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162" y="1260798"/>
            <a:ext cx="89154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latin typeface="Carlito"/>
              </a:rPr>
              <a:t>1. Несмотря </a:t>
            </a:r>
            <a:r>
              <a:rPr lang="ru-RU" sz="1400" b="1" dirty="0">
                <a:latin typeface="Carlito"/>
              </a:rPr>
              <a:t>на общее снижение числа проверок, в целом по России не наблюдается решительной динамики к переходу на использование предупреждений. </a:t>
            </a:r>
            <a:r>
              <a:rPr lang="ru-RU" sz="1400" i="1" dirty="0">
                <a:latin typeface="Carlito"/>
              </a:rPr>
              <a:t>Правила использования предупреждения в качестве первого наказания во всех случаях, за исключением случаев с отягчающими обстоятельствами, необходимо закрепить в КОАП. </a:t>
            </a:r>
            <a:endParaRPr lang="ru-RU" sz="1400" i="1" dirty="0" smtClean="0">
              <a:latin typeface="Carlito"/>
            </a:endParaRPr>
          </a:p>
          <a:p>
            <a:pPr marL="342900" indent="-342900" algn="just">
              <a:buAutoNum type="arabicPeriod"/>
            </a:pPr>
            <a:endParaRPr lang="ru-RU" sz="1400" b="1" dirty="0">
              <a:latin typeface="Carlito"/>
            </a:endParaRPr>
          </a:p>
          <a:p>
            <a:pPr algn="just"/>
            <a:r>
              <a:rPr lang="ru-RU" sz="1400" b="1" dirty="0">
                <a:latin typeface="Carlito"/>
              </a:rPr>
              <a:t>2. На фоне ограничения проверок наметилась тенденция их замены иными мероприятиями в качестве основания для наложения штрафов</a:t>
            </a:r>
            <a:r>
              <a:rPr lang="ru-RU" sz="1400" b="1" dirty="0" smtClean="0">
                <a:latin typeface="Carlito"/>
              </a:rPr>
              <a:t>.</a:t>
            </a:r>
          </a:p>
          <a:p>
            <a:pPr algn="just"/>
            <a:endParaRPr lang="ru-RU" sz="1400" b="1" dirty="0">
              <a:latin typeface="Carlito"/>
            </a:endParaRPr>
          </a:p>
          <a:p>
            <a:pPr algn="just"/>
            <a:r>
              <a:rPr lang="ru-RU" sz="1400" b="1" dirty="0">
                <a:latin typeface="Carlito"/>
              </a:rPr>
              <a:t>3. Вместе со снижением количества проверок снизился объем и количество штрафов</a:t>
            </a:r>
            <a:r>
              <a:rPr lang="ru-RU" sz="1400" b="1" dirty="0" smtClean="0">
                <a:latin typeface="Carlito"/>
              </a:rPr>
              <a:t>.</a:t>
            </a:r>
          </a:p>
          <a:p>
            <a:pPr algn="just"/>
            <a:endParaRPr lang="ru-RU" sz="1400" b="1" dirty="0">
              <a:latin typeface="Carlito"/>
            </a:endParaRPr>
          </a:p>
          <a:p>
            <a:pPr algn="just"/>
            <a:r>
              <a:rPr lang="ru-RU" sz="1400" b="1" dirty="0">
                <a:latin typeface="Carlito"/>
              </a:rPr>
              <a:t>4. Система контроля-надзора под влиянием противоэпидемических послаблений и мероприятий по снижению </a:t>
            </a:r>
            <a:r>
              <a:rPr lang="ru-RU" sz="1400" b="1" dirty="0" smtClean="0">
                <a:latin typeface="Carlito"/>
              </a:rPr>
              <a:t>административного давления </a:t>
            </a:r>
            <a:r>
              <a:rPr lang="ru-RU" sz="1400" b="1" dirty="0">
                <a:latin typeface="Carlito"/>
              </a:rPr>
              <a:t>по итогам рассмотрения индекса показала ряд существенных улучшений</a:t>
            </a:r>
            <a:r>
              <a:rPr lang="ru-RU" sz="1400" b="1" dirty="0" smtClean="0">
                <a:latin typeface="Carlito"/>
              </a:rPr>
              <a:t>.</a:t>
            </a:r>
          </a:p>
          <a:p>
            <a:pPr algn="just"/>
            <a:endParaRPr lang="ru-RU" sz="1400" b="1" dirty="0">
              <a:latin typeface="Carlito"/>
            </a:endParaRPr>
          </a:p>
          <a:p>
            <a:pPr algn="just"/>
            <a:r>
              <a:rPr lang="ru-RU" sz="1400" b="1" dirty="0">
                <a:latin typeface="Carlito"/>
              </a:rPr>
              <a:t>5. К сожалению, </a:t>
            </a:r>
            <a:r>
              <a:rPr lang="ru-RU" sz="1400" i="1" dirty="0">
                <a:latin typeface="Carlito"/>
              </a:rPr>
              <a:t>ответственность должностных лиц контрольных и надзорных органов продолжает быть не пропорциональной полномочиям</a:t>
            </a:r>
            <a:r>
              <a:rPr lang="ru-RU" sz="1400" b="1" dirty="0">
                <a:latin typeface="Carlito"/>
              </a:rPr>
              <a:t>: 87 % нарушений должностных лиц при проведении проверок завершаются предупреждением (19.6.1 КоАП</a:t>
            </a:r>
            <a:r>
              <a:rPr lang="ru-RU" sz="1400" b="1" dirty="0" smtClean="0">
                <a:latin typeface="Carlito"/>
              </a:rPr>
              <a:t>).</a:t>
            </a:r>
          </a:p>
          <a:p>
            <a:pPr algn="just"/>
            <a:endParaRPr lang="ru-RU" sz="1400" b="1" dirty="0">
              <a:latin typeface="Carlito"/>
            </a:endParaRPr>
          </a:p>
          <a:p>
            <a:pPr algn="just"/>
            <a:r>
              <a:rPr lang="ru-RU" sz="1400" b="1" dirty="0">
                <a:latin typeface="Carlito"/>
              </a:rPr>
              <a:t>6. Вывод о замещении проверок иными формами контроля и надзора (рейдами, контрольными закупками) нашел свое отражение в решении о создании нового реестра контрольно-надзорных мероприятий, который будет включать данные обо всех таких мероприятиях.</a:t>
            </a:r>
          </a:p>
        </p:txBody>
      </p:sp>
    </p:spTree>
    <p:extLst>
      <p:ext uri="{BB962C8B-B14F-4D97-AF65-F5344CB8AC3E}">
        <p14:creationId xmlns:p14="http://schemas.microsoft.com/office/powerpoint/2010/main" val="371363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0" y="2286000"/>
            <a:ext cx="51054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600" b="0" dirty="0">
                <a:solidFill>
                  <a:srgbClr val="FFFFFF"/>
                </a:solidFill>
                <a:latin typeface="Carlito"/>
                <a:cs typeface="Carlito"/>
              </a:rPr>
              <a:t>РЕ</a:t>
            </a:r>
            <a:r>
              <a:rPr sz="3600" b="0" spc="-95" dirty="0">
                <a:solidFill>
                  <a:srgbClr val="FFFFFF"/>
                </a:solidFill>
                <a:latin typeface="Carlito"/>
                <a:cs typeface="Carlito"/>
              </a:rPr>
              <a:t>К</a:t>
            </a:r>
            <a:r>
              <a:rPr sz="3600" b="0" spc="-5" dirty="0">
                <a:solidFill>
                  <a:srgbClr val="FFFFFF"/>
                </a:solidFill>
                <a:latin typeface="Carlito"/>
                <a:cs typeface="Carlito"/>
              </a:rPr>
              <a:t>ОМЕНД</a:t>
            </a:r>
            <a:r>
              <a:rPr sz="3600" b="0" spc="-15" dirty="0">
                <a:solidFill>
                  <a:srgbClr val="FFFFFF"/>
                </a:solidFill>
                <a:latin typeface="Carlito"/>
                <a:cs typeface="Carlito"/>
              </a:rPr>
              <a:t>А</a:t>
            </a:r>
            <a:r>
              <a:rPr sz="3600" b="0" dirty="0">
                <a:solidFill>
                  <a:srgbClr val="FFFFFF"/>
                </a:solidFill>
                <a:latin typeface="Carlito"/>
                <a:cs typeface="Carlito"/>
              </a:rPr>
              <a:t>ЦИИ</a:t>
            </a:r>
            <a:endParaRPr sz="36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6181" y="265176"/>
            <a:ext cx="4146550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b="1" spc="-5" dirty="0">
                <a:solidFill>
                  <a:srgbClr val="FFFFFF"/>
                </a:solidFill>
                <a:latin typeface="Verdana"/>
                <a:cs typeface="Verdana"/>
              </a:rPr>
              <a:t>Рекомендации </a:t>
            </a:r>
            <a:r>
              <a:rPr sz="1350" b="1" dirty="0">
                <a:solidFill>
                  <a:srgbClr val="FFFFFF"/>
                </a:solidFill>
                <a:latin typeface="Verdana"/>
                <a:cs typeface="Verdana"/>
              </a:rPr>
              <a:t>по </a:t>
            </a:r>
            <a:r>
              <a:rPr sz="1350" b="1" spc="-5" dirty="0">
                <a:solidFill>
                  <a:srgbClr val="FFFFFF"/>
                </a:solidFill>
                <a:latin typeface="Verdana"/>
                <a:cs typeface="Verdana"/>
              </a:rPr>
              <a:t>работе </a:t>
            </a:r>
            <a:r>
              <a:rPr sz="1350" b="1" dirty="0">
                <a:solidFill>
                  <a:srgbClr val="FFFFFF"/>
                </a:solidFill>
                <a:latin typeface="Verdana"/>
                <a:cs typeface="Verdana"/>
              </a:rPr>
              <a:t>с</a:t>
            </a:r>
            <a:r>
              <a:rPr sz="1350" b="1" spc="-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350" b="1" spc="-5" dirty="0">
                <a:solidFill>
                  <a:srgbClr val="FFFFFF"/>
                </a:solidFill>
                <a:latin typeface="Verdana"/>
                <a:cs typeface="Verdana"/>
              </a:rPr>
              <a:t>«ИНДЕКСОМ»</a:t>
            </a:r>
            <a:endParaRPr sz="135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81238" y="6463538"/>
            <a:ext cx="251460" cy="23177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70"/>
              </a:spcBef>
            </a:pPr>
            <a:fld id="{81D60167-4931-47E6-BA6A-407CBD079E47}" type="slidenum">
              <a:rPr sz="1000" dirty="0">
                <a:solidFill>
                  <a:srgbClr val="888888"/>
                </a:solidFill>
                <a:latin typeface="Carlito"/>
                <a:cs typeface="Carlito"/>
              </a:rPr>
              <a:t>24</a:t>
            </a:fld>
            <a:endParaRPr sz="1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800" y="1066800"/>
            <a:ext cx="8458200" cy="2204386"/>
          </a:xfrm>
          <a:prstGeom prst="rect">
            <a:avLst/>
          </a:prstGeom>
        </p:spPr>
        <p:txBody>
          <a:bodyPr vert="horz" wrap="square" lIns="0" tIns="120650" rIns="0" bIns="0" rtlCol="0">
            <a:spAutoFit/>
          </a:bodyPr>
          <a:lstStyle/>
          <a:p>
            <a:pPr marL="189865" indent="-177800" algn="just">
              <a:lnSpc>
                <a:spcPct val="100000"/>
              </a:lnSpc>
              <a:spcBef>
                <a:spcPts val="950"/>
              </a:spcBef>
              <a:buAutoNum type="arabicPeriod"/>
              <a:tabLst>
                <a:tab pos="190500" algn="l"/>
              </a:tabLst>
            </a:pPr>
            <a:r>
              <a:rPr sz="1400" b="1" spc="-5" dirty="0">
                <a:latin typeface="Carlito"/>
                <a:cs typeface="Carlito"/>
              </a:rPr>
              <a:t>Провести анализ данных, </a:t>
            </a:r>
            <a:r>
              <a:rPr sz="1400" b="1" spc="-10" dirty="0">
                <a:latin typeface="Carlito"/>
                <a:cs typeface="Carlito"/>
              </a:rPr>
              <a:t>представленных </a:t>
            </a:r>
            <a:r>
              <a:rPr sz="1400" b="1" spc="-5" dirty="0">
                <a:latin typeface="Carlito"/>
                <a:cs typeface="Carlito"/>
              </a:rPr>
              <a:t>в</a:t>
            </a:r>
            <a:r>
              <a:rPr sz="1400" b="1" spc="-15" dirty="0">
                <a:latin typeface="Carlito"/>
                <a:cs typeface="Carlito"/>
              </a:rPr>
              <a:t> </a:t>
            </a:r>
            <a:r>
              <a:rPr sz="1400" b="1" spc="-10" dirty="0">
                <a:latin typeface="Carlito"/>
                <a:cs typeface="Carlito"/>
              </a:rPr>
              <a:t>«</a:t>
            </a:r>
            <a:r>
              <a:rPr sz="1400" b="1" spc="-10" dirty="0" err="1">
                <a:latin typeface="Carlito"/>
                <a:cs typeface="Carlito"/>
              </a:rPr>
              <a:t>Индексе</a:t>
            </a:r>
            <a:r>
              <a:rPr sz="1400" b="1" spc="-10" dirty="0">
                <a:latin typeface="Carlito"/>
                <a:cs typeface="Carlito"/>
              </a:rPr>
              <a:t>»</a:t>
            </a:r>
            <a:r>
              <a:rPr lang="ru-RU" sz="1400" b="1" spc="-10" dirty="0" smtClean="0">
                <a:latin typeface="Carlito"/>
                <a:cs typeface="Carlito"/>
              </a:rPr>
              <a:t>.</a:t>
            </a:r>
            <a:endParaRPr sz="1400" dirty="0">
              <a:latin typeface="Carlito"/>
              <a:cs typeface="Carlito"/>
            </a:endParaRPr>
          </a:p>
          <a:p>
            <a:pPr marL="12700" marR="5080" algn="just">
              <a:lnSpc>
                <a:spcPct val="114999"/>
              </a:lnSpc>
              <a:spcBef>
                <a:spcPts val="600"/>
              </a:spcBef>
              <a:buAutoNum type="arabicPeriod"/>
              <a:tabLst>
                <a:tab pos="304800" algn="l"/>
              </a:tabLst>
            </a:pPr>
            <a:r>
              <a:rPr sz="1400" b="1" spc="-5" dirty="0">
                <a:latin typeface="Carlito"/>
                <a:cs typeface="Carlito"/>
              </a:rPr>
              <a:t>Провести </a:t>
            </a:r>
            <a:r>
              <a:rPr sz="1400" b="1" spc="-10" dirty="0">
                <a:latin typeface="Carlito"/>
                <a:cs typeface="Carlito"/>
              </a:rPr>
              <a:t>совещание на </a:t>
            </a:r>
            <a:r>
              <a:rPr sz="1400" b="1" spc="-5" dirty="0">
                <a:latin typeface="Carlito"/>
                <a:cs typeface="Carlito"/>
              </a:rPr>
              <a:t>уровне субъекта </a:t>
            </a:r>
            <a:r>
              <a:rPr sz="1400" b="1" spc="-10" dirty="0">
                <a:latin typeface="Carlito"/>
                <a:cs typeface="Carlito"/>
              </a:rPr>
              <a:t>Российской Федерации </a:t>
            </a:r>
            <a:r>
              <a:rPr sz="1400" b="1" spc="-20" dirty="0">
                <a:latin typeface="Carlito"/>
                <a:cs typeface="Carlito"/>
              </a:rPr>
              <a:t>под </a:t>
            </a:r>
            <a:r>
              <a:rPr sz="1400" b="1" spc="-15" dirty="0" err="1">
                <a:latin typeface="Carlito"/>
                <a:cs typeface="Carlito"/>
              </a:rPr>
              <a:t>руководством</a:t>
            </a:r>
            <a:r>
              <a:rPr sz="1400" b="1" spc="-15" dirty="0">
                <a:latin typeface="Carlito"/>
                <a:cs typeface="Carlito"/>
              </a:rPr>
              <a:t>  </a:t>
            </a:r>
            <a:r>
              <a:rPr lang="ru-RU" sz="1400" b="1" spc="-10" dirty="0">
                <a:latin typeface="Carlito"/>
                <a:cs typeface="Carlito"/>
              </a:rPr>
              <a:t>у</a:t>
            </a:r>
            <a:r>
              <a:rPr sz="1400" b="1" spc="-10" dirty="0" err="1" smtClean="0">
                <a:latin typeface="Carlito"/>
                <a:cs typeface="Carlito"/>
              </a:rPr>
              <a:t>полномоченного</a:t>
            </a:r>
            <a:r>
              <a:rPr sz="1400" b="1" spc="-10" dirty="0" smtClean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по защите прав </a:t>
            </a:r>
            <a:r>
              <a:rPr sz="1400" b="1" spc="-10" dirty="0">
                <a:latin typeface="Carlito"/>
                <a:cs typeface="Carlito"/>
              </a:rPr>
              <a:t>предпринимателей, </a:t>
            </a:r>
            <a:r>
              <a:rPr lang="ru-RU" sz="1400" b="1" spc="-5" dirty="0">
                <a:latin typeface="Carlito"/>
                <a:cs typeface="Carlito"/>
              </a:rPr>
              <a:t>п</a:t>
            </a:r>
            <a:r>
              <a:rPr sz="1400" b="1" spc="-5" dirty="0" err="1" smtClean="0">
                <a:latin typeface="Carlito"/>
                <a:cs typeface="Carlito"/>
              </a:rPr>
              <a:t>рокурора</a:t>
            </a:r>
            <a:r>
              <a:rPr sz="1400" b="1" spc="-5" dirty="0" smtClean="0">
                <a:latin typeface="Carlito"/>
                <a:cs typeface="Carlito"/>
              </a:rPr>
              <a:t> </a:t>
            </a:r>
            <a:r>
              <a:rPr sz="1400" b="1" spc="-10" dirty="0">
                <a:latin typeface="Carlito"/>
                <a:cs typeface="Carlito"/>
              </a:rPr>
              <a:t>субъекта </a:t>
            </a:r>
            <a:r>
              <a:rPr sz="1400" b="1" spc="-5" dirty="0">
                <a:latin typeface="Carlito"/>
                <a:cs typeface="Carlito"/>
              </a:rPr>
              <a:t>и </a:t>
            </a:r>
            <a:r>
              <a:rPr lang="ru-RU" sz="1400" b="1" spc="-10" dirty="0">
                <a:latin typeface="Carlito"/>
                <a:cs typeface="Carlito"/>
              </a:rPr>
              <a:t>з</a:t>
            </a:r>
            <a:r>
              <a:rPr sz="1400" b="1" spc="-10" dirty="0" err="1" smtClean="0">
                <a:latin typeface="Carlito"/>
                <a:cs typeface="Carlito"/>
              </a:rPr>
              <a:t>аместителя</a:t>
            </a:r>
            <a:r>
              <a:rPr sz="1400" b="1" spc="-10" dirty="0" smtClean="0">
                <a:latin typeface="Carlito"/>
                <a:cs typeface="Carlito"/>
              </a:rPr>
              <a:t>  </a:t>
            </a:r>
            <a:r>
              <a:rPr sz="1400" b="1" spc="-10" dirty="0" err="1">
                <a:latin typeface="Carlito"/>
                <a:cs typeface="Carlito"/>
              </a:rPr>
              <a:t>губернатора</a:t>
            </a:r>
            <a:r>
              <a:rPr sz="1400" b="1" spc="-10" dirty="0">
                <a:latin typeface="Carlito"/>
                <a:cs typeface="Carlito"/>
              </a:rPr>
              <a:t> </a:t>
            </a:r>
            <a:r>
              <a:rPr sz="1400" b="1" spc="-25" dirty="0" smtClean="0">
                <a:latin typeface="Carlito"/>
                <a:cs typeface="Carlito"/>
              </a:rPr>
              <a:t>(</a:t>
            </a:r>
            <a:r>
              <a:rPr lang="ru-RU" sz="1400" b="1" spc="-25" dirty="0" smtClean="0">
                <a:latin typeface="Carlito"/>
                <a:cs typeface="Carlito"/>
              </a:rPr>
              <a:t>г</a:t>
            </a:r>
            <a:r>
              <a:rPr sz="1400" b="1" spc="-25" dirty="0" err="1" smtClean="0">
                <a:latin typeface="Carlito"/>
                <a:cs typeface="Carlito"/>
              </a:rPr>
              <a:t>лавы</a:t>
            </a:r>
            <a:r>
              <a:rPr sz="1400" b="1" spc="-25" dirty="0">
                <a:latin typeface="Carlito"/>
                <a:cs typeface="Carlito"/>
              </a:rPr>
              <a:t>) </a:t>
            </a:r>
            <a:r>
              <a:rPr sz="1400" b="1" spc="-5" dirty="0">
                <a:latin typeface="Carlito"/>
                <a:cs typeface="Carlito"/>
              </a:rPr>
              <a:t>– с </a:t>
            </a:r>
            <a:r>
              <a:rPr sz="1400" b="1" spc="-15" dirty="0">
                <a:latin typeface="Carlito"/>
                <a:cs typeface="Carlito"/>
              </a:rPr>
              <a:t>приглашением </a:t>
            </a:r>
            <a:r>
              <a:rPr sz="1400" b="1" spc="-5" dirty="0">
                <a:latin typeface="Carlito"/>
                <a:cs typeface="Carlito"/>
              </a:rPr>
              <a:t>всех территориальных органов </a:t>
            </a:r>
            <a:r>
              <a:rPr sz="1400" b="1" spc="-10" dirty="0">
                <a:latin typeface="Carlito"/>
                <a:cs typeface="Carlito"/>
              </a:rPr>
              <a:t>федерального контроля </a:t>
            </a:r>
            <a:r>
              <a:rPr sz="1400" b="1" spc="-5" dirty="0">
                <a:latin typeface="Carlito"/>
                <a:cs typeface="Carlito"/>
              </a:rPr>
              <a:t>и  </a:t>
            </a:r>
            <a:r>
              <a:rPr sz="1400" b="1" spc="-10" dirty="0">
                <a:latin typeface="Carlito"/>
                <a:cs typeface="Carlito"/>
              </a:rPr>
              <a:t>надзора,</a:t>
            </a:r>
            <a:r>
              <a:rPr sz="1400" b="1" spc="-5" dirty="0">
                <a:latin typeface="Carlito"/>
                <a:cs typeface="Carlito"/>
              </a:rPr>
              <a:t> бизнес-</a:t>
            </a:r>
            <a:r>
              <a:rPr sz="1400" b="1" spc="-5" dirty="0" err="1">
                <a:latin typeface="Carlito"/>
                <a:cs typeface="Carlito"/>
              </a:rPr>
              <a:t>объединений</a:t>
            </a:r>
            <a:r>
              <a:rPr lang="ru-RU" sz="1400" b="1" spc="-5" dirty="0">
                <a:latin typeface="Carlito"/>
                <a:cs typeface="Carlito"/>
              </a:rPr>
              <a:t>.</a:t>
            </a:r>
            <a:endParaRPr sz="1400" dirty="0">
              <a:latin typeface="Carlito"/>
              <a:cs typeface="Carlito"/>
            </a:endParaRPr>
          </a:p>
          <a:p>
            <a:pPr marL="12700" marR="5080" algn="just">
              <a:lnSpc>
                <a:spcPct val="114999"/>
              </a:lnSpc>
              <a:spcBef>
                <a:spcPts val="600"/>
              </a:spcBef>
              <a:buAutoNum type="arabicPeriod"/>
              <a:tabLst>
                <a:tab pos="229870" algn="l"/>
              </a:tabLst>
            </a:pPr>
            <a:r>
              <a:rPr sz="1400" b="1" spc="-10" dirty="0">
                <a:latin typeface="Carlito"/>
                <a:cs typeface="Carlito"/>
              </a:rPr>
              <a:t>Подготовить предложения </a:t>
            </a:r>
            <a:r>
              <a:rPr sz="1400" b="1" spc="-5" dirty="0">
                <a:latin typeface="Carlito"/>
                <a:cs typeface="Carlito"/>
              </a:rPr>
              <a:t>по </a:t>
            </a:r>
            <a:r>
              <a:rPr sz="1400" b="1" spc="-10" dirty="0">
                <a:latin typeface="Carlito"/>
                <a:cs typeface="Carlito"/>
              </a:rPr>
              <a:t>улучшению </a:t>
            </a:r>
            <a:r>
              <a:rPr sz="1400" b="1" spc="-5" dirty="0">
                <a:latin typeface="Carlito"/>
                <a:cs typeface="Carlito"/>
              </a:rPr>
              <a:t>ситуации </a:t>
            </a:r>
            <a:r>
              <a:rPr sz="1400" b="1" spc="-5" dirty="0" err="1">
                <a:latin typeface="Carlito"/>
                <a:cs typeface="Carlito"/>
              </a:rPr>
              <a:t>по</a:t>
            </a:r>
            <a:r>
              <a:rPr sz="1400" b="1" spc="-5" dirty="0">
                <a:latin typeface="Carlito"/>
                <a:cs typeface="Carlito"/>
              </a:rPr>
              <a:t> </a:t>
            </a:r>
            <a:r>
              <a:rPr lang="ru-RU" sz="1400" b="1" spc="-5" dirty="0">
                <a:latin typeface="Carlito"/>
                <a:cs typeface="Carlito"/>
              </a:rPr>
              <a:t>8</a:t>
            </a:r>
            <a:r>
              <a:rPr sz="1400" b="1" spc="-5" dirty="0">
                <a:latin typeface="Carlito"/>
                <a:cs typeface="Carlito"/>
              </a:rPr>
              <a:t> органам </a:t>
            </a:r>
            <a:r>
              <a:rPr sz="1400" b="1" spc="-10" dirty="0">
                <a:latin typeface="Carlito"/>
                <a:cs typeface="Carlito"/>
              </a:rPr>
              <a:t>контроля </a:t>
            </a:r>
            <a:r>
              <a:rPr sz="1400" b="1" spc="-5" dirty="0">
                <a:latin typeface="Carlito"/>
                <a:cs typeface="Carlito"/>
              </a:rPr>
              <a:t>и надзора для  субъекта </a:t>
            </a:r>
            <a:r>
              <a:rPr sz="1400" b="1" spc="-10" dirty="0">
                <a:latin typeface="Carlito"/>
                <a:cs typeface="Carlito"/>
              </a:rPr>
              <a:t>Российской Федерации </a:t>
            </a:r>
            <a:r>
              <a:rPr sz="1400" b="1" spc="-5" dirty="0">
                <a:latin typeface="Carlito"/>
                <a:cs typeface="Carlito"/>
              </a:rPr>
              <a:t>по </a:t>
            </a:r>
            <a:r>
              <a:rPr sz="1400" b="1" spc="-10" dirty="0">
                <a:latin typeface="Carlito"/>
                <a:cs typeface="Carlito"/>
              </a:rPr>
              <a:t>показателям </a:t>
            </a:r>
            <a:r>
              <a:rPr sz="1400" b="1" spc="-10" dirty="0" err="1">
                <a:latin typeface="Carlito"/>
                <a:cs typeface="Carlito"/>
              </a:rPr>
              <a:t>Индекса</a:t>
            </a:r>
            <a:r>
              <a:rPr sz="1400" b="1" spc="-10" dirty="0">
                <a:latin typeface="Carlito"/>
                <a:cs typeface="Carlito"/>
              </a:rPr>
              <a:t> </a:t>
            </a:r>
            <a:r>
              <a:rPr sz="1400" i="1" spc="-5" dirty="0" smtClean="0">
                <a:latin typeface="Carlito"/>
                <a:cs typeface="Carlito"/>
              </a:rPr>
              <a:t>(</a:t>
            </a:r>
            <a:r>
              <a:rPr sz="1400" i="1" spc="-5" dirty="0" err="1" smtClean="0">
                <a:latin typeface="Carlito"/>
                <a:cs typeface="Carlito"/>
              </a:rPr>
              <a:t>результаты</a:t>
            </a:r>
            <a:r>
              <a:rPr sz="1400" i="1" spc="-5" dirty="0" smtClean="0">
                <a:latin typeface="Carlito"/>
                <a:cs typeface="Carlito"/>
              </a:rPr>
              <a:t>  </a:t>
            </a:r>
            <a:r>
              <a:rPr sz="1400" i="1" spc="-5" dirty="0">
                <a:latin typeface="Carlito"/>
                <a:cs typeface="Carlito"/>
              </a:rPr>
              <a:t>направить в </a:t>
            </a:r>
            <a:r>
              <a:rPr lang="ru-RU" sz="1400" i="1" spc="-5" dirty="0" smtClean="0">
                <a:latin typeface="Carlito"/>
                <a:cs typeface="Carlito"/>
              </a:rPr>
              <a:t>а</a:t>
            </a:r>
            <a:r>
              <a:rPr sz="1400" i="1" spc="-5" dirty="0" smtClean="0">
                <a:latin typeface="Carlito"/>
                <a:cs typeface="Carlito"/>
              </a:rPr>
              <a:t>п</a:t>
            </a:r>
            <a:r>
              <a:rPr lang="ru-RU" sz="1400" i="1" spc="-5" dirty="0" smtClean="0">
                <a:latin typeface="Carlito"/>
                <a:cs typeface="Carlito"/>
              </a:rPr>
              <a:t>п</a:t>
            </a:r>
            <a:r>
              <a:rPr sz="1400" i="1" spc="-5" dirty="0" err="1" smtClean="0">
                <a:latin typeface="Carlito"/>
                <a:cs typeface="Carlito"/>
              </a:rPr>
              <a:t>арат</a:t>
            </a:r>
            <a:r>
              <a:rPr sz="1400" i="1" spc="-5" dirty="0" smtClean="0">
                <a:latin typeface="Carlito"/>
                <a:cs typeface="Carlito"/>
              </a:rPr>
              <a:t> </a:t>
            </a:r>
            <a:r>
              <a:rPr lang="ru-RU" sz="1400" i="1" spc="-10" dirty="0">
                <a:latin typeface="Carlito"/>
                <a:cs typeface="Carlito"/>
              </a:rPr>
              <a:t>У</a:t>
            </a:r>
            <a:r>
              <a:rPr sz="1400" i="1" spc="-10" dirty="0" err="1" smtClean="0">
                <a:latin typeface="Carlito"/>
                <a:cs typeface="Carlito"/>
              </a:rPr>
              <a:t>полномоченного</a:t>
            </a:r>
            <a:r>
              <a:rPr sz="1400" i="1" spc="-10" dirty="0" smtClean="0">
                <a:latin typeface="Carlito"/>
                <a:cs typeface="Carlito"/>
              </a:rPr>
              <a:t> </a:t>
            </a:r>
            <a:r>
              <a:rPr sz="1400" i="1" spc="-5" dirty="0">
                <a:latin typeface="Carlito"/>
                <a:cs typeface="Carlito"/>
              </a:rPr>
              <a:t>до 15</a:t>
            </a:r>
            <a:r>
              <a:rPr sz="1400" i="1" spc="35" dirty="0">
                <a:latin typeface="Carlito"/>
                <a:cs typeface="Carlito"/>
              </a:rPr>
              <a:t> </a:t>
            </a:r>
            <a:r>
              <a:rPr sz="1400" i="1" spc="-10" dirty="0" err="1">
                <a:latin typeface="Carlito"/>
                <a:cs typeface="Carlito"/>
              </a:rPr>
              <a:t>октября</a:t>
            </a:r>
            <a:r>
              <a:rPr sz="1400" i="1" spc="-10" dirty="0">
                <a:latin typeface="Carlito"/>
                <a:cs typeface="Carlito"/>
              </a:rPr>
              <a:t>)</a:t>
            </a:r>
            <a:r>
              <a:rPr lang="ru-RU" sz="1400" i="1" spc="-10" dirty="0">
                <a:latin typeface="Carlito"/>
                <a:cs typeface="Carlito"/>
              </a:rPr>
              <a:t>.</a:t>
            </a:r>
            <a:endParaRPr sz="14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82329" y="4572000"/>
            <a:ext cx="6442075" cy="13633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310"/>
              </a:lnSpc>
              <a:spcBef>
                <a:spcPts val="95"/>
              </a:spcBef>
            </a:pPr>
            <a:r>
              <a:rPr sz="1100" b="1" spc="-5" dirty="0">
                <a:latin typeface="Times New Roman"/>
                <a:cs typeface="Times New Roman"/>
              </a:rPr>
              <a:t>ПОКАЗАТЕЛИ</a:t>
            </a:r>
            <a:r>
              <a:rPr sz="1100" b="1" spc="15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ИНДЕКСА</a:t>
            </a:r>
            <a:endParaRPr sz="1100" dirty="0">
              <a:latin typeface="Times New Roman"/>
              <a:cs typeface="Times New Roman"/>
            </a:endParaRPr>
          </a:p>
          <a:p>
            <a:pPr marL="469265">
              <a:lnSpc>
                <a:spcPts val="1310"/>
              </a:lnSpc>
            </a:pPr>
            <a:r>
              <a:rPr sz="11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P1 - </a:t>
            </a:r>
            <a:r>
              <a:rPr sz="1100" spc="-5" dirty="0">
                <a:latin typeface="Carlito"/>
                <a:cs typeface="Carlito"/>
              </a:rPr>
              <a:t>ДОЛЯ ПРЕДУПРЕЖДЕНИЙ ОТ </a:t>
            </a:r>
            <a:r>
              <a:rPr sz="1100" spc="-10" dirty="0">
                <a:latin typeface="Carlito"/>
                <a:cs typeface="Carlito"/>
              </a:rPr>
              <a:t>ОБЩЕГО </a:t>
            </a:r>
            <a:r>
              <a:rPr sz="1100" spc="-5" dirty="0">
                <a:latin typeface="Carlito"/>
                <a:cs typeface="Carlito"/>
              </a:rPr>
              <a:t>ЧИСЛА</a:t>
            </a:r>
            <a:r>
              <a:rPr sz="1100" spc="20" dirty="0">
                <a:latin typeface="Carlito"/>
                <a:cs typeface="Carlito"/>
              </a:rPr>
              <a:t> </a:t>
            </a:r>
            <a:r>
              <a:rPr sz="1100" spc="-10" dirty="0">
                <a:latin typeface="Carlito"/>
                <a:cs typeface="Carlito"/>
              </a:rPr>
              <a:t>НАКАЗАНИЙ</a:t>
            </a:r>
            <a:endParaRPr sz="1100" dirty="0">
              <a:latin typeface="Carlito"/>
              <a:cs typeface="Carlito"/>
            </a:endParaRPr>
          </a:p>
          <a:p>
            <a:pPr marL="469265" marR="455295">
              <a:lnSpc>
                <a:spcPct val="100000"/>
              </a:lnSpc>
            </a:pPr>
            <a:r>
              <a:rPr sz="1100" b="1" spc="-5" dirty="0">
                <a:solidFill>
                  <a:srgbClr val="00AF50"/>
                </a:solidFill>
                <a:latin typeface="Times New Roman"/>
                <a:cs typeface="Times New Roman"/>
              </a:rPr>
              <a:t>P2 - </a:t>
            </a:r>
            <a:r>
              <a:rPr sz="1100" spc="-5" dirty="0">
                <a:latin typeface="Carlito"/>
                <a:cs typeface="Carlito"/>
              </a:rPr>
              <a:t>ДОЛЯ ОРГАНИЗАЦИЙ И ИП, ПОДВЕРГНУТЫХ КОНТРОЛЮ И НАДЗОРУ ОТ ОБЩЕГО ЧИСЛА  ПОДКОНТРОЛЬНЫХ</a:t>
            </a:r>
            <a:endParaRPr sz="1100" dirty="0">
              <a:latin typeface="Carlito"/>
              <a:cs typeface="Carlito"/>
            </a:endParaRPr>
          </a:p>
          <a:p>
            <a:pPr marL="469265" marR="5080">
              <a:lnSpc>
                <a:spcPct val="100000"/>
              </a:lnSpc>
            </a:pPr>
            <a:r>
              <a:rPr sz="1100" b="1" spc="-5" dirty="0">
                <a:solidFill>
                  <a:srgbClr val="943735"/>
                </a:solidFill>
                <a:latin typeface="Times New Roman"/>
                <a:cs typeface="Times New Roman"/>
              </a:rPr>
              <a:t>P3 - </a:t>
            </a:r>
            <a:r>
              <a:rPr sz="1100" spc="-5" dirty="0">
                <a:latin typeface="Carlito"/>
                <a:cs typeface="Carlito"/>
              </a:rPr>
              <a:t>ДОЛЯ ШТРАФОВ, </a:t>
            </a:r>
            <a:r>
              <a:rPr sz="1100" spc="-10" dirty="0">
                <a:latin typeface="Carlito"/>
                <a:cs typeface="Carlito"/>
              </a:rPr>
              <a:t>НАЛОЖЕННЫХ </a:t>
            </a:r>
            <a:r>
              <a:rPr sz="1100" spc="-5" dirty="0">
                <a:latin typeface="Carlito"/>
                <a:cs typeface="Carlito"/>
              </a:rPr>
              <a:t>БЕЗ ПРОВЕДЕНИЯ ПЛАНОВЫХ И ВНЕПЛАНОВЫХ ПРОВЕРОК  </a:t>
            </a:r>
            <a:r>
              <a:rPr sz="1100" spc="-10" dirty="0">
                <a:latin typeface="Carlito"/>
                <a:cs typeface="Carlito"/>
              </a:rPr>
              <a:t>(«ДОЛЯ </a:t>
            </a:r>
            <a:r>
              <a:rPr sz="1100" spc="-5" dirty="0">
                <a:latin typeface="Carlito"/>
                <a:cs typeface="Carlito"/>
              </a:rPr>
              <a:t>АДМИНИСТРАТИНЫХ И ДР. </a:t>
            </a:r>
            <a:r>
              <a:rPr sz="1100" spc="-10" dirty="0">
                <a:latin typeface="Carlito"/>
                <a:cs typeface="Carlito"/>
              </a:rPr>
              <a:t>«НЕСТАНДАРТНЫХ» </a:t>
            </a:r>
            <a:r>
              <a:rPr sz="1100" spc="-5" dirty="0">
                <a:latin typeface="Carlito"/>
                <a:cs typeface="Carlito"/>
              </a:rPr>
              <a:t>ПРОВЕРОК») ОТ </a:t>
            </a:r>
            <a:r>
              <a:rPr sz="1100" spc="-10" dirty="0" smtClean="0">
                <a:latin typeface="Carlito"/>
                <a:cs typeface="Carlito"/>
              </a:rPr>
              <a:t>ОБ</a:t>
            </a:r>
            <a:r>
              <a:rPr lang="ru-RU" sz="1100" spc="-10" smtClean="0">
                <a:latin typeface="Carlito"/>
                <a:cs typeface="Carlito"/>
              </a:rPr>
              <a:t>Щ</a:t>
            </a:r>
            <a:r>
              <a:rPr sz="1100" spc="-10" smtClean="0">
                <a:latin typeface="Carlito"/>
                <a:cs typeface="Carlito"/>
              </a:rPr>
              <a:t>ЕГО </a:t>
            </a:r>
            <a:r>
              <a:rPr sz="1100" spc="-5" dirty="0">
                <a:latin typeface="Carlito"/>
                <a:cs typeface="Carlito"/>
              </a:rPr>
              <a:t>ЧИСЛА </a:t>
            </a:r>
            <a:r>
              <a:rPr sz="1100" spc="-10" dirty="0">
                <a:latin typeface="Carlito"/>
                <a:cs typeface="Carlito"/>
              </a:rPr>
              <a:t>ШТРАФОВ,  НАЛОЖЕННЫХ </a:t>
            </a:r>
            <a:r>
              <a:rPr sz="1100" spc="-5" dirty="0">
                <a:latin typeface="Carlito"/>
                <a:cs typeface="Carlito"/>
              </a:rPr>
              <a:t>ОРГАНОМ</a:t>
            </a:r>
            <a:r>
              <a:rPr sz="1100" spc="15" dirty="0">
                <a:latin typeface="Carlito"/>
                <a:cs typeface="Carlito"/>
              </a:rPr>
              <a:t> </a:t>
            </a:r>
            <a:r>
              <a:rPr sz="1100" spc="-10" dirty="0">
                <a:latin typeface="Carlito"/>
                <a:cs typeface="Carlito"/>
              </a:rPr>
              <a:t>КНД;</a:t>
            </a:r>
            <a:endParaRPr sz="1100" dirty="0">
              <a:latin typeface="Carlito"/>
              <a:cs typeface="Carlito"/>
            </a:endParaRPr>
          </a:p>
          <a:p>
            <a:pPr marL="469265">
              <a:lnSpc>
                <a:spcPct val="100000"/>
              </a:lnSpc>
            </a:pPr>
            <a:r>
              <a:rPr sz="1100" b="1" spc="-5" dirty="0">
                <a:solidFill>
                  <a:srgbClr val="E36C09"/>
                </a:solidFill>
                <a:latin typeface="Times New Roman"/>
                <a:cs typeface="Times New Roman"/>
              </a:rPr>
              <a:t>P5 </a:t>
            </a:r>
            <a:r>
              <a:rPr sz="1100" spc="-5" dirty="0">
                <a:latin typeface="Carlito"/>
                <a:cs typeface="Carlito"/>
              </a:rPr>
              <a:t>- АДМИНИСТРАТИВНЫЙ</a:t>
            </a:r>
            <a:r>
              <a:rPr sz="1100" spc="-15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«НАЛОГ»</a:t>
            </a:r>
            <a:endParaRPr sz="11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62000" y="2057400"/>
            <a:ext cx="7019290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100"/>
              </a:spcBef>
            </a:pPr>
            <a:r>
              <a:rPr sz="3600" b="0" spc="-20" dirty="0">
                <a:solidFill>
                  <a:schemeClr val="bg1"/>
                </a:solidFill>
                <a:latin typeface="Carlito"/>
                <a:cs typeface="Carlito"/>
              </a:rPr>
              <a:t>ИНДЕКС</a:t>
            </a:r>
            <a:endParaRPr sz="3600" dirty="0">
              <a:solidFill>
                <a:schemeClr val="bg1"/>
              </a:solidFill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</a:pPr>
            <a:r>
              <a:rPr sz="3600" b="0" spc="-30" dirty="0">
                <a:solidFill>
                  <a:schemeClr val="bg1"/>
                </a:solidFill>
                <a:latin typeface="Carlito"/>
                <a:cs typeface="Carlito"/>
              </a:rPr>
              <a:t>«АДМИНИСТРАТИВНОЕ</a:t>
            </a:r>
            <a:r>
              <a:rPr sz="3600" b="0" spc="-50" dirty="0">
                <a:solidFill>
                  <a:schemeClr val="bg1"/>
                </a:solidFill>
                <a:latin typeface="Carlito"/>
                <a:cs typeface="Carlito"/>
              </a:rPr>
              <a:t> </a:t>
            </a:r>
            <a:r>
              <a:rPr sz="3600" b="0" spc="-5" dirty="0">
                <a:solidFill>
                  <a:schemeClr val="bg1"/>
                </a:solidFill>
                <a:latin typeface="Carlito"/>
                <a:cs typeface="Carlito"/>
              </a:rPr>
              <a:t>ДАВЛЕНИЕ»</a:t>
            </a:r>
            <a:endParaRPr sz="3600" dirty="0">
              <a:solidFill>
                <a:schemeClr val="bg1"/>
              </a:solidFill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161" y="232504"/>
            <a:ext cx="6358637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FFFFFF"/>
                </a:solidFill>
                <a:latin typeface="Carlito"/>
                <a:cs typeface="Carlito"/>
              </a:rPr>
              <a:t>ИНДЕКС </a:t>
            </a:r>
            <a:r>
              <a:rPr sz="1600" b="1" spc="-20" dirty="0">
                <a:solidFill>
                  <a:srgbClr val="FFFFFF"/>
                </a:solidFill>
                <a:latin typeface="Carlito"/>
                <a:cs typeface="Carlito"/>
              </a:rPr>
              <a:t>АДМИНИСТРАТИВНОГО </a:t>
            </a:r>
            <a:r>
              <a:rPr sz="1600" b="1" dirty="0">
                <a:solidFill>
                  <a:srgbClr val="FFFFFF"/>
                </a:solidFill>
                <a:latin typeface="Carlito"/>
                <a:cs typeface="Carlito"/>
              </a:rPr>
              <a:t>ДАВЛЕНИЯ –</a:t>
            </a:r>
            <a:r>
              <a:rPr sz="1600" b="1" spc="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rlito"/>
                <a:cs typeface="Carlito"/>
              </a:rPr>
              <a:t>202</a:t>
            </a:r>
            <a:r>
              <a:rPr lang="ru-RU" sz="1600" b="1" spc="-5" dirty="0">
                <a:solidFill>
                  <a:srgbClr val="FFFFFF"/>
                </a:solidFill>
                <a:latin typeface="Carlito"/>
                <a:cs typeface="Carlito"/>
              </a:rPr>
              <a:t>1</a:t>
            </a:r>
            <a:endParaRPr sz="16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5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725444"/>
              </p:ext>
            </p:extLst>
          </p:nvPr>
        </p:nvGraphicFramePr>
        <p:xfrm>
          <a:off x="228601" y="1066800"/>
          <a:ext cx="8610599" cy="51815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62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501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2896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4056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6575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7472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302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№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Субъект Федерации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Индекс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МЧС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Росздравнадзор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Роспотребнадзор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Росприроднадзор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Россельхознадзор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Ростехнадзор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Ространснадзор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err="1">
                          <a:effectLst/>
                        </a:rPr>
                        <a:t>Роструд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Ульяновская область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2,31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1,50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0,35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4,73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3,87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1,83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0,80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Удмуртская Республика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3,00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1,05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3,95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2,43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1,47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2,90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4,40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2,65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5,15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Республика Адыгея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3,04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4,20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6,25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3,53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2,00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1,50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2,27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1,50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3,05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Калужская область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3,04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2,93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4,30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3,27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2,57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2,43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2,60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4,25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Тюменская область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3,14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1,87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3,97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1,95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1,90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3,95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Алтайский край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3,22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2,27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1,80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5,27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2,23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3,30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6,65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2,60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1,65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Кировская область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3,26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3,60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2,40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3,33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2,63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3,70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3,75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3,60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Краснодарский край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3,34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4,65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2,25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3,47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3,63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2,07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3,67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2,67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Республика Башкортостан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3,36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3,80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2,80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6,00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2,80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3,93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1,90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2,55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Республика Калмыкия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3,39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1,60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7,10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0,97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3,90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4,23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2,15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5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Вологодская область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3,43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3,27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1,80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3,97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2,80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2,87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2,20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4,33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6,20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25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Владимирская область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3,45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3,25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4,80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4,33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2,37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5,13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2,25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25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Москва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3,46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2,63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4,40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3,60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н/д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3,75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1,90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4,65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25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Тамбовская область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3,46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3,73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4,73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6,03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3,03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2,43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2,83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2,80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25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</a:rPr>
                        <a:t>15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</a:rPr>
                        <a:t>Ярославская область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</a:rPr>
                        <a:t>3,47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</a:rPr>
                        <a:t>3,25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</a:rPr>
                        <a:t>2,90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</a:rPr>
                        <a:t>4,43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</a:rPr>
                        <a:t>2,60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</a:rPr>
                        <a:t>3,97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</a:rPr>
                        <a:t>4,13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</a:rPr>
                        <a:t>1,90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</a:rPr>
                        <a:t>4,55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162" y="251571"/>
            <a:ext cx="5749037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FFFFFF"/>
                </a:solidFill>
                <a:latin typeface="Carlito"/>
                <a:cs typeface="Carlito"/>
              </a:rPr>
              <a:t>ИНДЕКС </a:t>
            </a:r>
            <a:r>
              <a:rPr sz="1600" b="1" spc="-20" dirty="0">
                <a:solidFill>
                  <a:srgbClr val="FFFFFF"/>
                </a:solidFill>
                <a:latin typeface="Carlito"/>
                <a:cs typeface="Carlito"/>
              </a:rPr>
              <a:t>АДМИНИСТРАТИВНОГО </a:t>
            </a:r>
            <a:r>
              <a:rPr sz="1600" b="1" dirty="0">
                <a:solidFill>
                  <a:srgbClr val="FFFFFF"/>
                </a:solidFill>
                <a:latin typeface="Carlito"/>
                <a:cs typeface="Carlito"/>
              </a:rPr>
              <a:t>ДАВЛЕНИЯ –</a:t>
            </a:r>
            <a:r>
              <a:rPr sz="1600" b="1" spc="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rlito"/>
                <a:cs typeface="Carlito"/>
              </a:rPr>
              <a:t>202</a:t>
            </a:r>
            <a:r>
              <a:rPr lang="ru-RU" sz="1600" b="1" spc="-5" dirty="0">
                <a:solidFill>
                  <a:srgbClr val="FFFFFF"/>
                </a:solidFill>
                <a:latin typeface="Carlito"/>
                <a:cs typeface="Carlito"/>
              </a:rPr>
              <a:t>1</a:t>
            </a:r>
            <a:endParaRPr sz="16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5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416633"/>
              </p:ext>
            </p:extLst>
          </p:nvPr>
        </p:nvGraphicFramePr>
        <p:xfrm>
          <a:off x="152401" y="838200"/>
          <a:ext cx="8610599" cy="52577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06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25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245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9341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797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4911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0819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423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№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Субъект Федерации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Индекс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МЧС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Росздравнадзор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err="1">
                          <a:effectLst/>
                        </a:rPr>
                        <a:t>Роспотребнадзор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Росприроднадзор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Россельхознадзор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err="1">
                          <a:effectLst/>
                        </a:rPr>
                        <a:t>Ростехнадзор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Ространснадзор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err="1">
                          <a:effectLst/>
                        </a:rPr>
                        <a:t>Роструд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2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Челябинская область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3,49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6,15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1,35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2,17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4,40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3,80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3,75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2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Саратовская область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3,51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2,97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2,93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3,90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2,60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3,83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5,00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3,55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2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Псковская область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3,53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2,83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3,77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4,47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2,80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4,05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2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Ленинградская область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3,57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1,40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4,65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5,23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3,90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6,10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1,85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2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Орловская область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3,58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3,37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3,70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1,33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4,27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4,77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2,50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3,05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5,65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2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Нижегородская область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3,59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2,75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2,80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4,57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2,23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3,80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5,25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2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Республика Саха(Якутия)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3,60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4,85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5,53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3,73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1,40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4,25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2,90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2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Хабаровский край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3,61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1,10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3,75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3,60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4,33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2,80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5,90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2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Пермский край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3,65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3,70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4,05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4,33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4,83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2,43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2,43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4,40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2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Оренбургская область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3,65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4,43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1,30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6,40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3,80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3,40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3,90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2,65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2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Республика Коми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3,66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5,05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4,33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4,80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4,17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4,73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22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Санкт-Петербург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3,67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1,00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5,20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3,93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2,65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2,70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4,40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4,20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5,30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22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Чувашская Республика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3,68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5,07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3,50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2,60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2,80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5,85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22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Республика Карелия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3,68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2,23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4,90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3,87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2,63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4,27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3,87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4,93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2,75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22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30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Свердловская область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3,68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3,17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1,05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4,80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4,17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4,23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3,00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4,95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3" y="277875"/>
            <a:ext cx="6686550" cy="224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5" dirty="0">
                <a:solidFill>
                  <a:srgbClr val="FFFFFF"/>
                </a:solidFill>
                <a:latin typeface="Verdana"/>
                <a:cs typeface="Verdana"/>
              </a:rPr>
              <a:t>ОСНОВНЫЕ ПОКАЗАТЕЛИ </a:t>
            </a:r>
            <a:r>
              <a:rPr sz="1300" b="1" dirty="0">
                <a:solidFill>
                  <a:srgbClr val="FFFFFF"/>
                </a:solidFill>
                <a:latin typeface="Verdana"/>
                <a:cs typeface="Verdana"/>
              </a:rPr>
              <a:t>ИНДЕКСА </a:t>
            </a:r>
            <a:r>
              <a:rPr sz="1300" b="1" spc="-5" dirty="0">
                <a:solidFill>
                  <a:srgbClr val="FFFFFF"/>
                </a:solidFill>
                <a:latin typeface="Verdana"/>
                <a:cs typeface="Verdana"/>
              </a:rPr>
              <a:t>АДМИНИСТАТИВНОГО</a:t>
            </a:r>
            <a:r>
              <a:rPr sz="1300" b="1" spc="-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300" b="1" spc="-5" dirty="0">
                <a:solidFill>
                  <a:srgbClr val="FFFFFF"/>
                </a:solidFill>
                <a:latin typeface="Verdana"/>
                <a:cs typeface="Verdana"/>
              </a:rPr>
              <a:t>ДАВЛЕНИЯ</a:t>
            </a:r>
            <a:endParaRPr sz="1300">
              <a:latin typeface="Verdana"/>
              <a:cs typeface="Verdan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66496" y="851788"/>
            <a:ext cx="8322945" cy="3981450"/>
            <a:chOff x="266496" y="851788"/>
            <a:chExt cx="8322945" cy="3981450"/>
          </a:xfrm>
        </p:grpSpPr>
        <p:sp>
          <p:nvSpPr>
            <p:cNvPr id="4" name="object 4"/>
            <p:cNvSpPr/>
            <p:nvPr/>
          </p:nvSpPr>
          <p:spPr>
            <a:xfrm>
              <a:off x="279196" y="864488"/>
              <a:ext cx="835025" cy="3956050"/>
            </a:xfrm>
            <a:custGeom>
              <a:avLst/>
              <a:gdLst/>
              <a:ahLst/>
              <a:cxnLst/>
              <a:rect l="l" t="t" r="r" b="b"/>
              <a:pathLst>
                <a:path w="835025" h="3956050">
                  <a:moveTo>
                    <a:pt x="15265" y="0"/>
                  </a:moveTo>
                  <a:lnTo>
                    <a:pt x="49042" y="34354"/>
                  </a:lnTo>
                  <a:lnTo>
                    <a:pt x="82108" y="69141"/>
                  </a:lnTo>
                  <a:lnTo>
                    <a:pt x="114463" y="104352"/>
                  </a:lnTo>
                  <a:lnTo>
                    <a:pt x="146107" y="139976"/>
                  </a:lnTo>
                  <a:lnTo>
                    <a:pt x="177040" y="176006"/>
                  </a:lnTo>
                  <a:lnTo>
                    <a:pt x="207262" y="212431"/>
                  </a:lnTo>
                  <a:lnTo>
                    <a:pt x="236773" y="249243"/>
                  </a:lnTo>
                  <a:lnTo>
                    <a:pt x="265572" y="286433"/>
                  </a:lnTo>
                  <a:lnTo>
                    <a:pt x="293661" y="323990"/>
                  </a:lnTo>
                  <a:lnTo>
                    <a:pt x="321038" y="361906"/>
                  </a:lnTo>
                  <a:lnTo>
                    <a:pt x="347705" y="400172"/>
                  </a:lnTo>
                  <a:lnTo>
                    <a:pt x="373660" y="438779"/>
                  </a:lnTo>
                  <a:lnTo>
                    <a:pt x="398904" y="477717"/>
                  </a:lnTo>
                  <a:lnTo>
                    <a:pt x="423437" y="516977"/>
                  </a:lnTo>
                  <a:lnTo>
                    <a:pt x="447259" y="556550"/>
                  </a:lnTo>
                  <a:lnTo>
                    <a:pt x="470369" y="596427"/>
                  </a:lnTo>
                  <a:lnTo>
                    <a:pt x="492769" y="636598"/>
                  </a:lnTo>
                  <a:lnTo>
                    <a:pt x="514458" y="677055"/>
                  </a:lnTo>
                  <a:lnTo>
                    <a:pt x="535435" y="717787"/>
                  </a:lnTo>
                  <a:lnTo>
                    <a:pt x="555701" y="758787"/>
                  </a:lnTo>
                  <a:lnTo>
                    <a:pt x="575257" y="800044"/>
                  </a:lnTo>
                  <a:lnTo>
                    <a:pt x="594101" y="841550"/>
                  </a:lnTo>
                  <a:lnTo>
                    <a:pt x="612234" y="883295"/>
                  </a:lnTo>
                  <a:lnTo>
                    <a:pt x="629656" y="925270"/>
                  </a:lnTo>
                  <a:lnTo>
                    <a:pt x="646367" y="967466"/>
                  </a:lnTo>
                  <a:lnTo>
                    <a:pt x="662367" y="1009874"/>
                  </a:lnTo>
                  <a:lnTo>
                    <a:pt x="677655" y="1052484"/>
                  </a:lnTo>
                  <a:lnTo>
                    <a:pt x="692233" y="1095287"/>
                  </a:lnTo>
                  <a:lnTo>
                    <a:pt x="706099" y="1138275"/>
                  </a:lnTo>
                  <a:lnTo>
                    <a:pt x="719255" y="1181437"/>
                  </a:lnTo>
                  <a:lnTo>
                    <a:pt x="731699" y="1224765"/>
                  </a:lnTo>
                  <a:lnTo>
                    <a:pt x="743432" y="1268250"/>
                  </a:lnTo>
                  <a:lnTo>
                    <a:pt x="754454" y="1311881"/>
                  </a:lnTo>
                  <a:lnTo>
                    <a:pt x="764765" y="1355651"/>
                  </a:lnTo>
                  <a:lnTo>
                    <a:pt x="774365" y="1399550"/>
                  </a:lnTo>
                  <a:lnTo>
                    <a:pt x="783254" y="1443568"/>
                  </a:lnTo>
                  <a:lnTo>
                    <a:pt x="791431" y="1487697"/>
                  </a:lnTo>
                  <a:lnTo>
                    <a:pt x="798898" y="1531927"/>
                  </a:lnTo>
                  <a:lnTo>
                    <a:pt x="805653" y="1576249"/>
                  </a:lnTo>
                  <a:lnTo>
                    <a:pt x="811698" y="1620654"/>
                  </a:lnTo>
                  <a:lnTo>
                    <a:pt x="817031" y="1665132"/>
                  </a:lnTo>
                  <a:lnTo>
                    <a:pt x="821653" y="1709675"/>
                  </a:lnTo>
                  <a:lnTo>
                    <a:pt x="825564" y="1754274"/>
                  </a:lnTo>
                  <a:lnTo>
                    <a:pt x="828764" y="1798918"/>
                  </a:lnTo>
                  <a:lnTo>
                    <a:pt x="831253" y="1843599"/>
                  </a:lnTo>
                  <a:lnTo>
                    <a:pt x="833031" y="1888307"/>
                  </a:lnTo>
                  <a:lnTo>
                    <a:pt x="834097" y="1933034"/>
                  </a:lnTo>
                  <a:lnTo>
                    <a:pt x="834453" y="1977771"/>
                  </a:lnTo>
                  <a:lnTo>
                    <a:pt x="834097" y="2022507"/>
                  </a:lnTo>
                  <a:lnTo>
                    <a:pt x="833031" y="2067234"/>
                  </a:lnTo>
                  <a:lnTo>
                    <a:pt x="831253" y="2111942"/>
                  </a:lnTo>
                  <a:lnTo>
                    <a:pt x="828764" y="2156623"/>
                  </a:lnTo>
                  <a:lnTo>
                    <a:pt x="825564" y="2201267"/>
                  </a:lnTo>
                  <a:lnTo>
                    <a:pt x="821653" y="2245866"/>
                  </a:lnTo>
                  <a:lnTo>
                    <a:pt x="817031" y="2290409"/>
                  </a:lnTo>
                  <a:lnTo>
                    <a:pt x="811698" y="2334887"/>
                  </a:lnTo>
                  <a:lnTo>
                    <a:pt x="805653" y="2379292"/>
                  </a:lnTo>
                  <a:lnTo>
                    <a:pt x="798898" y="2423614"/>
                  </a:lnTo>
                  <a:lnTo>
                    <a:pt x="791431" y="2467844"/>
                  </a:lnTo>
                  <a:lnTo>
                    <a:pt x="783254" y="2511973"/>
                  </a:lnTo>
                  <a:lnTo>
                    <a:pt x="774365" y="2555991"/>
                  </a:lnTo>
                  <a:lnTo>
                    <a:pt x="764765" y="2599890"/>
                  </a:lnTo>
                  <a:lnTo>
                    <a:pt x="754454" y="2643660"/>
                  </a:lnTo>
                  <a:lnTo>
                    <a:pt x="743432" y="2687291"/>
                  </a:lnTo>
                  <a:lnTo>
                    <a:pt x="731699" y="2730776"/>
                  </a:lnTo>
                  <a:lnTo>
                    <a:pt x="719255" y="2774104"/>
                  </a:lnTo>
                  <a:lnTo>
                    <a:pt x="706099" y="2817266"/>
                  </a:lnTo>
                  <a:lnTo>
                    <a:pt x="692233" y="2860254"/>
                  </a:lnTo>
                  <a:lnTo>
                    <a:pt x="677655" y="2903057"/>
                  </a:lnTo>
                  <a:lnTo>
                    <a:pt x="662367" y="2945667"/>
                  </a:lnTo>
                  <a:lnTo>
                    <a:pt x="646367" y="2988075"/>
                  </a:lnTo>
                  <a:lnTo>
                    <a:pt x="629656" y="3030271"/>
                  </a:lnTo>
                  <a:lnTo>
                    <a:pt x="612234" y="3072246"/>
                  </a:lnTo>
                  <a:lnTo>
                    <a:pt x="594101" y="3113991"/>
                  </a:lnTo>
                  <a:lnTo>
                    <a:pt x="575257" y="3155497"/>
                  </a:lnTo>
                  <a:lnTo>
                    <a:pt x="555701" y="3196754"/>
                  </a:lnTo>
                  <a:lnTo>
                    <a:pt x="535435" y="3237754"/>
                  </a:lnTo>
                  <a:lnTo>
                    <a:pt x="514458" y="3278486"/>
                  </a:lnTo>
                  <a:lnTo>
                    <a:pt x="492769" y="3318943"/>
                  </a:lnTo>
                  <a:lnTo>
                    <a:pt x="470369" y="3359114"/>
                  </a:lnTo>
                  <a:lnTo>
                    <a:pt x="447259" y="3398991"/>
                  </a:lnTo>
                  <a:lnTo>
                    <a:pt x="423437" y="3438564"/>
                  </a:lnTo>
                  <a:lnTo>
                    <a:pt x="398904" y="3477824"/>
                  </a:lnTo>
                  <a:lnTo>
                    <a:pt x="373660" y="3516762"/>
                  </a:lnTo>
                  <a:lnTo>
                    <a:pt x="347705" y="3555369"/>
                  </a:lnTo>
                  <a:lnTo>
                    <a:pt x="321038" y="3593635"/>
                  </a:lnTo>
                  <a:lnTo>
                    <a:pt x="293661" y="3631551"/>
                  </a:lnTo>
                  <a:lnTo>
                    <a:pt x="265572" y="3669108"/>
                  </a:lnTo>
                  <a:lnTo>
                    <a:pt x="236773" y="3706298"/>
                  </a:lnTo>
                  <a:lnTo>
                    <a:pt x="207262" y="3743110"/>
                  </a:lnTo>
                  <a:lnTo>
                    <a:pt x="177040" y="3779535"/>
                  </a:lnTo>
                  <a:lnTo>
                    <a:pt x="146107" y="3815565"/>
                  </a:lnTo>
                  <a:lnTo>
                    <a:pt x="114463" y="3851189"/>
                  </a:lnTo>
                  <a:lnTo>
                    <a:pt x="82108" y="3886400"/>
                  </a:lnTo>
                  <a:lnTo>
                    <a:pt x="49042" y="3921187"/>
                  </a:lnTo>
                  <a:lnTo>
                    <a:pt x="15265" y="3955542"/>
                  </a:lnTo>
                  <a:lnTo>
                    <a:pt x="0" y="3940175"/>
                  </a:lnTo>
                  <a:lnTo>
                    <a:pt x="33863" y="3905726"/>
                  </a:lnTo>
                  <a:lnTo>
                    <a:pt x="67007" y="3870840"/>
                  </a:lnTo>
                  <a:lnTo>
                    <a:pt x="99430" y="3835525"/>
                  </a:lnTo>
                  <a:lnTo>
                    <a:pt x="131132" y="3799790"/>
                  </a:lnTo>
                  <a:lnTo>
                    <a:pt x="162114" y="3763646"/>
                  </a:lnTo>
                  <a:lnTo>
                    <a:pt x="192376" y="3727101"/>
                  </a:lnTo>
                  <a:lnTo>
                    <a:pt x="221917" y="3690165"/>
                  </a:lnTo>
                  <a:lnTo>
                    <a:pt x="250737" y="3652847"/>
                  </a:lnTo>
                  <a:lnTo>
                    <a:pt x="278837" y="3615157"/>
                  </a:lnTo>
                  <a:lnTo>
                    <a:pt x="306216" y="3577104"/>
                  </a:lnTo>
                  <a:lnTo>
                    <a:pt x="332875" y="3538698"/>
                  </a:lnTo>
                  <a:lnTo>
                    <a:pt x="358814" y="3499947"/>
                  </a:lnTo>
                  <a:lnTo>
                    <a:pt x="384031" y="3460862"/>
                  </a:lnTo>
                  <a:lnTo>
                    <a:pt x="408529" y="3421452"/>
                  </a:lnTo>
                  <a:lnTo>
                    <a:pt x="432306" y="3381727"/>
                  </a:lnTo>
                  <a:lnTo>
                    <a:pt x="455362" y="3341695"/>
                  </a:lnTo>
                  <a:lnTo>
                    <a:pt x="477698" y="3301366"/>
                  </a:lnTo>
                  <a:lnTo>
                    <a:pt x="499313" y="3260749"/>
                  </a:lnTo>
                  <a:lnTo>
                    <a:pt x="520208" y="3219855"/>
                  </a:lnTo>
                  <a:lnTo>
                    <a:pt x="540382" y="3178692"/>
                  </a:lnTo>
                  <a:lnTo>
                    <a:pt x="559836" y="3137270"/>
                  </a:lnTo>
                  <a:lnTo>
                    <a:pt x="578569" y="3095598"/>
                  </a:lnTo>
                  <a:lnTo>
                    <a:pt x="596582" y="3053686"/>
                  </a:lnTo>
                  <a:lnTo>
                    <a:pt x="613874" y="3011543"/>
                  </a:lnTo>
                  <a:lnTo>
                    <a:pt x="630446" y="2969178"/>
                  </a:lnTo>
                  <a:lnTo>
                    <a:pt x="646297" y="2926601"/>
                  </a:lnTo>
                  <a:lnTo>
                    <a:pt x="661428" y="2883822"/>
                  </a:lnTo>
                  <a:lnTo>
                    <a:pt x="675838" y="2840850"/>
                  </a:lnTo>
                  <a:lnTo>
                    <a:pt x="689528" y="2797693"/>
                  </a:lnTo>
                  <a:lnTo>
                    <a:pt x="702497" y="2754363"/>
                  </a:lnTo>
                  <a:lnTo>
                    <a:pt x="714745" y="2710867"/>
                  </a:lnTo>
                  <a:lnTo>
                    <a:pt x="726274" y="2667216"/>
                  </a:lnTo>
                  <a:lnTo>
                    <a:pt x="737081" y="2623419"/>
                  </a:lnTo>
                  <a:lnTo>
                    <a:pt x="747168" y="2579485"/>
                  </a:lnTo>
                  <a:lnTo>
                    <a:pt x="756535" y="2535424"/>
                  </a:lnTo>
                  <a:lnTo>
                    <a:pt x="765181" y="2491246"/>
                  </a:lnTo>
                  <a:lnTo>
                    <a:pt x="773107" y="2446958"/>
                  </a:lnTo>
                  <a:lnTo>
                    <a:pt x="780312" y="2402572"/>
                  </a:lnTo>
                  <a:lnTo>
                    <a:pt x="786796" y="2358097"/>
                  </a:lnTo>
                  <a:lnTo>
                    <a:pt x="792561" y="2313541"/>
                  </a:lnTo>
                  <a:lnTo>
                    <a:pt x="797604" y="2268914"/>
                  </a:lnTo>
                  <a:lnTo>
                    <a:pt x="801927" y="2224227"/>
                  </a:lnTo>
                  <a:lnTo>
                    <a:pt x="805530" y="2179487"/>
                  </a:lnTo>
                  <a:lnTo>
                    <a:pt x="808412" y="2134705"/>
                  </a:lnTo>
                  <a:lnTo>
                    <a:pt x="810573" y="2089890"/>
                  </a:lnTo>
                  <a:lnTo>
                    <a:pt x="812014" y="2045052"/>
                  </a:lnTo>
                  <a:lnTo>
                    <a:pt x="812735" y="2000199"/>
                  </a:lnTo>
                  <a:lnTo>
                    <a:pt x="812735" y="1955342"/>
                  </a:lnTo>
                  <a:lnTo>
                    <a:pt x="812014" y="1910489"/>
                  </a:lnTo>
                  <a:lnTo>
                    <a:pt x="810573" y="1865651"/>
                  </a:lnTo>
                  <a:lnTo>
                    <a:pt x="808412" y="1820836"/>
                  </a:lnTo>
                  <a:lnTo>
                    <a:pt x="805530" y="1776054"/>
                  </a:lnTo>
                  <a:lnTo>
                    <a:pt x="801927" y="1731314"/>
                  </a:lnTo>
                  <a:lnTo>
                    <a:pt x="797604" y="1686627"/>
                  </a:lnTo>
                  <a:lnTo>
                    <a:pt x="792561" y="1642000"/>
                  </a:lnTo>
                  <a:lnTo>
                    <a:pt x="786796" y="1597444"/>
                  </a:lnTo>
                  <a:lnTo>
                    <a:pt x="780312" y="1552969"/>
                  </a:lnTo>
                  <a:lnTo>
                    <a:pt x="773107" y="1508583"/>
                  </a:lnTo>
                  <a:lnTo>
                    <a:pt x="765181" y="1464295"/>
                  </a:lnTo>
                  <a:lnTo>
                    <a:pt x="756535" y="1420117"/>
                  </a:lnTo>
                  <a:lnTo>
                    <a:pt x="747168" y="1376056"/>
                  </a:lnTo>
                  <a:lnTo>
                    <a:pt x="737081" y="1332122"/>
                  </a:lnTo>
                  <a:lnTo>
                    <a:pt x="726274" y="1288325"/>
                  </a:lnTo>
                  <a:lnTo>
                    <a:pt x="714745" y="1244674"/>
                  </a:lnTo>
                  <a:lnTo>
                    <a:pt x="702497" y="1201178"/>
                  </a:lnTo>
                  <a:lnTo>
                    <a:pt x="689528" y="1157848"/>
                  </a:lnTo>
                  <a:lnTo>
                    <a:pt x="675838" y="1114691"/>
                  </a:lnTo>
                  <a:lnTo>
                    <a:pt x="661428" y="1071719"/>
                  </a:lnTo>
                  <a:lnTo>
                    <a:pt x="646297" y="1028940"/>
                  </a:lnTo>
                  <a:lnTo>
                    <a:pt x="630446" y="986363"/>
                  </a:lnTo>
                  <a:lnTo>
                    <a:pt x="613874" y="943998"/>
                  </a:lnTo>
                  <a:lnTo>
                    <a:pt x="596582" y="901855"/>
                  </a:lnTo>
                  <a:lnTo>
                    <a:pt x="578569" y="859943"/>
                  </a:lnTo>
                  <a:lnTo>
                    <a:pt x="559836" y="818271"/>
                  </a:lnTo>
                  <a:lnTo>
                    <a:pt x="540382" y="776849"/>
                  </a:lnTo>
                  <a:lnTo>
                    <a:pt x="520208" y="735686"/>
                  </a:lnTo>
                  <a:lnTo>
                    <a:pt x="499313" y="694792"/>
                  </a:lnTo>
                  <a:lnTo>
                    <a:pt x="477698" y="654175"/>
                  </a:lnTo>
                  <a:lnTo>
                    <a:pt x="455362" y="613846"/>
                  </a:lnTo>
                  <a:lnTo>
                    <a:pt x="432306" y="573814"/>
                  </a:lnTo>
                  <a:lnTo>
                    <a:pt x="408529" y="534089"/>
                  </a:lnTo>
                  <a:lnTo>
                    <a:pt x="384031" y="494679"/>
                  </a:lnTo>
                  <a:lnTo>
                    <a:pt x="358814" y="455594"/>
                  </a:lnTo>
                  <a:lnTo>
                    <a:pt x="332875" y="416843"/>
                  </a:lnTo>
                  <a:lnTo>
                    <a:pt x="306216" y="378437"/>
                  </a:lnTo>
                  <a:lnTo>
                    <a:pt x="278837" y="340384"/>
                  </a:lnTo>
                  <a:lnTo>
                    <a:pt x="250737" y="302694"/>
                  </a:lnTo>
                  <a:lnTo>
                    <a:pt x="221917" y="265376"/>
                  </a:lnTo>
                  <a:lnTo>
                    <a:pt x="192376" y="228440"/>
                  </a:lnTo>
                  <a:lnTo>
                    <a:pt x="162114" y="191895"/>
                  </a:lnTo>
                  <a:lnTo>
                    <a:pt x="131132" y="155751"/>
                  </a:lnTo>
                  <a:lnTo>
                    <a:pt x="99430" y="120016"/>
                  </a:lnTo>
                  <a:lnTo>
                    <a:pt x="67007" y="84701"/>
                  </a:lnTo>
                  <a:lnTo>
                    <a:pt x="33863" y="49815"/>
                  </a:lnTo>
                  <a:lnTo>
                    <a:pt x="0" y="15366"/>
                  </a:lnTo>
                  <a:lnTo>
                    <a:pt x="15265" y="0"/>
                  </a:lnTo>
                  <a:close/>
                </a:path>
              </a:pathLst>
            </a:custGeom>
            <a:ln w="25400">
              <a:solidFill>
                <a:srgbClr val="3C66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78560" y="1027556"/>
              <a:ext cx="7898130" cy="736600"/>
            </a:xfrm>
            <a:custGeom>
              <a:avLst/>
              <a:gdLst/>
              <a:ahLst/>
              <a:cxnLst/>
              <a:rect l="l" t="t" r="r" b="b"/>
              <a:pathLst>
                <a:path w="7898130" h="736600">
                  <a:moveTo>
                    <a:pt x="7898130" y="0"/>
                  </a:moveTo>
                  <a:lnTo>
                    <a:pt x="0" y="0"/>
                  </a:lnTo>
                  <a:lnTo>
                    <a:pt x="0" y="736091"/>
                  </a:lnTo>
                  <a:lnTo>
                    <a:pt x="7898130" y="736091"/>
                  </a:lnTo>
                  <a:lnTo>
                    <a:pt x="789813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78560" y="1027556"/>
              <a:ext cx="7898130" cy="736600"/>
            </a:xfrm>
            <a:custGeom>
              <a:avLst/>
              <a:gdLst/>
              <a:ahLst/>
              <a:cxnLst/>
              <a:rect l="l" t="t" r="r" b="b"/>
              <a:pathLst>
                <a:path w="7898130" h="736600">
                  <a:moveTo>
                    <a:pt x="0" y="736091"/>
                  </a:moveTo>
                  <a:lnTo>
                    <a:pt x="7898130" y="736091"/>
                  </a:lnTo>
                  <a:lnTo>
                    <a:pt x="7898130" y="0"/>
                  </a:lnTo>
                  <a:lnTo>
                    <a:pt x="0" y="0"/>
                  </a:lnTo>
                  <a:lnTo>
                    <a:pt x="0" y="736091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172972" y="1192021"/>
            <a:ext cx="5702300" cy="386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20"/>
              </a:lnSpc>
              <a:spcBef>
                <a:spcPts val="100"/>
              </a:spcBef>
            </a:pPr>
            <a:r>
              <a:rPr sz="1200" spc="-20" dirty="0">
                <a:solidFill>
                  <a:srgbClr val="FFFFFF"/>
                </a:solidFill>
                <a:latin typeface="Times New Roman"/>
                <a:cs typeface="Times New Roman"/>
              </a:rPr>
              <a:t>ДОЛЯ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ПРЕДУПРЕЖДЕНИЙ ОТ 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ОБЩЕГО ЧИСЛА</a:t>
            </a:r>
            <a:r>
              <a:rPr sz="12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НАКАЗАНИЙ;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20"/>
              </a:lnSpc>
            </a:pP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12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СНИЖЕНИЕ РЕПРЕССИВНОСТИ </a:t>
            </a:r>
            <a:r>
              <a:rPr sz="1200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КОНТРОЛЬНО-НАДЗОРНОЙ </a:t>
            </a:r>
            <a:r>
              <a:rPr sz="12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ДЕЯТЕЛЬНОСТИ</a:t>
            </a:r>
            <a:r>
              <a:rPr sz="1200" i="1"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i="1" dirty="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50570" y="1029335"/>
            <a:ext cx="8346440" cy="1714500"/>
            <a:chOff x="250570" y="1029335"/>
            <a:chExt cx="8346440" cy="1714500"/>
          </a:xfrm>
        </p:grpSpPr>
        <p:sp>
          <p:nvSpPr>
            <p:cNvPr id="9" name="object 9"/>
            <p:cNvSpPr/>
            <p:nvPr/>
          </p:nvSpPr>
          <p:spPr>
            <a:xfrm>
              <a:off x="263270" y="1042035"/>
              <a:ext cx="798830" cy="798830"/>
            </a:xfrm>
            <a:custGeom>
              <a:avLst/>
              <a:gdLst/>
              <a:ahLst/>
              <a:cxnLst/>
              <a:rect l="l" t="t" r="r" b="b"/>
              <a:pathLst>
                <a:path w="798830" h="798830">
                  <a:moveTo>
                    <a:pt x="399288" y="0"/>
                  </a:moveTo>
                  <a:lnTo>
                    <a:pt x="352722" y="2686"/>
                  </a:lnTo>
                  <a:lnTo>
                    <a:pt x="307734" y="10548"/>
                  </a:lnTo>
                  <a:lnTo>
                    <a:pt x="264623" y="23283"/>
                  </a:lnTo>
                  <a:lnTo>
                    <a:pt x="223690" y="40592"/>
                  </a:lnTo>
                  <a:lnTo>
                    <a:pt x="185233" y="62176"/>
                  </a:lnTo>
                  <a:lnTo>
                    <a:pt x="149552" y="87734"/>
                  </a:lnTo>
                  <a:lnTo>
                    <a:pt x="116947" y="116966"/>
                  </a:lnTo>
                  <a:lnTo>
                    <a:pt x="87718" y="149574"/>
                  </a:lnTo>
                  <a:lnTo>
                    <a:pt x="62163" y="185255"/>
                  </a:lnTo>
                  <a:lnTo>
                    <a:pt x="40583" y="223712"/>
                  </a:lnTo>
                  <a:lnTo>
                    <a:pt x="23277" y="264643"/>
                  </a:lnTo>
                  <a:lnTo>
                    <a:pt x="10545" y="307750"/>
                  </a:lnTo>
                  <a:lnTo>
                    <a:pt x="2686" y="352731"/>
                  </a:lnTo>
                  <a:lnTo>
                    <a:pt x="0" y="399288"/>
                  </a:lnTo>
                  <a:lnTo>
                    <a:pt x="2686" y="445844"/>
                  </a:lnTo>
                  <a:lnTo>
                    <a:pt x="10545" y="490825"/>
                  </a:lnTo>
                  <a:lnTo>
                    <a:pt x="23277" y="533932"/>
                  </a:lnTo>
                  <a:lnTo>
                    <a:pt x="40583" y="574863"/>
                  </a:lnTo>
                  <a:lnTo>
                    <a:pt x="62163" y="613320"/>
                  </a:lnTo>
                  <a:lnTo>
                    <a:pt x="87718" y="649001"/>
                  </a:lnTo>
                  <a:lnTo>
                    <a:pt x="116947" y="681608"/>
                  </a:lnTo>
                  <a:lnTo>
                    <a:pt x="149552" y="710841"/>
                  </a:lnTo>
                  <a:lnTo>
                    <a:pt x="185233" y="736399"/>
                  </a:lnTo>
                  <a:lnTo>
                    <a:pt x="223690" y="757983"/>
                  </a:lnTo>
                  <a:lnTo>
                    <a:pt x="264623" y="775292"/>
                  </a:lnTo>
                  <a:lnTo>
                    <a:pt x="307734" y="788027"/>
                  </a:lnTo>
                  <a:lnTo>
                    <a:pt x="352722" y="795889"/>
                  </a:lnTo>
                  <a:lnTo>
                    <a:pt x="399288" y="798576"/>
                  </a:lnTo>
                  <a:lnTo>
                    <a:pt x="445853" y="795889"/>
                  </a:lnTo>
                  <a:lnTo>
                    <a:pt x="490841" y="788027"/>
                  </a:lnTo>
                  <a:lnTo>
                    <a:pt x="533952" y="775292"/>
                  </a:lnTo>
                  <a:lnTo>
                    <a:pt x="574885" y="757983"/>
                  </a:lnTo>
                  <a:lnTo>
                    <a:pt x="613342" y="736399"/>
                  </a:lnTo>
                  <a:lnTo>
                    <a:pt x="649023" y="710841"/>
                  </a:lnTo>
                  <a:lnTo>
                    <a:pt x="681628" y="681609"/>
                  </a:lnTo>
                  <a:lnTo>
                    <a:pt x="710857" y="649001"/>
                  </a:lnTo>
                  <a:lnTo>
                    <a:pt x="736412" y="613320"/>
                  </a:lnTo>
                  <a:lnTo>
                    <a:pt x="757992" y="574863"/>
                  </a:lnTo>
                  <a:lnTo>
                    <a:pt x="775298" y="533932"/>
                  </a:lnTo>
                  <a:lnTo>
                    <a:pt x="788030" y="490825"/>
                  </a:lnTo>
                  <a:lnTo>
                    <a:pt x="795889" y="445844"/>
                  </a:lnTo>
                  <a:lnTo>
                    <a:pt x="798576" y="399288"/>
                  </a:lnTo>
                  <a:lnTo>
                    <a:pt x="795889" y="352731"/>
                  </a:lnTo>
                  <a:lnTo>
                    <a:pt x="788030" y="307750"/>
                  </a:lnTo>
                  <a:lnTo>
                    <a:pt x="775298" y="264643"/>
                  </a:lnTo>
                  <a:lnTo>
                    <a:pt x="757992" y="223712"/>
                  </a:lnTo>
                  <a:lnTo>
                    <a:pt x="736412" y="185255"/>
                  </a:lnTo>
                  <a:lnTo>
                    <a:pt x="710857" y="149574"/>
                  </a:lnTo>
                  <a:lnTo>
                    <a:pt x="681628" y="116967"/>
                  </a:lnTo>
                  <a:lnTo>
                    <a:pt x="649023" y="87734"/>
                  </a:lnTo>
                  <a:lnTo>
                    <a:pt x="613342" y="62176"/>
                  </a:lnTo>
                  <a:lnTo>
                    <a:pt x="574885" y="40592"/>
                  </a:lnTo>
                  <a:lnTo>
                    <a:pt x="533952" y="23283"/>
                  </a:lnTo>
                  <a:lnTo>
                    <a:pt x="490841" y="10548"/>
                  </a:lnTo>
                  <a:lnTo>
                    <a:pt x="445853" y="2686"/>
                  </a:lnTo>
                  <a:lnTo>
                    <a:pt x="3992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63270" y="1042035"/>
              <a:ext cx="798830" cy="798830"/>
            </a:xfrm>
            <a:custGeom>
              <a:avLst/>
              <a:gdLst/>
              <a:ahLst/>
              <a:cxnLst/>
              <a:rect l="l" t="t" r="r" b="b"/>
              <a:pathLst>
                <a:path w="798830" h="798830">
                  <a:moveTo>
                    <a:pt x="0" y="399288"/>
                  </a:moveTo>
                  <a:lnTo>
                    <a:pt x="2686" y="352731"/>
                  </a:lnTo>
                  <a:lnTo>
                    <a:pt x="10545" y="307750"/>
                  </a:lnTo>
                  <a:lnTo>
                    <a:pt x="23277" y="264643"/>
                  </a:lnTo>
                  <a:lnTo>
                    <a:pt x="40583" y="223712"/>
                  </a:lnTo>
                  <a:lnTo>
                    <a:pt x="62163" y="185255"/>
                  </a:lnTo>
                  <a:lnTo>
                    <a:pt x="87718" y="149574"/>
                  </a:lnTo>
                  <a:lnTo>
                    <a:pt x="116947" y="116966"/>
                  </a:lnTo>
                  <a:lnTo>
                    <a:pt x="149552" y="87734"/>
                  </a:lnTo>
                  <a:lnTo>
                    <a:pt x="185233" y="62176"/>
                  </a:lnTo>
                  <a:lnTo>
                    <a:pt x="223690" y="40592"/>
                  </a:lnTo>
                  <a:lnTo>
                    <a:pt x="264623" y="23283"/>
                  </a:lnTo>
                  <a:lnTo>
                    <a:pt x="307734" y="10548"/>
                  </a:lnTo>
                  <a:lnTo>
                    <a:pt x="352722" y="2686"/>
                  </a:lnTo>
                  <a:lnTo>
                    <a:pt x="399288" y="0"/>
                  </a:lnTo>
                  <a:lnTo>
                    <a:pt x="445853" y="2686"/>
                  </a:lnTo>
                  <a:lnTo>
                    <a:pt x="490841" y="10548"/>
                  </a:lnTo>
                  <a:lnTo>
                    <a:pt x="533952" y="23283"/>
                  </a:lnTo>
                  <a:lnTo>
                    <a:pt x="574885" y="40592"/>
                  </a:lnTo>
                  <a:lnTo>
                    <a:pt x="613342" y="62176"/>
                  </a:lnTo>
                  <a:lnTo>
                    <a:pt x="649023" y="87734"/>
                  </a:lnTo>
                  <a:lnTo>
                    <a:pt x="681628" y="116967"/>
                  </a:lnTo>
                  <a:lnTo>
                    <a:pt x="710857" y="149574"/>
                  </a:lnTo>
                  <a:lnTo>
                    <a:pt x="736412" y="185255"/>
                  </a:lnTo>
                  <a:lnTo>
                    <a:pt x="757992" y="223712"/>
                  </a:lnTo>
                  <a:lnTo>
                    <a:pt x="775298" y="264643"/>
                  </a:lnTo>
                  <a:lnTo>
                    <a:pt x="788030" y="307750"/>
                  </a:lnTo>
                  <a:lnTo>
                    <a:pt x="795889" y="352731"/>
                  </a:lnTo>
                  <a:lnTo>
                    <a:pt x="798576" y="399288"/>
                  </a:lnTo>
                  <a:lnTo>
                    <a:pt x="795889" y="445844"/>
                  </a:lnTo>
                  <a:lnTo>
                    <a:pt x="788030" y="490825"/>
                  </a:lnTo>
                  <a:lnTo>
                    <a:pt x="775298" y="533932"/>
                  </a:lnTo>
                  <a:lnTo>
                    <a:pt x="757992" y="574863"/>
                  </a:lnTo>
                  <a:lnTo>
                    <a:pt x="736412" y="613320"/>
                  </a:lnTo>
                  <a:lnTo>
                    <a:pt x="710857" y="649001"/>
                  </a:lnTo>
                  <a:lnTo>
                    <a:pt x="681628" y="681609"/>
                  </a:lnTo>
                  <a:lnTo>
                    <a:pt x="649023" y="710841"/>
                  </a:lnTo>
                  <a:lnTo>
                    <a:pt x="613342" y="736399"/>
                  </a:lnTo>
                  <a:lnTo>
                    <a:pt x="574885" y="757983"/>
                  </a:lnTo>
                  <a:lnTo>
                    <a:pt x="533952" y="775292"/>
                  </a:lnTo>
                  <a:lnTo>
                    <a:pt x="490841" y="788027"/>
                  </a:lnTo>
                  <a:lnTo>
                    <a:pt x="445853" y="795889"/>
                  </a:lnTo>
                  <a:lnTo>
                    <a:pt x="399288" y="798576"/>
                  </a:lnTo>
                  <a:lnTo>
                    <a:pt x="352722" y="795889"/>
                  </a:lnTo>
                  <a:lnTo>
                    <a:pt x="307734" y="788027"/>
                  </a:lnTo>
                  <a:lnTo>
                    <a:pt x="264623" y="775292"/>
                  </a:lnTo>
                  <a:lnTo>
                    <a:pt x="223690" y="757983"/>
                  </a:lnTo>
                  <a:lnTo>
                    <a:pt x="185233" y="736399"/>
                  </a:lnTo>
                  <a:lnTo>
                    <a:pt x="149552" y="710841"/>
                  </a:lnTo>
                  <a:lnTo>
                    <a:pt x="116947" y="681608"/>
                  </a:lnTo>
                  <a:lnTo>
                    <a:pt x="87718" y="649001"/>
                  </a:lnTo>
                  <a:lnTo>
                    <a:pt x="62163" y="613320"/>
                  </a:lnTo>
                  <a:lnTo>
                    <a:pt x="40583" y="574863"/>
                  </a:lnTo>
                  <a:lnTo>
                    <a:pt x="23277" y="533932"/>
                  </a:lnTo>
                  <a:lnTo>
                    <a:pt x="10545" y="490825"/>
                  </a:lnTo>
                  <a:lnTo>
                    <a:pt x="2686" y="445844"/>
                  </a:lnTo>
                  <a:lnTo>
                    <a:pt x="0" y="399288"/>
                  </a:lnTo>
                  <a:close/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52702" y="1994535"/>
              <a:ext cx="7531734" cy="736600"/>
            </a:xfrm>
            <a:custGeom>
              <a:avLst/>
              <a:gdLst/>
              <a:ahLst/>
              <a:cxnLst/>
              <a:rect l="l" t="t" r="r" b="b"/>
              <a:pathLst>
                <a:path w="7531734" h="736600">
                  <a:moveTo>
                    <a:pt x="7531608" y="0"/>
                  </a:moveTo>
                  <a:lnTo>
                    <a:pt x="0" y="0"/>
                  </a:lnTo>
                  <a:lnTo>
                    <a:pt x="0" y="736091"/>
                  </a:lnTo>
                  <a:lnTo>
                    <a:pt x="7531608" y="736091"/>
                  </a:lnTo>
                  <a:lnTo>
                    <a:pt x="7531608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52702" y="1994535"/>
              <a:ext cx="7531734" cy="736600"/>
            </a:xfrm>
            <a:custGeom>
              <a:avLst/>
              <a:gdLst/>
              <a:ahLst/>
              <a:cxnLst/>
              <a:rect l="l" t="t" r="r" b="b"/>
              <a:pathLst>
                <a:path w="7531734" h="736600">
                  <a:moveTo>
                    <a:pt x="0" y="736091"/>
                  </a:moveTo>
                  <a:lnTo>
                    <a:pt x="7531608" y="736091"/>
                  </a:lnTo>
                  <a:lnTo>
                    <a:pt x="7531608" y="0"/>
                  </a:lnTo>
                  <a:lnTo>
                    <a:pt x="0" y="0"/>
                  </a:lnTo>
                  <a:lnTo>
                    <a:pt x="0" y="736091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1547113" y="2071623"/>
            <a:ext cx="7019925" cy="56134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sz="1200" spc="-20" dirty="0">
                <a:solidFill>
                  <a:srgbClr val="FFFFFF"/>
                </a:solidFill>
                <a:latin typeface="Times New Roman"/>
                <a:cs typeface="Times New Roman"/>
              </a:rPr>
              <a:t>ДОЛЯ </a:t>
            </a:r>
            <a:r>
              <a:rPr sz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ОРГАНИЗАЦИЙ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И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ИП, 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ПОДВЕРГНУТЫХ </a:t>
            </a:r>
            <a:r>
              <a:rPr sz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КОНТРОЛЮ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И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НАДЗОРУ ОТ 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ОБЩЕГО ЧИСЛА  </a:t>
            </a:r>
            <a:r>
              <a:rPr sz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ПОДКОНТРОЛЬНЫХ;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60"/>
              </a:lnSpc>
            </a:pPr>
            <a:r>
              <a:rPr sz="12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(ЭФФЕКТИВНОСТЬ ВНЕДРЕНИЯ </a:t>
            </a:r>
            <a:r>
              <a:rPr sz="1200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РИСК-ОРИЕНТИРОВАННОГО</a:t>
            </a:r>
            <a:r>
              <a:rPr sz="1200" i="1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i="1" spc="-20" dirty="0">
                <a:solidFill>
                  <a:srgbClr val="FFFFFF"/>
                </a:solidFill>
                <a:latin typeface="Times New Roman"/>
                <a:cs typeface="Times New Roman"/>
              </a:rPr>
              <a:t>ПОДХОДА)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640715" y="1950592"/>
            <a:ext cx="7956550" cy="1752600"/>
            <a:chOff x="640715" y="1950592"/>
            <a:chExt cx="7956550" cy="1752600"/>
          </a:xfrm>
        </p:grpSpPr>
        <p:sp>
          <p:nvSpPr>
            <p:cNvPr id="15" name="object 15"/>
            <p:cNvSpPr/>
            <p:nvPr/>
          </p:nvSpPr>
          <p:spPr>
            <a:xfrm>
              <a:off x="653415" y="1963292"/>
              <a:ext cx="798830" cy="798830"/>
            </a:xfrm>
            <a:custGeom>
              <a:avLst/>
              <a:gdLst/>
              <a:ahLst/>
              <a:cxnLst/>
              <a:rect l="l" t="t" r="r" b="b"/>
              <a:pathLst>
                <a:path w="798830" h="798830">
                  <a:moveTo>
                    <a:pt x="399288" y="0"/>
                  </a:moveTo>
                  <a:lnTo>
                    <a:pt x="352722" y="2686"/>
                  </a:lnTo>
                  <a:lnTo>
                    <a:pt x="307734" y="10548"/>
                  </a:lnTo>
                  <a:lnTo>
                    <a:pt x="264623" y="23283"/>
                  </a:lnTo>
                  <a:lnTo>
                    <a:pt x="223690" y="40592"/>
                  </a:lnTo>
                  <a:lnTo>
                    <a:pt x="185233" y="62176"/>
                  </a:lnTo>
                  <a:lnTo>
                    <a:pt x="149552" y="87734"/>
                  </a:lnTo>
                  <a:lnTo>
                    <a:pt x="116947" y="116967"/>
                  </a:lnTo>
                  <a:lnTo>
                    <a:pt x="87718" y="149574"/>
                  </a:lnTo>
                  <a:lnTo>
                    <a:pt x="62163" y="185255"/>
                  </a:lnTo>
                  <a:lnTo>
                    <a:pt x="40583" y="223712"/>
                  </a:lnTo>
                  <a:lnTo>
                    <a:pt x="23277" y="264643"/>
                  </a:lnTo>
                  <a:lnTo>
                    <a:pt x="10545" y="307750"/>
                  </a:lnTo>
                  <a:lnTo>
                    <a:pt x="2686" y="352731"/>
                  </a:lnTo>
                  <a:lnTo>
                    <a:pt x="0" y="399288"/>
                  </a:lnTo>
                  <a:lnTo>
                    <a:pt x="2686" y="445844"/>
                  </a:lnTo>
                  <a:lnTo>
                    <a:pt x="10545" y="490825"/>
                  </a:lnTo>
                  <a:lnTo>
                    <a:pt x="23277" y="533932"/>
                  </a:lnTo>
                  <a:lnTo>
                    <a:pt x="40583" y="574863"/>
                  </a:lnTo>
                  <a:lnTo>
                    <a:pt x="62163" y="613320"/>
                  </a:lnTo>
                  <a:lnTo>
                    <a:pt x="87718" y="649001"/>
                  </a:lnTo>
                  <a:lnTo>
                    <a:pt x="116947" y="681609"/>
                  </a:lnTo>
                  <a:lnTo>
                    <a:pt x="149552" y="710841"/>
                  </a:lnTo>
                  <a:lnTo>
                    <a:pt x="185233" y="736399"/>
                  </a:lnTo>
                  <a:lnTo>
                    <a:pt x="223690" y="757983"/>
                  </a:lnTo>
                  <a:lnTo>
                    <a:pt x="264623" y="775292"/>
                  </a:lnTo>
                  <a:lnTo>
                    <a:pt x="307734" y="788027"/>
                  </a:lnTo>
                  <a:lnTo>
                    <a:pt x="352722" y="795889"/>
                  </a:lnTo>
                  <a:lnTo>
                    <a:pt x="399288" y="798576"/>
                  </a:lnTo>
                  <a:lnTo>
                    <a:pt x="445844" y="795889"/>
                  </a:lnTo>
                  <a:lnTo>
                    <a:pt x="490825" y="788027"/>
                  </a:lnTo>
                  <a:lnTo>
                    <a:pt x="533932" y="775292"/>
                  </a:lnTo>
                  <a:lnTo>
                    <a:pt x="574863" y="757983"/>
                  </a:lnTo>
                  <a:lnTo>
                    <a:pt x="613320" y="736399"/>
                  </a:lnTo>
                  <a:lnTo>
                    <a:pt x="649001" y="710841"/>
                  </a:lnTo>
                  <a:lnTo>
                    <a:pt x="681609" y="681609"/>
                  </a:lnTo>
                  <a:lnTo>
                    <a:pt x="710841" y="649001"/>
                  </a:lnTo>
                  <a:lnTo>
                    <a:pt x="736399" y="613320"/>
                  </a:lnTo>
                  <a:lnTo>
                    <a:pt x="757983" y="574863"/>
                  </a:lnTo>
                  <a:lnTo>
                    <a:pt x="775292" y="533932"/>
                  </a:lnTo>
                  <a:lnTo>
                    <a:pt x="788027" y="490825"/>
                  </a:lnTo>
                  <a:lnTo>
                    <a:pt x="795889" y="445844"/>
                  </a:lnTo>
                  <a:lnTo>
                    <a:pt x="798576" y="399288"/>
                  </a:lnTo>
                  <a:lnTo>
                    <a:pt x="795889" y="352731"/>
                  </a:lnTo>
                  <a:lnTo>
                    <a:pt x="788027" y="307750"/>
                  </a:lnTo>
                  <a:lnTo>
                    <a:pt x="775292" y="264643"/>
                  </a:lnTo>
                  <a:lnTo>
                    <a:pt x="757983" y="223712"/>
                  </a:lnTo>
                  <a:lnTo>
                    <a:pt x="736399" y="185255"/>
                  </a:lnTo>
                  <a:lnTo>
                    <a:pt x="710841" y="149574"/>
                  </a:lnTo>
                  <a:lnTo>
                    <a:pt x="681608" y="116967"/>
                  </a:lnTo>
                  <a:lnTo>
                    <a:pt x="649001" y="87734"/>
                  </a:lnTo>
                  <a:lnTo>
                    <a:pt x="613320" y="62176"/>
                  </a:lnTo>
                  <a:lnTo>
                    <a:pt x="574863" y="40592"/>
                  </a:lnTo>
                  <a:lnTo>
                    <a:pt x="533932" y="23283"/>
                  </a:lnTo>
                  <a:lnTo>
                    <a:pt x="490825" y="10548"/>
                  </a:lnTo>
                  <a:lnTo>
                    <a:pt x="445844" y="2686"/>
                  </a:lnTo>
                  <a:lnTo>
                    <a:pt x="3992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53415" y="1963292"/>
              <a:ext cx="798830" cy="798830"/>
            </a:xfrm>
            <a:custGeom>
              <a:avLst/>
              <a:gdLst/>
              <a:ahLst/>
              <a:cxnLst/>
              <a:rect l="l" t="t" r="r" b="b"/>
              <a:pathLst>
                <a:path w="798830" h="798830">
                  <a:moveTo>
                    <a:pt x="0" y="399288"/>
                  </a:moveTo>
                  <a:lnTo>
                    <a:pt x="2686" y="352731"/>
                  </a:lnTo>
                  <a:lnTo>
                    <a:pt x="10545" y="307750"/>
                  </a:lnTo>
                  <a:lnTo>
                    <a:pt x="23277" y="264643"/>
                  </a:lnTo>
                  <a:lnTo>
                    <a:pt x="40583" y="223712"/>
                  </a:lnTo>
                  <a:lnTo>
                    <a:pt x="62163" y="185255"/>
                  </a:lnTo>
                  <a:lnTo>
                    <a:pt x="87718" y="149574"/>
                  </a:lnTo>
                  <a:lnTo>
                    <a:pt x="116947" y="116967"/>
                  </a:lnTo>
                  <a:lnTo>
                    <a:pt x="149552" y="87734"/>
                  </a:lnTo>
                  <a:lnTo>
                    <a:pt x="185233" y="62176"/>
                  </a:lnTo>
                  <a:lnTo>
                    <a:pt x="223690" y="40592"/>
                  </a:lnTo>
                  <a:lnTo>
                    <a:pt x="264623" y="23283"/>
                  </a:lnTo>
                  <a:lnTo>
                    <a:pt x="307734" y="10548"/>
                  </a:lnTo>
                  <a:lnTo>
                    <a:pt x="352722" y="2686"/>
                  </a:lnTo>
                  <a:lnTo>
                    <a:pt x="399288" y="0"/>
                  </a:lnTo>
                  <a:lnTo>
                    <a:pt x="445844" y="2686"/>
                  </a:lnTo>
                  <a:lnTo>
                    <a:pt x="490825" y="10548"/>
                  </a:lnTo>
                  <a:lnTo>
                    <a:pt x="533932" y="23283"/>
                  </a:lnTo>
                  <a:lnTo>
                    <a:pt x="574863" y="40592"/>
                  </a:lnTo>
                  <a:lnTo>
                    <a:pt x="613320" y="62176"/>
                  </a:lnTo>
                  <a:lnTo>
                    <a:pt x="649001" y="87734"/>
                  </a:lnTo>
                  <a:lnTo>
                    <a:pt x="681608" y="116967"/>
                  </a:lnTo>
                  <a:lnTo>
                    <a:pt x="710841" y="149574"/>
                  </a:lnTo>
                  <a:lnTo>
                    <a:pt x="736399" y="185255"/>
                  </a:lnTo>
                  <a:lnTo>
                    <a:pt x="757983" y="223712"/>
                  </a:lnTo>
                  <a:lnTo>
                    <a:pt x="775292" y="264643"/>
                  </a:lnTo>
                  <a:lnTo>
                    <a:pt x="788027" y="307750"/>
                  </a:lnTo>
                  <a:lnTo>
                    <a:pt x="795889" y="352731"/>
                  </a:lnTo>
                  <a:lnTo>
                    <a:pt x="798576" y="399288"/>
                  </a:lnTo>
                  <a:lnTo>
                    <a:pt x="795889" y="445844"/>
                  </a:lnTo>
                  <a:lnTo>
                    <a:pt x="788027" y="490825"/>
                  </a:lnTo>
                  <a:lnTo>
                    <a:pt x="775292" y="533932"/>
                  </a:lnTo>
                  <a:lnTo>
                    <a:pt x="757983" y="574863"/>
                  </a:lnTo>
                  <a:lnTo>
                    <a:pt x="736399" y="613320"/>
                  </a:lnTo>
                  <a:lnTo>
                    <a:pt x="710841" y="649001"/>
                  </a:lnTo>
                  <a:lnTo>
                    <a:pt x="681609" y="681609"/>
                  </a:lnTo>
                  <a:lnTo>
                    <a:pt x="649001" y="710841"/>
                  </a:lnTo>
                  <a:lnTo>
                    <a:pt x="613320" y="736399"/>
                  </a:lnTo>
                  <a:lnTo>
                    <a:pt x="574863" y="757983"/>
                  </a:lnTo>
                  <a:lnTo>
                    <a:pt x="533932" y="775292"/>
                  </a:lnTo>
                  <a:lnTo>
                    <a:pt x="490825" y="788027"/>
                  </a:lnTo>
                  <a:lnTo>
                    <a:pt x="445844" y="795889"/>
                  </a:lnTo>
                  <a:lnTo>
                    <a:pt x="399288" y="798576"/>
                  </a:lnTo>
                  <a:lnTo>
                    <a:pt x="352722" y="795889"/>
                  </a:lnTo>
                  <a:lnTo>
                    <a:pt x="307734" y="788027"/>
                  </a:lnTo>
                  <a:lnTo>
                    <a:pt x="264623" y="775292"/>
                  </a:lnTo>
                  <a:lnTo>
                    <a:pt x="223690" y="757983"/>
                  </a:lnTo>
                  <a:lnTo>
                    <a:pt x="185233" y="736399"/>
                  </a:lnTo>
                  <a:lnTo>
                    <a:pt x="149552" y="710841"/>
                  </a:lnTo>
                  <a:lnTo>
                    <a:pt x="116947" y="681609"/>
                  </a:lnTo>
                  <a:lnTo>
                    <a:pt x="87718" y="649001"/>
                  </a:lnTo>
                  <a:lnTo>
                    <a:pt x="62163" y="613320"/>
                  </a:lnTo>
                  <a:lnTo>
                    <a:pt x="40583" y="574863"/>
                  </a:lnTo>
                  <a:lnTo>
                    <a:pt x="23277" y="533932"/>
                  </a:lnTo>
                  <a:lnTo>
                    <a:pt x="10545" y="490825"/>
                  </a:lnTo>
                  <a:lnTo>
                    <a:pt x="2686" y="445844"/>
                  </a:lnTo>
                  <a:lnTo>
                    <a:pt x="0" y="399288"/>
                  </a:lnTo>
                  <a:close/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052702" y="2953130"/>
              <a:ext cx="7531734" cy="737235"/>
            </a:xfrm>
            <a:custGeom>
              <a:avLst/>
              <a:gdLst/>
              <a:ahLst/>
              <a:cxnLst/>
              <a:rect l="l" t="t" r="r" b="b"/>
              <a:pathLst>
                <a:path w="7531734" h="737235">
                  <a:moveTo>
                    <a:pt x="7531608" y="0"/>
                  </a:moveTo>
                  <a:lnTo>
                    <a:pt x="0" y="0"/>
                  </a:lnTo>
                  <a:lnTo>
                    <a:pt x="0" y="736853"/>
                  </a:lnTo>
                  <a:lnTo>
                    <a:pt x="7531608" y="736853"/>
                  </a:lnTo>
                  <a:lnTo>
                    <a:pt x="7531608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52702" y="2953130"/>
              <a:ext cx="7531734" cy="737235"/>
            </a:xfrm>
            <a:custGeom>
              <a:avLst/>
              <a:gdLst/>
              <a:ahLst/>
              <a:cxnLst/>
              <a:rect l="l" t="t" r="r" b="b"/>
              <a:pathLst>
                <a:path w="7531734" h="737235">
                  <a:moveTo>
                    <a:pt x="0" y="736853"/>
                  </a:moveTo>
                  <a:lnTo>
                    <a:pt x="7531608" y="736853"/>
                  </a:lnTo>
                  <a:lnTo>
                    <a:pt x="7531608" y="0"/>
                  </a:lnTo>
                  <a:lnTo>
                    <a:pt x="0" y="0"/>
                  </a:lnTo>
                  <a:lnTo>
                    <a:pt x="0" y="736853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1547113" y="3030473"/>
            <a:ext cx="7019925" cy="56134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 algn="just">
              <a:lnSpc>
                <a:spcPct val="96500"/>
              </a:lnSpc>
              <a:spcBef>
                <a:spcPts val="150"/>
              </a:spcBef>
            </a:pPr>
            <a:r>
              <a:rPr sz="1200" spc="-20" dirty="0">
                <a:solidFill>
                  <a:srgbClr val="FFFFFF"/>
                </a:solidFill>
                <a:latin typeface="Times New Roman"/>
                <a:cs typeface="Times New Roman"/>
              </a:rPr>
              <a:t>ДОЛЯ </a:t>
            </a:r>
            <a:r>
              <a:rPr sz="1200" spc="-30" dirty="0">
                <a:solidFill>
                  <a:srgbClr val="FFFFFF"/>
                </a:solidFill>
                <a:latin typeface="Times New Roman"/>
                <a:cs typeface="Times New Roman"/>
              </a:rPr>
              <a:t>ШТРАФОВ, 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НАЛОЖЕННЫХ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БЕЗ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ПРОВЕДЕНИЯ ПЛАНОВЫХ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И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ВНЕПЛАНОВЫХ ПРОВЕРОК  </a:t>
            </a:r>
            <a:r>
              <a:rPr sz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(«ДОЛЯ </a:t>
            </a:r>
            <a:r>
              <a:rPr sz="1200" spc="-25" dirty="0">
                <a:solidFill>
                  <a:srgbClr val="FFFFFF"/>
                </a:solidFill>
                <a:latin typeface="Times New Roman"/>
                <a:cs typeface="Times New Roman"/>
              </a:rPr>
              <a:t>АДМИНИСТРАТИНЫХ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И </a:t>
            </a:r>
            <a:r>
              <a:rPr sz="1200" spc="-55" dirty="0">
                <a:solidFill>
                  <a:srgbClr val="FFFFFF"/>
                </a:solidFill>
                <a:latin typeface="Times New Roman"/>
                <a:cs typeface="Times New Roman"/>
              </a:rPr>
              <a:t>ДР. 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«НЕСТАНДАРТНЫХ»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ПРОВЕРОК») ОТ 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ОБШЕГО ЧИСЛА  </a:t>
            </a:r>
            <a:r>
              <a:rPr sz="1200" spc="-35" dirty="0">
                <a:solidFill>
                  <a:srgbClr val="FFFFFF"/>
                </a:solidFill>
                <a:latin typeface="Times New Roman"/>
                <a:cs typeface="Times New Roman"/>
              </a:rPr>
              <a:t>ШТРАФОВ, 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НАЛОЖЕННЫХ </a:t>
            </a:r>
            <a:r>
              <a:rPr sz="1200" spc="-25" dirty="0">
                <a:solidFill>
                  <a:srgbClr val="FFFFFF"/>
                </a:solidFill>
                <a:latin typeface="Times New Roman"/>
                <a:cs typeface="Times New Roman"/>
              </a:rPr>
              <a:t>ОРГАНОМ</a:t>
            </a:r>
            <a:r>
              <a:rPr sz="12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КНД;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640715" y="2909189"/>
            <a:ext cx="7956550" cy="1752600"/>
            <a:chOff x="640715" y="2909189"/>
            <a:chExt cx="7956550" cy="1752600"/>
          </a:xfrm>
        </p:grpSpPr>
        <p:sp>
          <p:nvSpPr>
            <p:cNvPr id="21" name="object 21"/>
            <p:cNvSpPr/>
            <p:nvPr/>
          </p:nvSpPr>
          <p:spPr>
            <a:xfrm>
              <a:off x="653415" y="2921889"/>
              <a:ext cx="798830" cy="799465"/>
            </a:xfrm>
            <a:custGeom>
              <a:avLst/>
              <a:gdLst/>
              <a:ahLst/>
              <a:cxnLst/>
              <a:rect l="l" t="t" r="r" b="b"/>
              <a:pathLst>
                <a:path w="798830" h="799464">
                  <a:moveTo>
                    <a:pt x="399288" y="0"/>
                  </a:moveTo>
                  <a:lnTo>
                    <a:pt x="352722" y="2688"/>
                  </a:lnTo>
                  <a:lnTo>
                    <a:pt x="307734" y="10555"/>
                  </a:lnTo>
                  <a:lnTo>
                    <a:pt x="264623" y="23300"/>
                  </a:lnTo>
                  <a:lnTo>
                    <a:pt x="223690" y="40623"/>
                  </a:lnTo>
                  <a:lnTo>
                    <a:pt x="185233" y="62224"/>
                  </a:lnTo>
                  <a:lnTo>
                    <a:pt x="149552" y="87804"/>
                  </a:lnTo>
                  <a:lnTo>
                    <a:pt x="116947" y="117062"/>
                  </a:lnTo>
                  <a:lnTo>
                    <a:pt x="87718" y="149698"/>
                  </a:lnTo>
                  <a:lnTo>
                    <a:pt x="62163" y="185413"/>
                  </a:lnTo>
                  <a:lnTo>
                    <a:pt x="40583" y="223906"/>
                  </a:lnTo>
                  <a:lnTo>
                    <a:pt x="23277" y="264879"/>
                  </a:lnTo>
                  <a:lnTo>
                    <a:pt x="10545" y="308030"/>
                  </a:lnTo>
                  <a:lnTo>
                    <a:pt x="2686" y="353060"/>
                  </a:lnTo>
                  <a:lnTo>
                    <a:pt x="0" y="399669"/>
                  </a:lnTo>
                  <a:lnTo>
                    <a:pt x="2686" y="446277"/>
                  </a:lnTo>
                  <a:lnTo>
                    <a:pt x="10545" y="491307"/>
                  </a:lnTo>
                  <a:lnTo>
                    <a:pt x="23277" y="534458"/>
                  </a:lnTo>
                  <a:lnTo>
                    <a:pt x="40583" y="575431"/>
                  </a:lnTo>
                  <a:lnTo>
                    <a:pt x="62163" y="613924"/>
                  </a:lnTo>
                  <a:lnTo>
                    <a:pt x="87718" y="649639"/>
                  </a:lnTo>
                  <a:lnTo>
                    <a:pt x="116947" y="682275"/>
                  </a:lnTo>
                  <a:lnTo>
                    <a:pt x="149552" y="711533"/>
                  </a:lnTo>
                  <a:lnTo>
                    <a:pt x="185233" y="737113"/>
                  </a:lnTo>
                  <a:lnTo>
                    <a:pt x="223690" y="758714"/>
                  </a:lnTo>
                  <a:lnTo>
                    <a:pt x="264623" y="776037"/>
                  </a:lnTo>
                  <a:lnTo>
                    <a:pt x="307734" y="788782"/>
                  </a:lnTo>
                  <a:lnTo>
                    <a:pt x="352722" y="796649"/>
                  </a:lnTo>
                  <a:lnTo>
                    <a:pt x="399288" y="799338"/>
                  </a:lnTo>
                  <a:lnTo>
                    <a:pt x="445844" y="796649"/>
                  </a:lnTo>
                  <a:lnTo>
                    <a:pt x="490825" y="788782"/>
                  </a:lnTo>
                  <a:lnTo>
                    <a:pt x="533932" y="776037"/>
                  </a:lnTo>
                  <a:lnTo>
                    <a:pt x="574863" y="758714"/>
                  </a:lnTo>
                  <a:lnTo>
                    <a:pt x="613320" y="737113"/>
                  </a:lnTo>
                  <a:lnTo>
                    <a:pt x="649001" y="711533"/>
                  </a:lnTo>
                  <a:lnTo>
                    <a:pt x="681609" y="682275"/>
                  </a:lnTo>
                  <a:lnTo>
                    <a:pt x="710841" y="649639"/>
                  </a:lnTo>
                  <a:lnTo>
                    <a:pt x="736399" y="613924"/>
                  </a:lnTo>
                  <a:lnTo>
                    <a:pt x="757983" y="575431"/>
                  </a:lnTo>
                  <a:lnTo>
                    <a:pt x="775292" y="534458"/>
                  </a:lnTo>
                  <a:lnTo>
                    <a:pt x="788027" y="491307"/>
                  </a:lnTo>
                  <a:lnTo>
                    <a:pt x="795889" y="446277"/>
                  </a:lnTo>
                  <a:lnTo>
                    <a:pt x="798576" y="399669"/>
                  </a:lnTo>
                  <a:lnTo>
                    <a:pt x="795889" y="353060"/>
                  </a:lnTo>
                  <a:lnTo>
                    <a:pt x="788027" y="308030"/>
                  </a:lnTo>
                  <a:lnTo>
                    <a:pt x="775292" y="264879"/>
                  </a:lnTo>
                  <a:lnTo>
                    <a:pt x="757983" y="223906"/>
                  </a:lnTo>
                  <a:lnTo>
                    <a:pt x="736399" y="185413"/>
                  </a:lnTo>
                  <a:lnTo>
                    <a:pt x="710841" y="149698"/>
                  </a:lnTo>
                  <a:lnTo>
                    <a:pt x="681608" y="117062"/>
                  </a:lnTo>
                  <a:lnTo>
                    <a:pt x="649001" y="87804"/>
                  </a:lnTo>
                  <a:lnTo>
                    <a:pt x="613320" y="62224"/>
                  </a:lnTo>
                  <a:lnTo>
                    <a:pt x="574863" y="40623"/>
                  </a:lnTo>
                  <a:lnTo>
                    <a:pt x="533932" y="23300"/>
                  </a:lnTo>
                  <a:lnTo>
                    <a:pt x="490825" y="10555"/>
                  </a:lnTo>
                  <a:lnTo>
                    <a:pt x="445844" y="2688"/>
                  </a:lnTo>
                  <a:lnTo>
                    <a:pt x="3992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53415" y="2921889"/>
              <a:ext cx="798830" cy="799465"/>
            </a:xfrm>
            <a:custGeom>
              <a:avLst/>
              <a:gdLst/>
              <a:ahLst/>
              <a:cxnLst/>
              <a:rect l="l" t="t" r="r" b="b"/>
              <a:pathLst>
                <a:path w="798830" h="799464">
                  <a:moveTo>
                    <a:pt x="0" y="399669"/>
                  </a:moveTo>
                  <a:lnTo>
                    <a:pt x="2686" y="353060"/>
                  </a:lnTo>
                  <a:lnTo>
                    <a:pt x="10545" y="308030"/>
                  </a:lnTo>
                  <a:lnTo>
                    <a:pt x="23277" y="264879"/>
                  </a:lnTo>
                  <a:lnTo>
                    <a:pt x="40583" y="223906"/>
                  </a:lnTo>
                  <a:lnTo>
                    <a:pt x="62163" y="185413"/>
                  </a:lnTo>
                  <a:lnTo>
                    <a:pt x="87718" y="149698"/>
                  </a:lnTo>
                  <a:lnTo>
                    <a:pt x="116947" y="117062"/>
                  </a:lnTo>
                  <a:lnTo>
                    <a:pt x="149552" y="87804"/>
                  </a:lnTo>
                  <a:lnTo>
                    <a:pt x="185233" y="62224"/>
                  </a:lnTo>
                  <a:lnTo>
                    <a:pt x="223690" y="40623"/>
                  </a:lnTo>
                  <a:lnTo>
                    <a:pt x="264623" y="23300"/>
                  </a:lnTo>
                  <a:lnTo>
                    <a:pt x="307734" y="10555"/>
                  </a:lnTo>
                  <a:lnTo>
                    <a:pt x="352722" y="2688"/>
                  </a:lnTo>
                  <a:lnTo>
                    <a:pt x="399288" y="0"/>
                  </a:lnTo>
                  <a:lnTo>
                    <a:pt x="445844" y="2688"/>
                  </a:lnTo>
                  <a:lnTo>
                    <a:pt x="490825" y="10555"/>
                  </a:lnTo>
                  <a:lnTo>
                    <a:pt x="533932" y="23300"/>
                  </a:lnTo>
                  <a:lnTo>
                    <a:pt x="574863" y="40623"/>
                  </a:lnTo>
                  <a:lnTo>
                    <a:pt x="613320" y="62224"/>
                  </a:lnTo>
                  <a:lnTo>
                    <a:pt x="649001" y="87804"/>
                  </a:lnTo>
                  <a:lnTo>
                    <a:pt x="681608" y="117062"/>
                  </a:lnTo>
                  <a:lnTo>
                    <a:pt x="710841" y="149698"/>
                  </a:lnTo>
                  <a:lnTo>
                    <a:pt x="736399" y="185413"/>
                  </a:lnTo>
                  <a:lnTo>
                    <a:pt x="757983" y="223906"/>
                  </a:lnTo>
                  <a:lnTo>
                    <a:pt x="775292" y="264879"/>
                  </a:lnTo>
                  <a:lnTo>
                    <a:pt x="788027" y="308030"/>
                  </a:lnTo>
                  <a:lnTo>
                    <a:pt x="795889" y="353060"/>
                  </a:lnTo>
                  <a:lnTo>
                    <a:pt x="798576" y="399669"/>
                  </a:lnTo>
                  <a:lnTo>
                    <a:pt x="795889" y="446277"/>
                  </a:lnTo>
                  <a:lnTo>
                    <a:pt x="788027" y="491307"/>
                  </a:lnTo>
                  <a:lnTo>
                    <a:pt x="775292" y="534458"/>
                  </a:lnTo>
                  <a:lnTo>
                    <a:pt x="757983" y="575431"/>
                  </a:lnTo>
                  <a:lnTo>
                    <a:pt x="736399" y="613924"/>
                  </a:lnTo>
                  <a:lnTo>
                    <a:pt x="710841" y="649639"/>
                  </a:lnTo>
                  <a:lnTo>
                    <a:pt x="681609" y="682275"/>
                  </a:lnTo>
                  <a:lnTo>
                    <a:pt x="649001" y="711533"/>
                  </a:lnTo>
                  <a:lnTo>
                    <a:pt x="613320" y="737113"/>
                  </a:lnTo>
                  <a:lnTo>
                    <a:pt x="574863" y="758714"/>
                  </a:lnTo>
                  <a:lnTo>
                    <a:pt x="533932" y="776037"/>
                  </a:lnTo>
                  <a:lnTo>
                    <a:pt x="490825" y="788782"/>
                  </a:lnTo>
                  <a:lnTo>
                    <a:pt x="445844" y="796649"/>
                  </a:lnTo>
                  <a:lnTo>
                    <a:pt x="399288" y="799338"/>
                  </a:lnTo>
                  <a:lnTo>
                    <a:pt x="352722" y="796649"/>
                  </a:lnTo>
                  <a:lnTo>
                    <a:pt x="307734" y="788782"/>
                  </a:lnTo>
                  <a:lnTo>
                    <a:pt x="264623" y="776037"/>
                  </a:lnTo>
                  <a:lnTo>
                    <a:pt x="223690" y="758714"/>
                  </a:lnTo>
                  <a:lnTo>
                    <a:pt x="185233" y="737113"/>
                  </a:lnTo>
                  <a:lnTo>
                    <a:pt x="149552" y="711533"/>
                  </a:lnTo>
                  <a:lnTo>
                    <a:pt x="116947" y="682275"/>
                  </a:lnTo>
                  <a:lnTo>
                    <a:pt x="87718" y="649639"/>
                  </a:lnTo>
                  <a:lnTo>
                    <a:pt x="62163" y="613924"/>
                  </a:lnTo>
                  <a:lnTo>
                    <a:pt x="40583" y="575431"/>
                  </a:lnTo>
                  <a:lnTo>
                    <a:pt x="23277" y="534458"/>
                  </a:lnTo>
                  <a:lnTo>
                    <a:pt x="10545" y="491307"/>
                  </a:lnTo>
                  <a:lnTo>
                    <a:pt x="2686" y="446277"/>
                  </a:lnTo>
                  <a:lnTo>
                    <a:pt x="0" y="399669"/>
                  </a:lnTo>
                  <a:close/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86181" y="3911727"/>
              <a:ext cx="7898130" cy="737235"/>
            </a:xfrm>
            <a:custGeom>
              <a:avLst/>
              <a:gdLst/>
              <a:ahLst/>
              <a:cxnLst/>
              <a:rect l="l" t="t" r="r" b="b"/>
              <a:pathLst>
                <a:path w="7898130" h="737235">
                  <a:moveTo>
                    <a:pt x="7898130" y="0"/>
                  </a:moveTo>
                  <a:lnTo>
                    <a:pt x="0" y="0"/>
                  </a:lnTo>
                  <a:lnTo>
                    <a:pt x="0" y="736854"/>
                  </a:lnTo>
                  <a:lnTo>
                    <a:pt x="7898130" y="736854"/>
                  </a:lnTo>
                  <a:lnTo>
                    <a:pt x="789813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86181" y="3911727"/>
              <a:ext cx="7898130" cy="737235"/>
            </a:xfrm>
            <a:custGeom>
              <a:avLst/>
              <a:gdLst/>
              <a:ahLst/>
              <a:cxnLst/>
              <a:rect l="l" t="t" r="r" b="b"/>
              <a:pathLst>
                <a:path w="7898130" h="737235">
                  <a:moveTo>
                    <a:pt x="0" y="736854"/>
                  </a:moveTo>
                  <a:lnTo>
                    <a:pt x="7898130" y="736854"/>
                  </a:lnTo>
                  <a:lnTo>
                    <a:pt x="7898130" y="0"/>
                  </a:lnTo>
                  <a:lnTo>
                    <a:pt x="0" y="0"/>
                  </a:lnTo>
                  <a:lnTo>
                    <a:pt x="0" y="736854"/>
                  </a:lnTo>
                  <a:close/>
                </a:path>
              </a:pathLst>
            </a:custGeom>
            <a:ln w="253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1180591" y="4077461"/>
            <a:ext cx="7320280" cy="367665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>
              <a:lnSpc>
                <a:spcPts val="1250"/>
              </a:lnSpc>
              <a:spcBef>
                <a:spcPts val="300"/>
              </a:spcBef>
            </a:pPr>
            <a:r>
              <a:rPr sz="1200" spc="-20" dirty="0">
                <a:solidFill>
                  <a:srgbClr val="FFFFFF"/>
                </a:solidFill>
                <a:latin typeface="Times New Roman"/>
                <a:cs typeface="Times New Roman"/>
              </a:rPr>
              <a:t>АДМИНИСТРАТИВНЫЙ 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«НАЛОГ» (</a:t>
            </a:r>
            <a:r>
              <a:rPr sz="1200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ФИСКАЛЬНАЯ ОРИЕНТИРОВАННОСТЬ КОНТРОЛЬНО-НАДЗОРНОЙ  </a:t>
            </a:r>
            <a:r>
              <a:rPr sz="12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ДЕЯТЕЛЬНОСТИ)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274193" y="3867784"/>
            <a:ext cx="824230" cy="824865"/>
            <a:chOff x="274193" y="3867784"/>
            <a:chExt cx="824230" cy="824865"/>
          </a:xfrm>
        </p:grpSpPr>
        <p:sp>
          <p:nvSpPr>
            <p:cNvPr id="27" name="object 27"/>
            <p:cNvSpPr/>
            <p:nvPr/>
          </p:nvSpPr>
          <p:spPr>
            <a:xfrm>
              <a:off x="286893" y="3880484"/>
              <a:ext cx="798830" cy="799465"/>
            </a:xfrm>
            <a:custGeom>
              <a:avLst/>
              <a:gdLst/>
              <a:ahLst/>
              <a:cxnLst/>
              <a:rect l="l" t="t" r="r" b="b"/>
              <a:pathLst>
                <a:path w="798830" h="799464">
                  <a:moveTo>
                    <a:pt x="399288" y="0"/>
                  </a:moveTo>
                  <a:lnTo>
                    <a:pt x="352722" y="2688"/>
                  </a:lnTo>
                  <a:lnTo>
                    <a:pt x="307734" y="10555"/>
                  </a:lnTo>
                  <a:lnTo>
                    <a:pt x="264623" y="23300"/>
                  </a:lnTo>
                  <a:lnTo>
                    <a:pt x="223690" y="40623"/>
                  </a:lnTo>
                  <a:lnTo>
                    <a:pt x="185233" y="62224"/>
                  </a:lnTo>
                  <a:lnTo>
                    <a:pt x="149552" y="87804"/>
                  </a:lnTo>
                  <a:lnTo>
                    <a:pt x="116947" y="117062"/>
                  </a:lnTo>
                  <a:lnTo>
                    <a:pt x="87718" y="149698"/>
                  </a:lnTo>
                  <a:lnTo>
                    <a:pt x="62163" y="185413"/>
                  </a:lnTo>
                  <a:lnTo>
                    <a:pt x="40583" y="223906"/>
                  </a:lnTo>
                  <a:lnTo>
                    <a:pt x="23277" y="264879"/>
                  </a:lnTo>
                  <a:lnTo>
                    <a:pt x="10545" y="308030"/>
                  </a:lnTo>
                  <a:lnTo>
                    <a:pt x="2686" y="353060"/>
                  </a:lnTo>
                  <a:lnTo>
                    <a:pt x="0" y="399669"/>
                  </a:lnTo>
                  <a:lnTo>
                    <a:pt x="2686" y="446277"/>
                  </a:lnTo>
                  <a:lnTo>
                    <a:pt x="10545" y="491307"/>
                  </a:lnTo>
                  <a:lnTo>
                    <a:pt x="23277" y="534458"/>
                  </a:lnTo>
                  <a:lnTo>
                    <a:pt x="40583" y="575431"/>
                  </a:lnTo>
                  <a:lnTo>
                    <a:pt x="62163" y="613924"/>
                  </a:lnTo>
                  <a:lnTo>
                    <a:pt x="87718" y="649639"/>
                  </a:lnTo>
                  <a:lnTo>
                    <a:pt x="116947" y="682275"/>
                  </a:lnTo>
                  <a:lnTo>
                    <a:pt x="149552" y="711533"/>
                  </a:lnTo>
                  <a:lnTo>
                    <a:pt x="185233" y="737113"/>
                  </a:lnTo>
                  <a:lnTo>
                    <a:pt x="223690" y="758714"/>
                  </a:lnTo>
                  <a:lnTo>
                    <a:pt x="264623" y="776037"/>
                  </a:lnTo>
                  <a:lnTo>
                    <a:pt x="307734" y="788782"/>
                  </a:lnTo>
                  <a:lnTo>
                    <a:pt x="352722" y="796649"/>
                  </a:lnTo>
                  <a:lnTo>
                    <a:pt x="399288" y="799338"/>
                  </a:lnTo>
                  <a:lnTo>
                    <a:pt x="445853" y="796649"/>
                  </a:lnTo>
                  <a:lnTo>
                    <a:pt x="490841" y="788782"/>
                  </a:lnTo>
                  <a:lnTo>
                    <a:pt x="533952" y="776037"/>
                  </a:lnTo>
                  <a:lnTo>
                    <a:pt x="574885" y="758714"/>
                  </a:lnTo>
                  <a:lnTo>
                    <a:pt x="613342" y="737113"/>
                  </a:lnTo>
                  <a:lnTo>
                    <a:pt x="649023" y="711533"/>
                  </a:lnTo>
                  <a:lnTo>
                    <a:pt x="681628" y="682275"/>
                  </a:lnTo>
                  <a:lnTo>
                    <a:pt x="710857" y="649639"/>
                  </a:lnTo>
                  <a:lnTo>
                    <a:pt x="736412" y="613924"/>
                  </a:lnTo>
                  <a:lnTo>
                    <a:pt x="757992" y="575431"/>
                  </a:lnTo>
                  <a:lnTo>
                    <a:pt x="775298" y="534458"/>
                  </a:lnTo>
                  <a:lnTo>
                    <a:pt x="788030" y="491307"/>
                  </a:lnTo>
                  <a:lnTo>
                    <a:pt x="795889" y="446277"/>
                  </a:lnTo>
                  <a:lnTo>
                    <a:pt x="798576" y="399669"/>
                  </a:lnTo>
                  <a:lnTo>
                    <a:pt x="795889" y="353060"/>
                  </a:lnTo>
                  <a:lnTo>
                    <a:pt x="788030" y="308030"/>
                  </a:lnTo>
                  <a:lnTo>
                    <a:pt x="775298" y="264879"/>
                  </a:lnTo>
                  <a:lnTo>
                    <a:pt x="757992" y="223906"/>
                  </a:lnTo>
                  <a:lnTo>
                    <a:pt x="736412" y="185413"/>
                  </a:lnTo>
                  <a:lnTo>
                    <a:pt x="710857" y="149698"/>
                  </a:lnTo>
                  <a:lnTo>
                    <a:pt x="681628" y="117062"/>
                  </a:lnTo>
                  <a:lnTo>
                    <a:pt x="649023" y="87804"/>
                  </a:lnTo>
                  <a:lnTo>
                    <a:pt x="613342" y="62224"/>
                  </a:lnTo>
                  <a:lnTo>
                    <a:pt x="574885" y="40623"/>
                  </a:lnTo>
                  <a:lnTo>
                    <a:pt x="533952" y="23300"/>
                  </a:lnTo>
                  <a:lnTo>
                    <a:pt x="490841" y="10555"/>
                  </a:lnTo>
                  <a:lnTo>
                    <a:pt x="445853" y="2688"/>
                  </a:lnTo>
                  <a:lnTo>
                    <a:pt x="3992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86893" y="3880484"/>
              <a:ext cx="798830" cy="799465"/>
            </a:xfrm>
            <a:custGeom>
              <a:avLst/>
              <a:gdLst/>
              <a:ahLst/>
              <a:cxnLst/>
              <a:rect l="l" t="t" r="r" b="b"/>
              <a:pathLst>
                <a:path w="798830" h="799464">
                  <a:moveTo>
                    <a:pt x="0" y="399669"/>
                  </a:moveTo>
                  <a:lnTo>
                    <a:pt x="2686" y="353060"/>
                  </a:lnTo>
                  <a:lnTo>
                    <a:pt x="10545" y="308030"/>
                  </a:lnTo>
                  <a:lnTo>
                    <a:pt x="23277" y="264879"/>
                  </a:lnTo>
                  <a:lnTo>
                    <a:pt x="40583" y="223906"/>
                  </a:lnTo>
                  <a:lnTo>
                    <a:pt x="62163" y="185413"/>
                  </a:lnTo>
                  <a:lnTo>
                    <a:pt x="87718" y="149698"/>
                  </a:lnTo>
                  <a:lnTo>
                    <a:pt x="116947" y="117062"/>
                  </a:lnTo>
                  <a:lnTo>
                    <a:pt x="149552" y="87804"/>
                  </a:lnTo>
                  <a:lnTo>
                    <a:pt x="185233" y="62224"/>
                  </a:lnTo>
                  <a:lnTo>
                    <a:pt x="223690" y="40623"/>
                  </a:lnTo>
                  <a:lnTo>
                    <a:pt x="264623" y="23300"/>
                  </a:lnTo>
                  <a:lnTo>
                    <a:pt x="307734" y="10555"/>
                  </a:lnTo>
                  <a:lnTo>
                    <a:pt x="352722" y="2688"/>
                  </a:lnTo>
                  <a:lnTo>
                    <a:pt x="399288" y="0"/>
                  </a:lnTo>
                  <a:lnTo>
                    <a:pt x="445853" y="2688"/>
                  </a:lnTo>
                  <a:lnTo>
                    <a:pt x="490841" y="10555"/>
                  </a:lnTo>
                  <a:lnTo>
                    <a:pt x="533952" y="23300"/>
                  </a:lnTo>
                  <a:lnTo>
                    <a:pt x="574885" y="40623"/>
                  </a:lnTo>
                  <a:lnTo>
                    <a:pt x="613342" y="62224"/>
                  </a:lnTo>
                  <a:lnTo>
                    <a:pt x="649023" y="87804"/>
                  </a:lnTo>
                  <a:lnTo>
                    <a:pt x="681628" y="117062"/>
                  </a:lnTo>
                  <a:lnTo>
                    <a:pt x="710857" y="149698"/>
                  </a:lnTo>
                  <a:lnTo>
                    <a:pt x="736412" y="185413"/>
                  </a:lnTo>
                  <a:lnTo>
                    <a:pt x="757992" y="223906"/>
                  </a:lnTo>
                  <a:lnTo>
                    <a:pt x="775298" y="264879"/>
                  </a:lnTo>
                  <a:lnTo>
                    <a:pt x="788030" y="308030"/>
                  </a:lnTo>
                  <a:lnTo>
                    <a:pt x="795889" y="353060"/>
                  </a:lnTo>
                  <a:lnTo>
                    <a:pt x="798576" y="399669"/>
                  </a:lnTo>
                  <a:lnTo>
                    <a:pt x="795889" y="446277"/>
                  </a:lnTo>
                  <a:lnTo>
                    <a:pt x="788030" y="491307"/>
                  </a:lnTo>
                  <a:lnTo>
                    <a:pt x="775298" y="534458"/>
                  </a:lnTo>
                  <a:lnTo>
                    <a:pt x="757992" y="575431"/>
                  </a:lnTo>
                  <a:lnTo>
                    <a:pt x="736412" y="613924"/>
                  </a:lnTo>
                  <a:lnTo>
                    <a:pt x="710857" y="649639"/>
                  </a:lnTo>
                  <a:lnTo>
                    <a:pt x="681628" y="682275"/>
                  </a:lnTo>
                  <a:lnTo>
                    <a:pt x="649023" y="711533"/>
                  </a:lnTo>
                  <a:lnTo>
                    <a:pt x="613342" y="737113"/>
                  </a:lnTo>
                  <a:lnTo>
                    <a:pt x="574885" y="758714"/>
                  </a:lnTo>
                  <a:lnTo>
                    <a:pt x="533952" y="776037"/>
                  </a:lnTo>
                  <a:lnTo>
                    <a:pt x="490841" y="788782"/>
                  </a:lnTo>
                  <a:lnTo>
                    <a:pt x="445853" y="796649"/>
                  </a:lnTo>
                  <a:lnTo>
                    <a:pt x="399288" y="799338"/>
                  </a:lnTo>
                  <a:lnTo>
                    <a:pt x="352722" y="796649"/>
                  </a:lnTo>
                  <a:lnTo>
                    <a:pt x="307734" y="788782"/>
                  </a:lnTo>
                  <a:lnTo>
                    <a:pt x="264623" y="776037"/>
                  </a:lnTo>
                  <a:lnTo>
                    <a:pt x="223690" y="758714"/>
                  </a:lnTo>
                  <a:lnTo>
                    <a:pt x="185233" y="737113"/>
                  </a:lnTo>
                  <a:lnTo>
                    <a:pt x="149552" y="711533"/>
                  </a:lnTo>
                  <a:lnTo>
                    <a:pt x="116947" y="682275"/>
                  </a:lnTo>
                  <a:lnTo>
                    <a:pt x="87718" y="649639"/>
                  </a:lnTo>
                  <a:lnTo>
                    <a:pt x="62163" y="613924"/>
                  </a:lnTo>
                  <a:lnTo>
                    <a:pt x="40583" y="575431"/>
                  </a:lnTo>
                  <a:lnTo>
                    <a:pt x="23277" y="534458"/>
                  </a:lnTo>
                  <a:lnTo>
                    <a:pt x="10545" y="491307"/>
                  </a:lnTo>
                  <a:lnTo>
                    <a:pt x="2686" y="446277"/>
                  </a:lnTo>
                  <a:lnTo>
                    <a:pt x="0" y="399669"/>
                  </a:lnTo>
                  <a:close/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485394" y="1268476"/>
            <a:ext cx="279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P</a:t>
            </a:r>
            <a:r>
              <a:rPr sz="1800" b="1" dirty="0">
                <a:solidFill>
                  <a:srgbClr val="006FC0"/>
                </a:solidFill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sldNum" sz="quarter" idx="7"/>
          </p:nvPr>
        </p:nvSpPr>
        <p:spPr>
          <a:xfrm>
            <a:off x="8305800" y="6400800"/>
            <a:ext cx="38100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235">
              <a:lnSpc>
                <a:spcPts val="105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30" name="object 30"/>
          <p:cNvSpPr txBox="1"/>
          <p:nvPr/>
        </p:nvSpPr>
        <p:spPr>
          <a:xfrm>
            <a:off x="900175" y="2174494"/>
            <a:ext cx="279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AF50"/>
                </a:solidFill>
                <a:latin typeface="Times New Roman"/>
                <a:cs typeface="Times New Roman"/>
              </a:rPr>
              <a:t>P</a:t>
            </a:r>
            <a:r>
              <a:rPr sz="1800" b="1" dirty="0">
                <a:solidFill>
                  <a:srgbClr val="00AF50"/>
                </a:solidFill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87475" y="3115309"/>
            <a:ext cx="279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943735"/>
                </a:solidFill>
                <a:latin typeface="Times New Roman"/>
                <a:cs typeface="Times New Roman"/>
              </a:rPr>
              <a:t>P</a:t>
            </a:r>
            <a:r>
              <a:rPr sz="1800" b="1" dirty="0">
                <a:solidFill>
                  <a:srgbClr val="943735"/>
                </a:solidFill>
                <a:latin typeface="Times New Roman"/>
                <a:cs typeface="Times New Roman"/>
              </a:rPr>
              <a:t>3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44576" y="4090416"/>
            <a:ext cx="25146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E36C09"/>
                </a:solidFill>
                <a:latin typeface="Times New Roman"/>
                <a:cs typeface="Times New Roman"/>
              </a:rPr>
              <a:t>P5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34950" y="5471414"/>
            <a:ext cx="8329930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Carlito"/>
                <a:cs typeface="Times New Roman"/>
              </a:rPr>
              <a:t>В </a:t>
            </a:r>
            <a:r>
              <a:rPr sz="1400" b="1" spc="-10" dirty="0">
                <a:latin typeface="Carlito"/>
                <a:cs typeface="Times New Roman"/>
              </a:rPr>
              <a:t>индекс включены </a:t>
            </a:r>
            <a:r>
              <a:rPr sz="1400" b="1" dirty="0">
                <a:latin typeface="Carlito"/>
                <a:cs typeface="Times New Roman"/>
              </a:rPr>
              <a:t>Роспотребнадзор, </a:t>
            </a:r>
            <a:r>
              <a:rPr sz="1400" b="1" spc="-5" dirty="0">
                <a:latin typeface="Carlito"/>
                <a:cs typeface="Times New Roman"/>
              </a:rPr>
              <a:t>Ростехнадзор, Россельхознадзор, Росприроднадзор,  </a:t>
            </a:r>
            <a:r>
              <a:rPr sz="1400" b="1" spc="-15" dirty="0">
                <a:latin typeface="Carlito"/>
                <a:cs typeface="Times New Roman"/>
              </a:rPr>
              <a:t>Роструд, </a:t>
            </a:r>
            <a:r>
              <a:rPr sz="1400" b="1" spc="-5" dirty="0">
                <a:latin typeface="Carlito"/>
                <a:cs typeface="Times New Roman"/>
              </a:rPr>
              <a:t>МЧС </a:t>
            </a:r>
            <a:r>
              <a:rPr sz="1400" b="1" dirty="0" err="1">
                <a:latin typeface="Carlito"/>
                <a:cs typeface="Times New Roman"/>
              </a:rPr>
              <a:t>России</a:t>
            </a:r>
            <a:r>
              <a:rPr lang="ru-RU" sz="1400" b="1" dirty="0">
                <a:latin typeface="Carlito"/>
                <a:cs typeface="Times New Roman"/>
              </a:rPr>
              <a:t>, Росздравнадзор, </a:t>
            </a:r>
            <a:r>
              <a:rPr lang="ru-RU" sz="1400" b="1" dirty="0" err="1">
                <a:latin typeface="Carlito"/>
                <a:cs typeface="Times New Roman"/>
              </a:rPr>
              <a:t>Ространснадзор</a:t>
            </a:r>
            <a:r>
              <a:rPr sz="1400" b="1" spc="-5" dirty="0">
                <a:latin typeface="Carlito"/>
                <a:cs typeface="Times New Roman"/>
              </a:rPr>
              <a:t> </a:t>
            </a:r>
            <a:r>
              <a:rPr sz="1400" b="1" dirty="0">
                <a:latin typeface="Carlito"/>
                <a:cs typeface="Times New Roman"/>
              </a:rPr>
              <a:t>– в общей сложности </a:t>
            </a:r>
            <a:r>
              <a:rPr sz="1400" b="1" spc="-10" dirty="0" err="1">
                <a:latin typeface="Carlito"/>
                <a:cs typeface="Times New Roman"/>
              </a:rPr>
              <a:t>порядка</a:t>
            </a:r>
            <a:r>
              <a:rPr sz="1400" b="1" spc="-10" dirty="0">
                <a:latin typeface="Carlito"/>
                <a:cs typeface="Times New Roman"/>
              </a:rPr>
              <a:t> </a:t>
            </a:r>
            <a:r>
              <a:rPr lang="ru-RU" sz="1400" b="1" dirty="0">
                <a:latin typeface="Carlito"/>
                <a:cs typeface="Times New Roman"/>
              </a:rPr>
              <a:t>60</a:t>
            </a:r>
            <a:r>
              <a:rPr sz="1400" b="1" dirty="0">
                <a:latin typeface="Carlito"/>
                <a:cs typeface="Times New Roman"/>
              </a:rPr>
              <a:t>% </a:t>
            </a:r>
            <a:r>
              <a:rPr sz="1400" b="1" spc="-10" dirty="0">
                <a:latin typeface="Carlito"/>
                <a:cs typeface="Times New Roman"/>
              </a:rPr>
              <a:t>контрольных  </a:t>
            </a:r>
            <a:r>
              <a:rPr sz="1400" b="1" dirty="0">
                <a:latin typeface="Carlito"/>
                <a:cs typeface="Times New Roman"/>
              </a:rPr>
              <a:t>и </a:t>
            </a:r>
            <a:r>
              <a:rPr sz="1400" b="1" spc="-5" dirty="0">
                <a:latin typeface="Carlito"/>
                <a:cs typeface="Times New Roman"/>
              </a:rPr>
              <a:t>надзорных </a:t>
            </a:r>
            <a:r>
              <a:rPr sz="1400" b="1" dirty="0">
                <a:latin typeface="Carlito"/>
                <a:cs typeface="Times New Roman"/>
              </a:rPr>
              <a:t>мероприятий в</a:t>
            </a:r>
            <a:r>
              <a:rPr sz="1400" b="1" spc="-5" dirty="0">
                <a:latin typeface="Carlito"/>
                <a:cs typeface="Times New Roman"/>
              </a:rPr>
              <a:t> России.</a:t>
            </a:r>
            <a:endParaRPr sz="1400" b="1" dirty="0">
              <a:latin typeface="Carlito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162" y="243586"/>
            <a:ext cx="8492237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FFFFFF"/>
                </a:solidFill>
                <a:latin typeface="Carlito"/>
                <a:cs typeface="Carlito"/>
              </a:rPr>
              <a:t>ИСТОЧНИКИ </a:t>
            </a:r>
            <a:r>
              <a:rPr sz="1600" b="1" dirty="0">
                <a:solidFill>
                  <a:srgbClr val="FFFFFF"/>
                </a:solidFill>
                <a:latin typeface="Carlito"/>
                <a:cs typeface="Carlito"/>
              </a:rPr>
              <a:t>ДАННЫХ </a:t>
            </a:r>
            <a:r>
              <a:rPr sz="1600" b="1" spc="-10" dirty="0">
                <a:solidFill>
                  <a:srgbClr val="FFFFFF"/>
                </a:solidFill>
                <a:latin typeface="Carlito"/>
                <a:cs typeface="Carlito"/>
              </a:rPr>
              <a:t>ИНДЕКСА </a:t>
            </a:r>
            <a:r>
              <a:rPr sz="1600" b="1" spc="-15" dirty="0">
                <a:solidFill>
                  <a:srgbClr val="FFFFFF"/>
                </a:solidFill>
                <a:latin typeface="Carlito"/>
                <a:cs typeface="Carlito"/>
              </a:rPr>
              <a:t>«АДМИНИСТРАТИВНОЕ</a:t>
            </a:r>
            <a:r>
              <a:rPr sz="1600" b="1" spc="-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arlito"/>
                <a:cs typeface="Carlito"/>
              </a:rPr>
              <a:t>ДАВЛЕНИЕ»</a:t>
            </a:r>
            <a:endParaRPr sz="16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235">
              <a:lnSpc>
                <a:spcPts val="105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53363" y="1193495"/>
            <a:ext cx="7700009" cy="28017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4999"/>
              </a:lnSpc>
              <a:spcBef>
                <a:spcPts val="100"/>
              </a:spcBef>
              <a:buAutoNum type="arabicPeriod"/>
              <a:tabLst>
                <a:tab pos="240665" algn="l"/>
              </a:tabLst>
            </a:pPr>
            <a:r>
              <a:rPr sz="1400" b="1" spc="-5" dirty="0" err="1">
                <a:latin typeface="Carlito"/>
                <a:cs typeface="Carlito"/>
              </a:rPr>
              <a:t>Форма</a:t>
            </a:r>
            <a:r>
              <a:rPr sz="1400" b="1" spc="-5" dirty="0">
                <a:latin typeface="Carlito"/>
                <a:cs typeface="Carlito"/>
              </a:rPr>
              <a:t> </a:t>
            </a:r>
            <a:r>
              <a:rPr sz="1400" b="1" spc="-10" dirty="0">
                <a:latin typeface="Carlito"/>
                <a:cs typeface="Carlito"/>
              </a:rPr>
              <a:t>№</a:t>
            </a:r>
            <a:r>
              <a:rPr lang="ru-RU" sz="1400" b="1" spc="-10" dirty="0">
                <a:latin typeface="Carlito"/>
                <a:cs typeface="Carlito"/>
              </a:rPr>
              <a:t> </a:t>
            </a:r>
            <a:r>
              <a:rPr sz="1400" b="1" spc="-10" dirty="0">
                <a:latin typeface="Carlito"/>
                <a:cs typeface="Carlito"/>
              </a:rPr>
              <a:t>1-контроль «Сведения об </a:t>
            </a:r>
            <a:r>
              <a:rPr sz="1400" b="1" spc="-5" dirty="0">
                <a:latin typeface="Carlito"/>
                <a:cs typeface="Carlito"/>
              </a:rPr>
              <a:t>осуществлении </a:t>
            </a:r>
            <a:r>
              <a:rPr sz="1400" b="1" spc="-10" dirty="0">
                <a:latin typeface="Carlito"/>
                <a:cs typeface="Carlito"/>
              </a:rPr>
              <a:t>государственного контроля </a:t>
            </a:r>
            <a:r>
              <a:rPr sz="1400" b="1" spc="-5" dirty="0">
                <a:latin typeface="Carlito"/>
                <a:cs typeface="Carlito"/>
              </a:rPr>
              <a:t>(надзора) и  муниципального </a:t>
            </a:r>
            <a:r>
              <a:rPr sz="1400" b="1" spc="-10" dirty="0">
                <a:latin typeface="Carlito"/>
                <a:cs typeface="Carlito"/>
              </a:rPr>
              <a:t>контроля»; </a:t>
            </a:r>
            <a:r>
              <a:rPr sz="1400" i="1" spc="-5" dirty="0">
                <a:latin typeface="Carlito"/>
                <a:cs typeface="Carlito"/>
              </a:rPr>
              <a:t>(для упрощения </a:t>
            </a:r>
            <a:r>
              <a:rPr sz="1400" i="1" dirty="0">
                <a:latin typeface="Carlito"/>
                <a:cs typeface="Carlito"/>
              </a:rPr>
              <a:t>расчетов, </a:t>
            </a:r>
            <a:r>
              <a:rPr sz="1400" i="1" spc="-5" dirty="0">
                <a:latin typeface="Carlito"/>
                <a:cs typeface="Carlito"/>
              </a:rPr>
              <a:t>в состав Индекса не включены  </a:t>
            </a:r>
            <a:r>
              <a:rPr sz="1400" i="1" spc="-10" dirty="0">
                <a:latin typeface="Carlito"/>
                <a:cs typeface="Carlito"/>
              </a:rPr>
              <a:t>лицензионные </a:t>
            </a:r>
            <a:r>
              <a:rPr sz="1400" i="1" spc="-5" dirty="0">
                <a:latin typeface="Carlito"/>
                <a:cs typeface="Carlito"/>
              </a:rPr>
              <a:t>проверки, информация о </a:t>
            </a:r>
            <a:r>
              <a:rPr sz="1400" i="1" spc="-10" dirty="0">
                <a:latin typeface="Carlito"/>
                <a:cs typeface="Carlito"/>
              </a:rPr>
              <a:t>которых консолидируется </a:t>
            </a:r>
            <a:r>
              <a:rPr sz="1400" i="1" spc="-5" dirty="0">
                <a:latin typeface="Carlito"/>
                <a:cs typeface="Carlito"/>
              </a:rPr>
              <a:t>на федеральном уровне </a:t>
            </a:r>
            <a:r>
              <a:rPr sz="1400" i="1" spc="-10" dirty="0">
                <a:latin typeface="Carlito"/>
                <a:cs typeface="Carlito"/>
              </a:rPr>
              <a:t>«по  </a:t>
            </a:r>
            <a:r>
              <a:rPr sz="1400" i="1" spc="-5" dirty="0">
                <a:latin typeface="Carlito"/>
                <a:cs typeface="Carlito"/>
              </a:rPr>
              <a:t>видам </a:t>
            </a:r>
            <a:r>
              <a:rPr sz="1400" i="1" spc="-10" dirty="0">
                <a:latin typeface="Carlito"/>
                <a:cs typeface="Carlito"/>
              </a:rPr>
              <a:t>контроля»). </a:t>
            </a:r>
            <a:r>
              <a:rPr sz="1400" b="1" spc="-5" dirty="0">
                <a:latin typeface="Carlito"/>
                <a:cs typeface="Carlito"/>
              </a:rPr>
              <a:t>Данные </a:t>
            </a:r>
            <a:r>
              <a:rPr sz="1400" b="1" spc="-10" dirty="0">
                <a:latin typeface="Carlito"/>
                <a:cs typeface="Carlito"/>
              </a:rPr>
              <a:t>представлены централизовано федеральными </a:t>
            </a:r>
            <a:r>
              <a:rPr sz="1400" b="1" spc="-5" dirty="0">
                <a:latin typeface="Carlito"/>
                <a:cs typeface="Carlito"/>
              </a:rPr>
              <a:t>органами  </a:t>
            </a:r>
            <a:r>
              <a:rPr sz="1400" b="1" spc="-10" dirty="0">
                <a:latin typeface="Carlito"/>
                <a:cs typeface="Carlito"/>
              </a:rPr>
              <a:t>исполнительной</a:t>
            </a:r>
            <a:r>
              <a:rPr sz="1400" b="1" spc="-20" dirty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власти.</a:t>
            </a:r>
            <a:endParaRPr sz="1400" dirty="0">
              <a:latin typeface="Carlito"/>
              <a:cs typeface="Carlito"/>
            </a:endParaRPr>
          </a:p>
          <a:p>
            <a:pPr marL="12700" marR="6350" algn="just">
              <a:lnSpc>
                <a:spcPct val="114999"/>
              </a:lnSpc>
              <a:spcBef>
                <a:spcPts val="1200"/>
              </a:spcBef>
              <a:buAutoNum type="arabicPeriod"/>
              <a:tabLst>
                <a:tab pos="205104" algn="l"/>
              </a:tabLst>
            </a:pPr>
            <a:r>
              <a:rPr sz="1400" b="1" spc="-5" dirty="0">
                <a:latin typeface="Carlito"/>
                <a:cs typeface="Carlito"/>
              </a:rPr>
              <a:t>Форма 1-АЭ </a:t>
            </a:r>
            <a:r>
              <a:rPr sz="1400" b="1" spc="-10" dirty="0">
                <a:latin typeface="Carlito"/>
                <a:cs typeface="Carlito"/>
              </a:rPr>
              <a:t>«Сведения </a:t>
            </a:r>
            <a:r>
              <a:rPr sz="1400" b="1" spc="-5" dirty="0">
                <a:latin typeface="Carlito"/>
                <a:cs typeface="Carlito"/>
              </a:rPr>
              <a:t>об административных </a:t>
            </a:r>
            <a:r>
              <a:rPr sz="1400" b="1" spc="-10" dirty="0">
                <a:latin typeface="Carlito"/>
                <a:cs typeface="Carlito"/>
              </a:rPr>
              <a:t>правонарушениях </a:t>
            </a:r>
            <a:r>
              <a:rPr sz="1400" b="1" spc="-5" dirty="0">
                <a:latin typeface="Carlito"/>
                <a:cs typeface="Carlito"/>
              </a:rPr>
              <a:t>в </a:t>
            </a:r>
            <a:r>
              <a:rPr sz="1400" b="1" spc="-10" dirty="0">
                <a:latin typeface="Carlito"/>
                <a:cs typeface="Carlito"/>
              </a:rPr>
              <a:t>сфере экономики». </a:t>
            </a:r>
            <a:r>
              <a:rPr sz="1400" b="1" spc="-5" dirty="0">
                <a:latin typeface="Carlito"/>
                <a:cs typeface="Carlito"/>
              </a:rPr>
              <a:t>Данные  </a:t>
            </a:r>
            <a:r>
              <a:rPr sz="1400" b="1" spc="-10" dirty="0">
                <a:latin typeface="Carlito"/>
                <a:cs typeface="Carlito"/>
              </a:rPr>
              <a:t>представлены Росстатом</a:t>
            </a:r>
            <a:r>
              <a:rPr sz="1400" b="1" spc="10" dirty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России.</a:t>
            </a:r>
            <a:endParaRPr sz="1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Carlito"/>
              <a:buAutoNum type="arabicPeriod"/>
            </a:pPr>
            <a:endParaRPr sz="1150" dirty="0">
              <a:latin typeface="Carlito"/>
              <a:cs typeface="Carlito"/>
            </a:endParaRPr>
          </a:p>
          <a:p>
            <a:pPr marL="189865" indent="-177800" algn="just">
              <a:lnSpc>
                <a:spcPct val="100000"/>
              </a:lnSpc>
              <a:buAutoNum type="arabicPeriod"/>
              <a:tabLst>
                <a:tab pos="190500" algn="l"/>
              </a:tabLst>
            </a:pPr>
            <a:r>
              <a:rPr sz="1400" b="1" spc="-15" dirty="0">
                <a:latin typeface="Carlito"/>
                <a:cs typeface="Carlito"/>
              </a:rPr>
              <a:t>Судебная </a:t>
            </a:r>
            <a:r>
              <a:rPr sz="1400" b="1" spc="-5" dirty="0">
                <a:latin typeface="Carlito"/>
                <a:cs typeface="Carlito"/>
              </a:rPr>
              <a:t>статистика по </a:t>
            </a:r>
            <a:r>
              <a:rPr sz="1400" b="1" spc="-10" dirty="0">
                <a:latin typeface="Carlito"/>
                <a:cs typeface="Carlito"/>
              </a:rPr>
              <a:t>форме </a:t>
            </a:r>
            <a:r>
              <a:rPr sz="1400" b="1" dirty="0">
                <a:latin typeface="Carlito"/>
                <a:cs typeface="Carlito"/>
              </a:rPr>
              <a:t>1-АП </a:t>
            </a:r>
            <a:r>
              <a:rPr sz="1400" b="1" spc="-5" dirty="0">
                <a:latin typeface="Carlito"/>
                <a:cs typeface="Carlito"/>
              </a:rPr>
              <a:t>«Отчет о </a:t>
            </a:r>
            <a:r>
              <a:rPr sz="1400" b="1" spc="-10" dirty="0">
                <a:latin typeface="Carlito"/>
                <a:cs typeface="Carlito"/>
              </a:rPr>
              <a:t>работе </a:t>
            </a:r>
            <a:r>
              <a:rPr sz="1400" b="1" spc="-15" dirty="0">
                <a:latin typeface="Carlito"/>
                <a:cs typeface="Carlito"/>
              </a:rPr>
              <a:t>судов </a:t>
            </a:r>
            <a:r>
              <a:rPr sz="1400" b="1" spc="-10" dirty="0">
                <a:latin typeface="Carlito"/>
                <a:cs typeface="Carlito"/>
              </a:rPr>
              <a:t>общей </a:t>
            </a:r>
            <a:r>
              <a:rPr sz="1400" b="1" spc="-5" dirty="0">
                <a:latin typeface="Carlito"/>
                <a:cs typeface="Carlito"/>
              </a:rPr>
              <a:t>юрисдикции</a:t>
            </a:r>
            <a:r>
              <a:rPr sz="1400" b="1" spc="35" dirty="0">
                <a:latin typeface="Carlito"/>
                <a:cs typeface="Carlito"/>
              </a:rPr>
              <a:t> </a:t>
            </a:r>
            <a:r>
              <a:rPr sz="1400" b="1" spc="-10" dirty="0">
                <a:latin typeface="Carlito"/>
                <a:cs typeface="Carlito"/>
              </a:rPr>
              <a:t>по</a:t>
            </a:r>
            <a:endParaRPr sz="1400" dirty="0">
              <a:latin typeface="Carlito"/>
              <a:cs typeface="Carlito"/>
            </a:endParaRPr>
          </a:p>
          <a:p>
            <a:pPr marL="12700" marR="51435">
              <a:lnSpc>
                <a:spcPct val="114999"/>
              </a:lnSpc>
            </a:pPr>
            <a:r>
              <a:rPr sz="1400" b="1" spc="-5" dirty="0">
                <a:latin typeface="Carlito"/>
                <a:cs typeface="Carlito"/>
              </a:rPr>
              <a:t>рассмотрению </a:t>
            </a:r>
            <a:r>
              <a:rPr sz="1400" b="1" spc="-15" dirty="0">
                <a:latin typeface="Carlito"/>
                <a:cs typeface="Carlito"/>
              </a:rPr>
              <a:t>дел </a:t>
            </a:r>
            <a:r>
              <a:rPr sz="1400" b="1" spc="-5" dirty="0">
                <a:latin typeface="Carlito"/>
                <a:cs typeface="Carlito"/>
              </a:rPr>
              <a:t>об административных правонарушениях» </a:t>
            </a:r>
            <a:r>
              <a:rPr sz="1400" b="1" spc="-15" dirty="0">
                <a:latin typeface="Carlito"/>
                <a:cs typeface="Carlito"/>
              </a:rPr>
              <a:t>(Судебный </a:t>
            </a:r>
            <a:r>
              <a:rPr sz="1400" b="1" spc="-5" dirty="0">
                <a:latin typeface="Carlito"/>
                <a:cs typeface="Carlito"/>
              </a:rPr>
              <a:t>департамент </a:t>
            </a:r>
            <a:r>
              <a:rPr sz="1400" b="1" spc="-10" dirty="0">
                <a:latin typeface="Carlito"/>
                <a:cs typeface="Carlito"/>
              </a:rPr>
              <a:t>Верховного  </a:t>
            </a:r>
            <a:r>
              <a:rPr sz="1400" b="1" spc="-20" dirty="0">
                <a:latin typeface="Carlito"/>
                <a:cs typeface="Carlito"/>
              </a:rPr>
              <a:t>суда </a:t>
            </a:r>
            <a:r>
              <a:rPr sz="1400" b="1" spc="-10" dirty="0">
                <a:latin typeface="Carlito"/>
                <a:cs typeface="Carlito"/>
              </a:rPr>
              <a:t>Российской Федерации), </a:t>
            </a:r>
            <a:r>
              <a:rPr sz="1400" b="1" spc="-55" dirty="0">
                <a:latin typeface="Carlito"/>
                <a:cs typeface="Carlito"/>
              </a:rPr>
              <a:t>ГАС</a:t>
            </a:r>
            <a:r>
              <a:rPr sz="1400" b="1" spc="-15" dirty="0">
                <a:latin typeface="Carlito"/>
                <a:cs typeface="Carlito"/>
              </a:rPr>
              <a:t> </a:t>
            </a:r>
            <a:r>
              <a:rPr sz="1400" b="1" spc="-10" dirty="0">
                <a:latin typeface="Carlito"/>
                <a:cs typeface="Carlito"/>
              </a:rPr>
              <a:t>«</a:t>
            </a:r>
            <a:r>
              <a:rPr sz="1400" b="1" spc="-10" dirty="0" err="1">
                <a:latin typeface="Carlito"/>
                <a:cs typeface="Carlito"/>
              </a:rPr>
              <a:t>Правосудие</a:t>
            </a:r>
            <a:r>
              <a:rPr sz="1400" b="1" spc="-10" dirty="0">
                <a:latin typeface="Carlito"/>
                <a:cs typeface="Carlito"/>
              </a:rPr>
              <a:t>»</a:t>
            </a:r>
            <a:r>
              <a:rPr lang="ru-RU" sz="1400" b="1" spc="-10" dirty="0">
                <a:latin typeface="Carlito"/>
                <a:cs typeface="Carlito"/>
              </a:rPr>
              <a:t>.</a:t>
            </a:r>
            <a:endParaRPr sz="14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163" y="226821"/>
            <a:ext cx="8873237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FFFFFF"/>
                </a:solidFill>
              </a:rPr>
              <a:t>КЛЮЧЕВЫЕ </a:t>
            </a:r>
            <a:r>
              <a:rPr spc="-20" dirty="0">
                <a:solidFill>
                  <a:srgbClr val="FFFFFF"/>
                </a:solidFill>
              </a:rPr>
              <a:t>ПОКАЗАТЕЛИ </a:t>
            </a:r>
            <a:r>
              <a:rPr spc="-10" dirty="0">
                <a:solidFill>
                  <a:srgbClr val="FFFFFF"/>
                </a:solidFill>
              </a:rPr>
              <a:t>ИНДЕКСА </a:t>
            </a:r>
            <a:r>
              <a:rPr dirty="0">
                <a:solidFill>
                  <a:srgbClr val="FFFFFF"/>
                </a:solidFill>
              </a:rPr>
              <a:t>ПО </a:t>
            </a:r>
            <a:r>
              <a:rPr spc="-25" dirty="0">
                <a:solidFill>
                  <a:srgbClr val="FFFFFF"/>
                </a:solidFill>
              </a:rPr>
              <a:t>ОРГАНАМ </a:t>
            </a:r>
            <a:r>
              <a:rPr spc="-15" dirty="0">
                <a:solidFill>
                  <a:srgbClr val="FFFFFF"/>
                </a:solidFill>
              </a:rPr>
              <a:t>КОНТРОЛЯ </a:t>
            </a:r>
            <a:r>
              <a:rPr dirty="0">
                <a:solidFill>
                  <a:srgbClr val="FFFFFF"/>
                </a:solidFill>
              </a:rPr>
              <a:t>И</a:t>
            </a:r>
            <a:r>
              <a:rPr spc="50" dirty="0">
                <a:solidFill>
                  <a:srgbClr val="FFFFFF"/>
                </a:solidFill>
              </a:rPr>
              <a:t> </a:t>
            </a:r>
            <a:r>
              <a:rPr spc="-15" dirty="0">
                <a:solidFill>
                  <a:srgbClr val="FFFFFF"/>
                </a:solidFill>
              </a:rPr>
              <a:t>НАДЗОРА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5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23240" y="809498"/>
            <a:ext cx="7592059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25" dirty="0">
                <a:latin typeface="Times New Roman"/>
                <a:cs typeface="Times New Roman"/>
              </a:rPr>
              <a:t>ПОКАЗАТЕЛИ, </a:t>
            </a:r>
            <a:r>
              <a:rPr sz="1400" b="1" spc="-40" dirty="0">
                <a:latin typeface="Times New Roman"/>
                <a:cs typeface="Times New Roman"/>
              </a:rPr>
              <a:t>РАСЧИТАННЫЕ </a:t>
            </a:r>
            <a:r>
              <a:rPr sz="1400" b="1" spc="-5" dirty="0">
                <a:latin typeface="Times New Roman"/>
                <a:cs typeface="Times New Roman"/>
              </a:rPr>
              <a:t>ДЛЯ </a:t>
            </a:r>
            <a:r>
              <a:rPr sz="1400" b="1" spc="-10" dirty="0">
                <a:latin typeface="Times New Roman"/>
                <a:cs typeface="Times New Roman"/>
              </a:rPr>
              <a:t>РОССИЙСКОЙ </a:t>
            </a:r>
            <a:r>
              <a:rPr sz="1400" b="1" spc="-25" dirty="0">
                <a:latin typeface="Times New Roman"/>
                <a:cs typeface="Times New Roman"/>
              </a:rPr>
              <a:t>ФЕДЕРАЦИИ </a:t>
            </a:r>
            <a:r>
              <a:rPr sz="1400" spc="-5" dirty="0">
                <a:latin typeface="Times New Roman"/>
                <a:cs typeface="Times New Roman"/>
              </a:rPr>
              <a:t>(по данным </a:t>
            </a:r>
            <a:r>
              <a:rPr sz="1400" spc="-5" dirty="0" err="1">
                <a:latin typeface="Times New Roman"/>
                <a:cs typeface="Times New Roman"/>
              </a:rPr>
              <a:t>за</a:t>
            </a:r>
            <a:r>
              <a:rPr sz="1400" spc="-5" dirty="0">
                <a:latin typeface="Times New Roman"/>
                <a:cs typeface="Times New Roman"/>
              </a:rPr>
              <a:t> 20</a:t>
            </a:r>
            <a:r>
              <a:rPr lang="ru-RU" sz="1400" spc="-5" dirty="0">
                <a:latin typeface="Times New Roman"/>
                <a:cs typeface="Times New Roman"/>
              </a:rPr>
              <a:t>20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год)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6001" y="6305044"/>
            <a:ext cx="647446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15" dirty="0">
                <a:latin typeface="Times New Roman"/>
                <a:cs typeface="Times New Roman"/>
              </a:rPr>
              <a:t>скобках </a:t>
            </a:r>
            <a:r>
              <a:rPr sz="1200" spc="-5" dirty="0">
                <a:latin typeface="Times New Roman"/>
                <a:cs typeface="Times New Roman"/>
              </a:rPr>
              <a:t>указано изменение </a:t>
            </a:r>
            <a:r>
              <a:rPr sz="1200" spc="-10" dirty="0">
                <a:latin typeface="Times New Roman"/>
                <a:cs typeface="Times New Roman"/>
              </a:rPr>
              <a:t>показателей </a:t>
            </a:r>
            <a:r>
              <a:rPr sz="1200" spc="-5" dirty="0">
                <a:latin typeface="Times New Roman"/>
                <a:cs typeface="Times New Roman"/>
              </a:rPr>
              <a:t>по </a:t>
            </a:r>
            <a:r>
              <a:rPr sz="1200" dirty="0">
                <a:latin typeface="Times New Roman"/>
                <a:cs typeface="Times New Roman"/>
              </a:rPr>
              <a:t>сравнению с </a:t>
            </a:r>
            <a:r>
              <a:rPr sz="1200" dirty="0" smtClean="0">
                <a:latin typeface="Times New Roman"/>
                <a:cs typeface="Times New Roman"/>
              </a:rPr>
              <a:t>201</a:t>
            </a:r>
            <a:r>
              <a:rPr lang="ru-RU" sz="1200" dirty="0" smtClean="0">
                <a:latin typeface="Times New Roman"/>
                <a:cs typeface="Times New Roman"/>
              </a:rPr>
              <a:t>9</a:t>
            </a:r>
            <a:r>
              <a:rPr sz="1200" spc="50" dirty="0" smtClean="0">
                <a:latin typeface="Times New Roman"/>
                <a:cs typeface="Times New Roman"/>
              </a:rPr>
              <a:t> </a:t>
            </a:r>
            <a:r>
              <a:rPr sz="1200" spc="-20" dirty="0" err="1" smtClean="0">
                <a:latin typeface="Times New Roman"/>
                <a:cs typeface="Times New Roman"/>
              </a:rPr>
              <a:t>годом</a:t>
            </a:r>
            <a:r>
              <a:rPr lang="ru-RU" sz="1200" spc="-20" dirty="0">
                <a:latin typeface="Times New Roman"/>
                <a:cs typeface="Times New Roman"/>
              </a:rPr>
              <a:t> </a:t>
            </a:r>
            <a:r>
              <a:rPr lang="ru-RU" sz="1200" spc="-20" dirty="0" smtClean="0">
                <a:latin typeface="Times New Roman"/>
                <a:cs typeface="Times New Roman"/>
              </a:rPr>
              <a:t> (</a:t>
            </a:r>
            <a:r>
              <a:rPr lang="ru-RU" sz="1200" spc="-20" dirty="0" err="1" smtClean="0">
                <a:latin typeface="Times New Roman"/>
                <a:cs typeface="Times New Roman"/>
              </a:rPr>
              <a:t>Россельзохнадзор</a:t>
            </a:r>
            <a:r>
              <a:rPr lang="ru-RU" sz="1200" spc="-20" dirty="0" smtClean="0">
                <a:latin typeface="Times New Roman"/>
                <a:cs typeface="Times New Roman"/>
              </a:rPr>
              <a:t> с 2018)</a:t>
            </a:r>
            <a:endParaRPr sz="1200" dirty="0">
              <a:latin typeface="Times New Roman"/>
              <a:cs typeface="Times New Roman"/>
            </a:endParaRPr>
          </a:p>
        </p:txBody>
      </p:sp>
      <p:graphicFrame>
        <p:nvGraphicFramePr>
          <p:cNvPr id="7" name="object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302799"/>
              </p:ext>
            </p:extLst>
          </p:nvPr>
        </p:nvGraphicFramePr>
        <p:xfrm>
          <a:off x="189231" y="1143000"/>
          <a:ext cx="8610599" cy="49545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94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57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21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215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7095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1300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0771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3041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010" marR="72390" indent="63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000" b="1" spc="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000" b="1" spc="10" dirty="0">
                          <a:solidFill>
                            <a:srgbClr val="0068AC"/>
                          </a:solidFill>
                          <a:latin typeface="Trebuchet MS"/>
                          <a:cs typeface="Trebuchet MS"/>
                        </a:rPr>
                        <a:t>P</a:t>
                      </a:r>
                      <a:r>
                        <a:rPr sz="1000" b="1" spc="5" dirty="0">
                          <a:solidFill>
                            <a:srgbClr val="0068AC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—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доля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предупреждений  от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общего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числа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наказаний,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69" marR="57150" indent="-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000" b="1" spc="10" dirty="0">
                          <a:solidFill>
                            <a:srgbClr val="41AD49"/>
                          </a:solidFill>
                          <a:latin typeface="Trebuchet MS"/>
                          <a:cs typeface="Trebuchet MS"/>
                        </a:rPr>
                        <a:t>P</a:t>
                      </a:r>
                      <a:r>
                        <a:rPr sz="1000" b="1" spc="5" dirty="0">
                          <a:solidFill>
                            <a:srgbClr val="41AD49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—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доля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организаций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ип,  подвергнутых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контролю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надзору,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от  общего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числа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подконтрольных,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marR="6858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000" b="1" spc="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000" b="1" spc="10" dirty="0">
                          <a:solidFill>
                            <a:srgbClr val="AB3224"/>
                          </a:solidFill>
                          <a:latin typeface="Trebuchet MS"/>
                          <a:cs typeface="Trebuchet MS"/>
                        </a:rPr>
                        <a:t>P</a:t>
                      </a:r>
                      <a:r>
                        <a:rPr sz="1000" b="1" spc="5" dirty="0">
                          <a:solidFill>
                            <a:srgbClr val="AB3224"/>
                          </a:solidFill>
                          <a:latin typeface="Trebuchet MS"/>
                          <a:cs typeface="Trebuchet MS"/>
                        </a:rPr>
                        <a:t>3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—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доля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штрафов,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000" b="1" spc="4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ложенных  без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проведения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плановых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или  внеплановых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проверок,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000" b="1" spc="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000" b="1" spc="10" dirty="0">
                          <a:solidFill>
                            <a:srgbClr val="F79548"/>
                          </a:solidFill>
                          <a:latin typeface="Trebuchet MS"/>
                          <a:cs typeface="Trebuchet MS"/>
                        </a:rPr>
                        <a:t>P</a:t>
                      </a:r>
                      <a:r>
                        <a:rPr sz="1000" b="1" spc="5" dirty="0">
                          <a:solidFill>
                            <a:srgbClr val="F79548"/>
                          </a:solidFill>
                          <a:latin typeface="Trebuchet MS"/>
                          <a:cs typeface="Trebuchet MS"/>
                        </a:rPr>
                        <a:t>5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—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административный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12128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«н</a:t>
                      </a:r>
                      <a:r>
                        <a:rPr sz="1000" b="1" spc="4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лог»,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размер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штафов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 случаев причинения субъектами, относящимися к поднадзорной сфере, вреда</a:t>
                      </a: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1285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Общее количество проверок в отношении юридических лиц и индивидуальных предпринимателей</a:t>
                      </a:r>
                    </a:p>
                    <a:p>
                      <a:pPr marL="121285">
                        <a:lnSpc>
                          <a:spcPct val="100000"/>
                        </a:lnSpc>
                      </a:pP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1953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000" spc="-30" dirty="0">
                          <a:latin typeface="Arial"/>
                          <a:cs typeface="Arial"/>
                        </a:rPr>
                        <a:t>РОСТЕХНАДЗОР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270" marB="0" anchor="ctr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1000" spc="-60" dirty="0">
                          <a:latin typeface="Arial"/>
                          <a:cs typeface="Arial"/>
                        </a:rPr>
                        <a:t>9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(+</a:t>
                      </a: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1000" spc="-60" dirty="0">
                          <a:latin typeface="Arial"/>
                          <a:cs typeface="Arial"/>
                        </a:rPr>
                        <a:t>9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40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lang="en-US" sz="1000" spc="-40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ru-RU" sz="1000" spc="-40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000" spc="-40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1000" spc="-40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1000" spc="-40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dirty="0">
                          <a:latin typeface="Arial"/>
                          <a:cs typeface="Arial"/>
                        </a:rPr>
                        <a:t>16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(</a:t>
                      </a:r>
                      <a:r>
                        <a:rPr lang="ru-RU"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+1</a:t>
                      </a:r>
                      <a:r>
                        <a:rPr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2,1</a:t>
                      </a:r>
                      <a:r>
                        <a:rPr lang="ru-RU" sz="1000" spc="-6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ru-RU" sz="1000" spc="-6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млрд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(-2,4 млрд)</a:t>
                      </a:r>
                      <a:endParaRPr sz="1000" spc="-35" dirty="0">
                        <a:solidFill>
                          <a:srgbClr val="41AD49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368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(+35)</a:t>
                      </a:r>
                      <a:endParaRPr sz="1000" spc="-35" dirty="0">
                        <a:solidFill>
                          <a:srgbClr val="AB3224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55248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(-49139)</a:t>
                      </a:r>
                      <a:endParaRPr sz="1000" spc="-35" dirty="0">
                        <a:solidFill>
                          <a:srgbClr val="41AD49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2720220"/>
                  </a:ext>
                </a:extLst>
              </a:tr>
              <a:tr h="40375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000" spc="-40" dirty="0">
                          <a:latin typeface="Arial"/>
                          <a:cs typeface="Arial"/>
                        </a:rPr>
                        <a:t>РОСПОТРЕБНАДЗОР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270" marB="0" anchor="ctr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000" spc="-60" dirty="0">
                          <a:latin typeface="Arial"/>
                          <a:cs typeface="Arial"/>
                        </a:rPr>
                        <a:t>1</a:t>
                      </a:r>
                      <a:r>
                        <a:rPr lang="ru-RU" sz="1000" spc="-6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1000" spc="-60" dirty="0">
                          <a:latin typeface="Arial"/>
                          <a:cs typeface="Arial"/>
                        </a:rPr>
                        <a:t>8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(</a:t>
                      </a:r>
                      <a:r>
                        <a:rPr lang="ru-RU"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-1</a:t>
                      </a:r>
                      <a:r>
                        <a:rPr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,</a:t>
                      </a:r>
                      <a:r>
                        <a:rPr lang="ru-RU"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3</a:t>
                      </a:r>
                      <a:r>
                        <a:rPr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1000" spc="-60" dirty="0">
                          <a:latin typeface="Arial"/>
                          <a:cs typeface="Arial"/>
                        </a:rPr>
                        <a:t>1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</a:t>
                      </a: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-14,6</a:t>
                      </a: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38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(</a:t>
                      </a:r>
                      <a:r>
                        <a:rPr lang="ru-RU"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+23</a:t>
                      </a:r>
                      <a:r>
                        <a:rPr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1,8 млрд</a:t>
                      </a:r>
                      <a:endParaRPr lang="ru-RU" sz="1000" dirty="0">
                        <a:latin typeface="Arial"/>
                        <a:cs typeface="Arial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(-1,2 млрд)</a:t>
                      </a:r>
                      <a:endParaRPr sz="1000" spc="-35" dirty="0">
                        <a:solidFill>
                          <a:srgbClr val="AB3224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1251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(-3791)</a:t>
                      </a:r>
                      <a:endParaRPr sz="1000" spc="-35" dirty="0">
                        <a:solidFill>
                          <a:srgbClr val="41AD49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000" spc="-6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76588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(-193300)</a:t>
                      </a:r>
                      <a:endParaRPr sz="1000" spc="-35" dirty="0">
                        <a:solidFill>
                          <a:srgbClr val="41AD49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5387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000" spc="-25" dirty="0">
                          <a:latin typeface="Arial"/>
                          <a:cs typeface="Arial"/>
                        </a:rPr>
                        <a:t>РОСПРИРОДНАДЗОР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270" marB="0" anchor="ctr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18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1000" spc="-60" dirty="0">
                          <a:latin typeface="Arial"/>
                          <a:cs typeface="Arial"/>
                        </a:rPr>
                        <a:t>0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(</a:t>
                      </a:r>
                      <a:r>
                        <a:rPr lang="ru-RU"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-5</a:t>
                      </a:r>
                      <a:r>
                        <a:rPr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,</a:t>
                      </a:r>
                      <a:r>
                        <a:rPr lang="ru-RU"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0</a:t>
                      </a:r>
                      <a:r>
                        <a:rPr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000" spc="-60" dirty="0">
                          <a:latin typeface="Arial"/>
                          <a:cs typeface="Arial"/>
                        </a:rPr>
                        <a:t>1</a:t>
                      </a:r>
                      <a:r>
                        <a:rPr lang="ru-RU" sz="1000" spc="-6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1000" spc="-60" dirty="0">
                          <a:latin typeface="Arial"/>
                          <a:cs typeface="Arial"/>
                        </a:rPr>
                        <a:t>7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lang="en-US" sz="1000" spc="-35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63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(</a:t>
                      </a:r>
                      <a:r>
                        <a:rPr lang="ru-RU"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+27</a:t>
                      </a:r>
                      <a:r>
                        <a:rPr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1,2 млрд</a:t>
                      </a:r>
                      <a:endParaRPr lang="ru-RU" sz="1000" dirty="0">
                        <a:latin typeface="Arial"/>
                        <a:cs typeface="Arial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(+0,3 млрд)</a:t>
                      </a:r>
                      <a:endParaRPr sz="1000" spc="-35" dirty="0">
                        <a:solidFill>
                          <a:srgbClr val="41AD49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000" spc="-6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299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(+132)</a:t>
                      </a:r>
                      <a:endParaRPr sz="1000" spc="-35" dirty="0">
                        <a:solidFill>
                          <a:srgbClr val="AB3224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000" spc="-6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4265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(-7192)</a:t>
                      </a:r>
                      <a:endParaRPr sz="1000" spc="-35" dirty="0">
                        <a:solidFill>
                          <a:srgbClr val="41AD49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5387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000" spc="-30" dirty="0">
                          <a:latin typeface="Arial"/>
                          <a:cs typeface="Arial"/>
                        </a:rPr>
                        <a:t>РОССЕЛЬХОЗНАДЗОР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270" marB="0" anchor="ctr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000" spc="-60" dirty="0">
                          <a:latin typeface="Arial"/>
                          <a:cs typeface="Arial"/>
                        </a:rPr>
                        <a:t>2</a:t>
                      </a:r>
                      <a:r>
                        <a:rPr lang="ru-RU" sz="1000" spc="-60" dirty="0">
                          <a:latin typeface="Arial"/>
                          <a:cs typeface="Arial"/>
                        </a:rPr>
                        <a:t>3,0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(+</a:t>
                      </a: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1000" spc="-60" dirty="0">
                          <a:latin typeface="Arial"/>
                          <a:cs typeface="Arial"/>
                        </a:rPr>
                        <a:t>5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(−</a:t>
                      </a: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70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(</a:t>
                      </a:r>
                      <a:r>
                        <a:rPr lang="ru-RU"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+25</a:t>
                      </a:r>
                      <a:r>
                        <a:rPr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0,69 млрд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(−</a:t>
                      </a: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0,31 млрд</a:t>
                      </a: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/>
                          <a:cs typeface="Arial"/>
                        </a:rPr>
                        <a:t>104</a:t>
                      </a: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(-111)*</a:t>
                      </a:r>
                      <a:endParaRPr sz="1000" spc="-35" dirty="0">
                        <a:solidFill>
                          <a:srgbClr val="41AD49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/>
                          <a:cs typeface="Arial"/>
                        </a:rPr>
                        <a:t>15323</a:t>
                      </a:r>
                    </a:p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(-20049)*</a:t>
                      </a: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5387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000" spc="-30" dirty="0">
                          <a:latin typeface="Arial"/>
                          <a:cs typeface="Arial"/>
                        </a:rPr>
                        <a:t>МЧС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270" marB="0" anchor="ctr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64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1000" spc="-60" dirty="0">
                          <a:latin typeface="Arial"/>
                          <a:cs typeface="Arial"/>
                        </a:rPr>
                        <a:t>5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</a:t>
                      </a: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+10</a:t>
                      </a: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,</a:t>
                      </a: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8</a:t>
                      </a: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1000" spc="-60" dirty="0">
                          <a:latin typeface="Arial"/>
                          <a:cs typeface="Arial"/>
                        </a:rPr>
                        <a:t>8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(-7</a:t>
                      </a: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,</a:t>
                      </a: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5</a:t>
                      </a: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6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(</a:t>
                      </a:r>
                      <a:r>
                        <a:rPr lang="ru-RU"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+4</a:t>
                      </a:r>
                      <a:r>
                        <a:rPr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0,68 млрд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</a:t>
                      </a: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-0,42 млрд</a:t>
                      </a: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1550</a:t>
                      </a: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(+222)</a:t>
                      </a:r>
                      <a:endParaRPr sz="1000" spc="-35" dirty="0">
                        <a:solidFill>
                          <a:srgbClr val="AB3224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92467</a:t>
                      </a: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(-167066)</a:t>
                      </a:r>
                      <a:endParaRPr sz="1000" spc="-35" dirty="0">
                        <a:solidFill>
                          <a:srgbClr val="41AD49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6807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ru-RU" sz="1000" spc="10" dirty="0">
                          <a:latin typeface="Arial"/>
                          <a:cs typeface="Arial"/>
                        </a:rPr>
                        <a:t>РОСЗДРАВНАДЗОР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270" marB="0" anchor="ctr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23,2</a:t>
                      </a:r>
                      <a:endParaRPr lang="ru-RU" sz="1000" dirty="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(+11,0)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1000" spc="-60" dirty="0">
                          <a:latin typeface="Arial"/>
                          <a:cs typeface="Arial"/>
                        </a:rPr>
                        <a:t>5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</a:t>
                      </a:r>
                      <a:r>
                        <a:rPr lang="en-US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-</a:t>
                      </a: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0</a:t>
                      </a: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,</a:t>
                      </a: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5</a:t>
                      </a: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7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24 млн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</a:t>
                      </a: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-73</a:t>
                      </a:r>
                      <a:r>
                        <a:rPr lang="en-US" sz="1000" spc="-35" baseline="0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млн</a:t>
                      </a: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 eaLnBrk="1" hangingPunct="1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н/д</a:t>
                      </a:r>
                      <a:endParaRPr sz="1000" spc="-35" dirty="0">
                        <a:solidFill>
                          <a:srgbClr val="AB3224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87</a:t>
                      </a: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(-13853)</a:t>
                      </a:r>
                      <a:endParaRPr sz="1000" spc="-35" dirty="0">
                        <a:solidFill>
                          <a:srgbClr val="41AD49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5387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ru-RU" sz="1000" spc="-35" dirty="0">
                          <a:latin typeface="Arial"/>
                          <a:cs typeface="Arial"/>
                        </a:rPr>
                        <a:t>РОСТРАНСНАДЗОР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270" marB="0" anchor="ctr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11,8</a:t>
                      </a:r>
                      <a:endParaRPr lang="ru-RU" sz="1000" dirty="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(+0,8)</a:t>
                      </a:r>
                      <a:endParaRPr sz="1000" spc="-35" dirty="0">
                        <a:solidFill>
                          <a:srgbClr val="92D05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1000" spc="-60" dirty="0">
                          <a:latin typeface="Arial"/>
                          <a:cs typeface="Arial"/>
                        </a:rPr>
                        <a:t>0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</a:t>
                      </a: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-3</a:t>
                      </a: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,</a:t>
                      </a: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2</a:t>
                      </a: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eaLnBrk="1" hangingPunct="1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н/д</a:t>
                      </a:r>
                      <a:endParaRPr sz="1000" spc="-35" dirty="0">
                        <a:solidFill>
                          <a:srgbClr val="41AD49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0,3 млрд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</a:t>
                      </a: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-0,1 млрд</a:t>
                      </a: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678</a:t>
                      </a: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(-384)</a:t>
                      </a:r>
                      <a:endParaRPr sz="1000" spc="-35" dirty="0">
                        <a:solidFill>
                          <a:srgbClr val="41AD49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4753</a:t>
                      </a: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(-17492)</a:t>
                      </a:r>
                      <a:endParaRPr sz="1000" spc="-35" dirty="0">
                        <a:solidFill>
                          <a:srgbClr val="41AD49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5387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ru-RU" sz="1000" spc="-35" dirty="0">
                          <a:latin typeface="Arial"/>
                          <a:cs typeface="Arial"/>
                        </a:rPr>
                        <a:t>РОСТРУД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270" marB="0" anchor="ctr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25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1000" spc="-60" dirty="0">
                          <a:latin typeface="Arial"/>
                          <a:cs typeface="Arial"/>
                        </a:rPr>
                        <a:t>4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(+3,9)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1000" spc="-60" dirty="0">
                          <a:latin typeface="Arial"/>
                          <a:cs typeface="Arial"/>
                        </a:rPr>
                        <a:t>8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</a:t>
                      </a: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-0</a:t>
                      </a: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,</a:t>
                      </a: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6</a:t>
                      </a: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eaLnBrk="1" hangingPunct="1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н/д</a:t>
                      </a:r>
                      <a:endParaRPr sz="1000" spc="-35" dirty="0">
                        <a:solidFill>
                          <a:srgbClr val="41AD49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2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н/д</a:t>
                      </a:r>
                      <a:endParaRPr sz="1000" spc="-35" dirty="0">
                        <a:solidFill>
                          <a:srgbClr val="41AD49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endParaRPr sz="1000" spc="-35" dirty="0">
                        <a:solidFill>
                          <a:srgbClr val="41AD49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8201</a:t>
                      </a: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(-206)</a:t>
                      </a:r>
                      <a:endParaRPr sz="1000" spc="-35" dirty="0">
                        <a:solidFill>
                          <a:srgbClr val="41AD49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70153</a:t>
                      </a: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(-60988)</a:t>
                      </a:r>
                      <a:endParaRPr sz="1000" spc="-35" dirty="0">
                        <a:solidFill>
                          <a:srgbClr val="41AD49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2009" y="2590800"/>
            <a:ext cx="82296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3600" b="0" spc="-45" dirty="0">
                <a:solidFill>
                  <a:schemeClr val="bg1"/>
                </a:solidFill>
              </a:rPr>
              <a:t>ЯРОСЛАВСКАЯ ОБЛАСТЬ</a:t>
            </a:r>
            <a:endParaRPr sz="3600" dirty="0">
              <a:solidFill>
                <a:schemeClr val="bg1"/>
              </a:solidFill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1229</TotalTime>
  <Words>4130</Words>
  <Application>Microsoft Office PowerPoint</Application>
  <PresentationFormat>Экран (4:3)</PresentationFormat>
  <Paragraphs>1081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Office Theme</vt:lpstr>
      <vt:lpstr>МАТЕРИАЛ К ОБСУЖДЕНИЮ</vt:lpstr>
      <vt:lpstr>ОБ ИНДЕКСЕ</vt:lpstr>
      <vt:lpstr>ИНДЕКС «АДМИНИСТРАТИВНОЕ ДАВЛЕНИЕ»</vt:lpstr>
      <vt:lpstr>Презентация PowerPoint</vt:lpstr>
      <vt:lpstr>Презентация PowerPoint</vt:lpstr>
      <vt:lpstr>Презентация PowerPoint</vt:lpstr>
      <vt:lpstr>Презентация PowerPoint</vt:lpstr>
      <vt:lpstr>КЛЮЧЕВЫЕ ПОКАЗАТЕЛИ ИНДЕКСА ПО ОРГАНАМ КОНТРОЛЯ И НАДЗОРА</vt:lpstr>
      <vt:lpstr>ЯРОСЛАВСКАЯ ОБЛАСТЬ</vt:lpstr>
      <vt:lpstr>ПРОФИЛЬ «ЯРОСЛАВСКАЯ ОБЛАСТЬ»</vt:lpstr>
      <vt:lpstr>КЛЮЧЕВЫЕ ПОКАЗАТЕЛИ ИНДЕКСА ПО ОРГАНАМ КОНТРОЛЯ И НАДЗОРА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ВЫВОДЫ</vt:lpstr>
      <vt:lpstr>Презентация PowerPoint</vt:lpstr>
      <vt:lpstr>Презентация PowerPoint</vt:lpstr>
      <vt:lpstr>РЕКОМЕНДАЦИИ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Лобанова Алена Юрьевна</cp:lastModifiedBy>
  <cp:revision>115</cp:revision>
  <dcterms:created xsi:type="dcterms:W3CDTF">2021-05-25T08:39:37Z</dcterms:created>
  <dcterms:modified xsi:type="dcterms:W3CDTF">2021-07-29T07:58:05Z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2020-06-11T00:00:00Z</vt:filetime>
  </property>
  <property fmtid="{D5CDD505-2E9C-101B-9397-08002B2CF9AE}" pid="3" name="Creator">
    <vt:lpwstr>Microsoft® PowerPoint® для Microsoft 365</vt:lpwstr>
  </property>
  <property fmtid="{D5CDD505-2E9C-101B-9397-08002B2CF9AE}" pid="4" name="LastSaved">
    <vt:filetime>2021-05-25T00:00:00Z</vt:filetime>
  </property>
</Properties>
</file>