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7"/>
  </p:notesMasterIdLst>
  <p:sldIdLst>
    <p:sldId id="256" r:id="rId2"/>
    <p:sldId id="347" r:id="rId3"/>
    <p:sldId id="258" r:id="rId4"/>
    <p:sldId id="361" r:id="rId5"/>
    <p:sldId id="362" r:id="rId6"/>
    <p:sldId id="348" r:id="rId7"/>
    <p:sldId id="349" r:id="rId8"/>
    <p:sldId id="266" r:id="rId9"/>
    <p:sldId id="350" r:id="rId10"/>
    <p:sldId id="357" r:id="rId11"/>
    <p:sldId id="358" r:id="rId12"/>
    <p:sldId id="360" r:id="rId13"/>
    <p:sldId id="354" r:id="rId14"/>
    <p:sldId id="355" r:id="rId15"/>
    <p:sldId id="366" r:id="rId16"/>
    <p:sldId id="365" r:id="rId17"/>
    <p:sldId id="364" r:id="rId18"/>
    <p:sldId id="377" r:id="rId19"/>
    <p:sldId id="378" r:id="rId20"/>
    <p:sldId id="375" r:id="rId21"/>
    <p:sldId id="376" r:id="rId22"/>
    <p:sldId id="379" r:id="rId23"/>
    <p:sldId id="371" r:id="rId24"/>
    <p:sldId id="374" r:id="rId25"/>
    <p:sldId id="369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ira Sans Extra Condensed" panose="020B0604020202020204" charset="0"/>
      <p:regular r:id="rId32"/>
      <p:bold r:id="rId33"/>
      <p:italic r:id="rId34"/>
      <p:boldItalic r:id="rId35"/>
    </p:embeddedFont>
    <p:embeddedFont>
      <p:font typeface="Fira Sans Extra Condensed Medium" panose="020B0604020202020204" charset="0"/>
      <p:regular r:id="rId36"/>
      <p:bold r:id="rId37"/>
      <p:italic r:id="rId38"/>
      <p:boldItalic r:id="rId39"/>
    </p:embeddedFont>
    <p:embeddedFont>
      <p:font typeface="Roboto Slab" panose="020B060402020202020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4A8311D9-BFB8-44B4-8D56-AD49FE410184}">
  <a:tblStyle styleId="{4A8311D9-BFB8-44B4-8D56-AD49FE4101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3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76442764756281"/>
          <c:y val="4.9134934977457898E-2"/>
          <c:w val="0.53387929719134752"/>
          <c:h val="0.82944412912970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Комиссия по оспариванию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>
                    <a:solidFill>
                      <a:schemeClr val="accent2"/>
                    </a:solidFill>
                    <a:latin typeface="Roboto Slab" panose="020B0604020202020204" charset="0"/>
                    <a:ea typeface="Roboto Slab" panose="020B060402020202020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0.56999999999999995</c:v>
                </c:pt>
                <c:pt idx="1">
                  <c:v>0.39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Суды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>
                    <a:solidFill>
                      <a:schemeClr val="accent2"/>
                    </a:solidFill>
                    <a:latin typeface="Roboto Slab" panose="020B0604020202020204" charset="0"/>
                    <a:ea typeface="Roboto Slab" panose="020B060402020202020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Лист1!$C$2:$C$3</c:f>
              <c:numCache>
                <c:formatCode>0%</c:formatCode>
                <c:ptCount val="2"/>
                <c:pt idx="0">
                  <c:v>0.41</c:v>
                </c:pt>
                <c:pt idx="1">
                  <c:v>0.46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4372992"/>
        <c:axId val="224374784"/>
      </c:barChart>
      <c:catAx>
        <c:axId val="224372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accent2"/>
                </a:solidFill>
                <a:latin typeface="Roboto Slab" panose="020B0604020202020204" charset="0"/>
                <a:ea typeface="Roboto Slab" panose="020B0604020202020204" charset="0"/>
              </a:defRPr>
            </a:pPr>
            <a:endParaRPr lang="ru-RU"/>
          </a:p>
        </c:txPr>
        <c:crossAx val="224374784"/>
        <c:crosses val="autoZero"/>
        <c:auto val="1"/>
        <c:lblAlgn val="ctr"/>
        <c:lblOffset val="100"/>
        <c:noMultiLvlLbl val="0"/>
      </c:catAx>
      <c:valAx>
        <c:axId val="22437478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accent2"/>
                </a:solidFill>
                <a:latin typeface="Roboto Slab" panose="020B0604020202020204" charset="0"/>
                <a:ea typeface="Roboto Slab" panose="020B0604020202020204" charset="0"/>
              </a:defRPr>
            </a:pPr>
            <a:endParaRPr lang="ru-RU"/>
          </a:p>
        </c:txPr>
        <c:crossAx val="224372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226689788091174"/>
          <c:y val="0.44256779588538797"/>
          <c:w val="0.27976571443752624"/>
          <c:h val="0.21363471350283875"/>
        </c:manualLayout>
      </c:layout>
      <c:overlay val="0"/>
      <c:txPr>
        <a:bodyPr/>
        <a:lstStyle/>
        <a:p>
          <a:pPr>
            <a:defRPr sz="1000">
              <a:solidFill>
                <a:schemeClr val="accent2"/>
              </a:solidFill>
              <a:latin typeface="Roboto Slab" panose="020B0604020202020204" charset="0"/>
              <a:ea typeface="Roboto Slab" panose="020B060402020202020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191957507366904E-2"/>
          <c:y val="0.2073546439147349"/>
          <c:w val="0.45742966389977835"/>
          <c:h val="0.4725105112695154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1"/>
              <c:layout>
                <c:manualLayout>
                  <c:x val="-2.6908385840726672E-2"/>
                  <c:y val="-9.97677444916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solidFill>
                      <a:schemeClr val="accent2"/>
                    </a:solidFill>
                    <a:latin typeface="Roboto Slab" panose="020B0604020202020204" charset="0"/>
                    <a:ea typeface="Roboto Slab" panose="020B060402020202020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Удовлетворены в пользу предпринимателей</c:v>
                </c:pt>
                <c:pt idx="1">
                  <c:v>На стадии рассмотрения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804</c:v>
                </c:pt>
                <c:pt idx="1">
                  <c:v>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0380050364774287"/>
          <c:y val="0.2644621393847274"/>
          <c:w val="0.45092831331342664"/>
          <c:h val="0.39809482945660585"/>
        </c:manualLayout>
      </c:layout>
      <c:overlay val="0"/>
      <c:txPr>
        <a:bodyPr/>
        <a:lstStyle/>
        <a:p>
          <a:pPr>
            <a:defRPr sz="1000">
              <a:solidFill>
                <a:schemeClr val="accent2"/>
              </a:solidFill>
              <a:latin typeface="Roboto Slab" panose="020B0604020202020204" charset="0"/>
              <a:ea typeface="Roboto Slab" panose="020B060402020202020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76442764756281"/>
          <c:y val="4.9134934977457898E-2"/>
          <c:w val="0.53387929719134752"/>
          <c:h val="0.82944412912970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>
                    <a:solidFill>
                      <a:schemeClr val="accent2"/>
                    </a:solidFill>
                    <a:latin typeface="Roboto Slab" panose="020B0604020202020204" charset="0"/>
                    <a:ea typeface="Roboto Slab" panose="020B060402020202020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0.52</c:v>
                </c:pt>
                <c:pt idx="1">
                  <c:v>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>
                    <a:solidFill>
                      <a:schemeClr val="accent2"/>
                    </a:solidFill>
                    <a:latin typeface="Roboto Slab" panose="020B0604020202020204" charset="0"/>
                    <a:ea typeface="Roboto Slab" panose="020B060402020202020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4718208"/>
        <c:axId val="224728192"/>
      </c:barChart>
      <c:catAx>
        <c:axId val="224718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accent2"/>
                </a:solidFill>
                <a:latin typeface="Roboto Slab" panose="020B0604020202020204" charset="0"/>
                <a:ea typeface="Roboto Slab" panose="020B0604020202020204" charset="0"/>
              </a:defRPr>
            </a:pPr>
            <a:endParaRPr lang="ru-RU"/>
          </a:p>
        </c:txPr>
        <c:crossAx val="224728192"/>
        <c:crosses val="autoZero"/>
        <c:auto val="1"/>
        <c:lblAlgn val="ctr"/>
        <c:lblOffset val="100"/>
        <c:noMultiLvlLbl val="0"/>
      </c:catAx>
      <c:valAx>
        <c:axId val="22472819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accent2"/>
                </a:solidFill>
                <a:latin typeface="Roboto Slab" panose="020B0604020202020204" charset="0"/>
                <a:ea typeface="Roboto Slab" panose="020B0604020202020204" charset="0"/>
              </a:defRPr>
            </a:pPr>
            <a:endParaRPr lang="ru-RU"/>
          </a:p>
        </c:txPr>
        <c:crossAx val="224718208"/>
        <c:crosses val="autoZero"/>
        <c:crossBetween val="between"/>
        <c:minorUnit val="1.0000000000000002E-3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92891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a6641a08c1_1_1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a6641a08c1_1_1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6641a08c1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a6641a08c1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a6641a08c1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a6641a08c1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a6641a08c1_1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a6641a08c1_1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6641a08c1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a6641a08c1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a6641a08c1_1_2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a6641a08c1_1_2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6641a08c1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a6641a08c1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a6641a08c1_1_2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a6641a08c1_1_2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6641a08c1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a6641a08c1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a6641a08c1_1_2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a6641a08c1_1_2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a6641a08c1_1_1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a6641a08c1_1_1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6641a08c1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a6641a08c1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a6641a08c1_1_2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a6641a08c1_1_2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6641a08c1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a6641a08c1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6641a08c1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a6641a08c1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a6641a08c1_1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a6641a08c1_1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674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a6641a08c1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a6641a08c1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a6641a08c1_1_2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a6641a08c1_1_2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6641a08c1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a6641a08c1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a6641a08c1_1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a6641a08c1_1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6641a08c1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a6641a08c1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6641a08c1_1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6641a08c1_1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a6641a08c1_1_1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a6641a08c1_1_1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475" y="-14675"/>
            <a:ext cx="9144000" cy="51582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183800" y="0"/>
            <a:ext cx="7960500" cy="4144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1899474"/>
            <a:ext cx="1575000" cy="3244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697175" y="1320225"/>
            <a:ext cx="3616800" cy="16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304925" y="3139200"/>
            <a:ext cx="2009100" cy="5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/>
          <p:nvPr/>
        </p:nvSpPr>
        <p:spPr>
          <a:xfrm flipH="1">
            <a:off x="14227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44" name="Google Shape;144;p20"/>
          <p:cNvSpPr/>
          <p:nvPr/>
        </p:nvSpPr>
        <p:spPr>
          <a:xfrm flipH="1">
            <a:off x="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45" name="Google Shape;145;p20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0"/>
          <p:cNvSpPr/>
          <p:nvPr/>
        </p:nvSpPr>
        <p:spPr>
          <a:xfrm flipH="1">
            <a:off x="8871300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-7350"/>
            <a:ext cx="9144000" cy="51582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 flipH="1">
            <a:off x="175" y="0"/>
            <a:ext cx="7960500" cy="4144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 flipH="1">
            <a:off x="7569475" y="1915675"/>
            <a:ext cx="1575000" cy="32280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 flipH="1">
            <a:off x="3038225" y="1435700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075979" y="233290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cxnSp>
        <p:nvCxnSpPr>
          <p:cNvPr id="20" name="Google Shape;20;p3"/>
          <p:cNvCxnSpPr/>
          <p:nvPr/>
        </p:nvCxnSpPr>
        <p:spPr>
          <a:xfrm>
            <a:off x="5954850" y="0"/>
            <a:ext cx="0" cy="31620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55115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/>
          <p:nvPr/>
        </p:nvSpPr>
        <p:spPr>
          <a:xfrm>
            <a:off x="0" y="0"/>
            <a:ext cx="3502800" cy="1527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55" name="Google Shape;155;p22"/>
          <p:cNvSpPr/>
          <p:nvPr/>
        </p:nvSpPr>
        <p:spPr>
          <a:xfrm>
            <a:off x="0" y="76350"/>
            <a:ext cx="1757400" cy="1527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56" name="Google Shape;156;p22"/>
          <p:cNvSpPr/>
          <p:nvPr/>
        </p:nvSpPr>
        <p:spPr>
          <a:xfrm>
            <a:off x="5641200" y="4831575"/>
            <a:ext cx="3502800" cy="3120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57" name="Google Shape;157;p22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1959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/>
          <p:nvPr/>
        </p:nvSpPr>
        <p:spPr>
          <a:xfrm>
            <a:off x="0" y="-7350"/>
            <a:ext cx="9144000" cy="51582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9"/>
          <p:cNvSpPr/>
          <p:nvPr/>
        </p:nvSpPr>
        <p:spPr>
          <a:xfrm flipH="1">
            <a:off x="300" y="-7350"/>
            <a:ext cx="3201900" cy="15477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9"/>
          <p:cNvSpPr/>
          <p:nvPr/>
        </p:nvSpPr>
        <p:spPr>
          <a:xfrm flipH="1">
            <a:off x="2582575" y="900600"/>
            <a:ext cx="6561900" cy="42429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ctrTitle"/>
          </p:nvPr>
        </p:nvSpPr>
        <p:spPr>
          <a:xfrm flipH="1">
            <a:off x="2627825" y="2540550"/>
            <a:ext cx="31662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075775" y="2359022"/>
            <a:ext cx="2628600" cy="22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cxnSp>
        <p:nvCxnSpPr>
          <p:cNvPr id="62" name="Google Shape;62;p9"/>
          <p:cNvCxnSpPr/>
          <p:nvPr/>
        </p:nvCxnSpPr>
        <p:spPr>
          <a:xfrm>
            <a:off x="5954850" y="-10625"/>
            <a:ext cx="0" cy="42774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60635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/>
          <p:nvPr/>
        </p:nvSpPr>
        <p:spPr>
          <a:xfrm flipH="1">
            <a:off x="475" y="-7350"/>
            <a:ext cx="9144000" cy="51582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6"/>
          <p:cNvSpPr/>
          <p:nvPr/>
        </p:nvSpPr>
        <p:spPr>
          <a:xfrm>
            <a:off x="5942275" y="-7350"/>
            <a:ext cx="3201900" cy="15477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6"/>
          <p:cNvSpPr/>
          <p:nvPr/>
        </p:nvSpPr>
        <p:spPr>
          <a:xfrm>
            <a:off x="0" y="900600"/>
            <a:ext cx="6561900" cy="42429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18" name="Google Shape;118;p16"/>
          <p:cNvSpPr txBox="1">
            <a:spLocks noGrp="1"/>
          </p:cNvSpPr>
          <p:nvPr>
            <p:ph type="ctrTitle"/>
          </p:nvPr>
        </p:nvSpPr>
        <p:spPr>
          <a:xfrm>
            <a:off x="3350450" y="2540550"/>
            <a:ext cx="30396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title" idx="2" hasCustomPrompt="1"/>
          </p:nvPr>
        </p:nvSpPr>
        <p:spPr>
          <a:xfrm>
            <a:off x="89196" y="343775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cxnSp>
        <p:nvCxnSpPr>
          <p:cNvPr id="120" name="Google Shape;120;p16"/>
          <p:cNvCxnSpPr/>
          <p:nvPr/>
        </p:nvCxnSpPr>
        <p:spPr>
          <a:xfrm>
            <a:off x="3189625" y="-10625"/>
            <a:ext cx="0" cy="42774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34812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/>
          <p:nvPr/>
        </p:nvSpPr>
        <p:spPr>
          <a:xfrm flipH="1">
            <a:off x="475" y="-7350"/>
            <a:ext cx="9144000" cy="51582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7"/>
          <p:cNvSpPr/>
          <p:nvPr/>
        </p:nvSpPr>
        <p:spPr>
          <a:xfrm>
            <a:off x="1183800" y="0"/>
            <a:ext cx="7960500" cy="4144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7"/>
          <p:cNvSpPr/>
          <p:nvPr/>
        </p:nvSpPr>
        <p:spPr>
          <a:xfrm>
            <a:off x="0" y="1899474"/>
            <a:ext cx="1575000" cy="3244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ctrTitle"/>
          </p:nvPr>
        </p:nvSpPr>
        <p:spPr>
          <a:xfrm>
            <a:off x="3350450" y="1435700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 idx="2" hasCustomPrompt="1"/>
          </p:nvPr>
        </p:nvSpPr>
        <p:spPr>
          <a:xfrm>
            <a:off x="89196" y="233290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cxnSp>
        <p:nvCxnSpPr>
          <p:cNvPr id="127" name="Google Shape;127;p17"/>
          <p:cNvCxnSpPr/>
          <p:nvPr/>
        </p:nvCxnSpPr>
        <p:spPr>
          <a:xfrm>
            <a:off x="3189625" y="0"/>
            <a:ext cx="0" cy="31620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48694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/>
          <p:nvPr/>
        </p:nvSpPr>
        <p:spPr>
          <a:xfrm>
            <a:off x="0" y="-7350"/>
            <a:ext cx="9144000" cy="51582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8"/>
          <p:cNvSpPr/>
          <p:nvPr/>
        </p:nvSpPr>
        <p:spPr>
          <a:xfrm flipH="1">
            <a:off x="5942100" y="318625"/>
            <a:ext cx="3201900" cy="11613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8"/>
          <p:cNvSpPr/>
          <p:nvPr/>
        </p:nvSpPr>
        <p:spPr>
          <a:xfrm flipH="1">
            <a:off x="1291050" y="627300"/>
            <a:ext cx="6561900" cy="38889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32" name="Google Shape;132;p18"/>
          <p:cNvSpPr txBox="1">
            <a:spLocks noGrp="1"/>
          </p:cNvSpPr>
          <p:nvPr>
            <p:ph type="ctrTitle"/>
          </p:nvPr>
        </p:nvSpPr>
        <p:spPr>
          <a:xfrm flipH="1">
            <a:off x="1970725" y="2047850"/>
            <a:ext cx="24492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01675" y="1866322"/>
            <a:ext cx="2628600" cy="22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cxnSp>
        <p:nvCxnSpPr>
          <p:cNvPr id="134" name="Google Shape;134;p18"/>
          <p:cNvCxnSpPr>
            <a:stCxn id="129" idx="0"/>
          </p:cNvCxnSpPr>
          <p:nvPr/>
        </p:nvCxnSpPr>
        <p:spPr>
          <a:xfrm>
            <a:off x="4572000" y="-7350"/>
            <a:ext cx="8700" cy="37815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17490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0">
  <p:cSld name="Section header 10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/>
          <p:nvPr/>
        </p:nvSpPr>
        <p:spPr>
          <a:xfrm>
            <a:off x="0" y="-7350"/>
            <a:ext cx="9144000" cy="51582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 flipH="1">
            <a:off x="300" y="-7350"/>
            <a:ext cx="3201900" cy="15477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 flipH="1">
            <a:off x="2582575" y="900600"/>
            <a:ext cx="6561900" cy="42429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39" name="Google Shape;139;p19"/>
          <p:cNvSpPr txBox="1">
            <a:spLocks noGrp="1"/>
          </p:cNvSpPr>
          <p:nvPr>
            <p:ph type="ctrTitle"/>
          </p:nvPr>
        </p:nvSpPr>
        <p:spPr>
          <a:xfrm flipH="1">
            <a:off x="2627825" y="2540550"/>
            <a:ext cx="31662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075775" y="2359022"/>
            <a:ext cx="2628600" cy="22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6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cxnSp>
        <p:nvCxnSpPr>
          <p:cNvPr id="141" name="Google Shape;141;p19"/>
          <p:cNvCxnSpPr/>
          <p:nvPr/>
        </p:nvCxnSpPr>
        <p:spPr>
          <a:xfrm>
            <a:off x="5954850" y="-10625"/>
            <a:ext cx="0" cy="42774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96344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5">
  <p:cSld name="Title only 15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/>
          <p:nvPr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71" name="Google Shape;171;p25"/>
          <p:cNvSpPr/>
          <p:nvPr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72" name="Google Shape;172;p25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0541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rot="5400000">
            <a:off x="6331050" y="-16965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23" name="Google Shape;23;p4"/>
          <p:cNvSpPr/>
          <p:nvPr/>
        </p:nvSpPr>
        <p:spPr>
          <a:xfrm rot="-5400000">
            <a:off x="2704200" y="-2704200"/>
            <a:ext cx="272700" cy="56811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24" name="Google Shape;24;p4"/>
          <p:cNvSpPr/>
          <p:nvPr/>
        </p:nvSpPr>
        <p:spPr>
          <a:xfrm rot="5400000">
            <a:off x="5126250" y="1125725"/>
            <a:ext cx="384900" cy="76506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25" name="Google Shape;25;p4"/>
          <p:cNvSpPr/>
          <p:nvPr/>
        </p:nvSpPr>
        <p:spPr>
          <a:xfrm flipH="1">
            <a:off x="8965500" y="945650"/>
            <a:ext cx="178500" cy="22266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00" y="1022075"/>
            <a:ext cx="7704000" cy="35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Roboto Slab"/>
              <a:buAutoNum type="arabicPeriod"/>
              <a:defRPr sz="1200">
                <a:solidFill>
                  <a:srgbClr val="073763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AutoNum type="alphaLcPeriod"/>
              <a:defRPr>
                <a:solidFill>
                  <a:srgbClr val="073763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AutoNum type="romanLcPeriod"/>
              <a:defRPr>
                <a:solidFill>
                  <a:srgbClr val="073763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AutoNum type="arabicPeriod"/>
              <a:defRPr>
                <a:solidFill>
                  <a:srgbClr val="073763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AutoNum type="alphaLcPeriod"/>
              <a:defRPr>
                <a:solidFill>
                  <a:srgbClr val="073763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AutoNum type="romanLcPeriod"/>
              <a:defRPr>
                <a:solidFill>
                  <a:srgbClr val="073763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AutoNum type="arabicPeriod"/>
              <a:defRPr>
                <a:solidFill>
                  <a:srgbClr val="073763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AutoNum type="alphaLcPeriod"/>
              <a:defRPr>
                <a:solidFill>
                  <a:srgbClr val="073763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AutoNum type="romanLcPeriod"/>
              <a:defRPr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39" name="Google Shape;39;p6"/>
          <p:cNvSpPr/>
          <p:nvPr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 rot="828" flipH="1">
            <a:off x="4162800" y="4979536"/>
            <a:ext cx="4981200" cy="1641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3" name="Google Shape;43;p7"/>
          <p:cNvSpPr/>
          <p:nvPr/>
        </p:nvSpPr>
        <p:spPr>
          <a:xfrm rot="984" flipH="1">
            <a:off x="7638900" y="4897324"/>
            <a:ext cx="1047900" cy="1641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4" name="Google Shape;44;p7"/>
          <p:cNvSpPr/>
          <p:nvPr/>
        </p:nvSpPr>
        <p:spPr>
          <a:xfrm rot="-5398897" flipH="1">
            <a:off x="8513700" y="2409300"/>
            <a:ext cx="935400" cy="3249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763738" y="1530875"/>
            <a:ext cx="3852600" cy="25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Roboto Slab"/>
              <a:buChar char="●"/>
              <a:defRPr>
                <a:solidFill>
                  <a:srgbClr val="073763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>
            <a:off x="773800" y="2322625"/>
            <a:ext cx="144300" cy="9081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8"/>
          <p:cNvSpPr/>
          <p:nvPr/>
        </p:nvSpPr>
        <p:spPr>
          <a:xfrm>
            <a:off x="542400" y="0"/>
            <a:ext cx="144300" cy="28209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8"/>
          <p:cNvSpPr/>
          <p:nvPr/>
        </p:nvSpPr>
        <p:spPr>
          <a:xfrm>
            <a:off x="8028375" y="411475"/>
            <a:ext cx="144300" cy="17232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/>
          <p:nvPr/>
        </p:nvSpPr>
        <p:spPr>
          <a:xfrm>
            <a:off x="8613000" y="3420300"/>
            <a:ext cx="531000" cy="172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2484150" y="1366425"/>
            <a:ext cx="4175700" cy="235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8"/>
          <p:cNvSpPr/>
          <p:nvPr/>
        </p:nvSpPr>
        <p:spPr>
          <a:xfrm rot="-5398897" flipH="1">
            <a:off x="-395550" y="2499750"/>
            <a:ext cx="935400" cy="1440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54" name="Google Shape;54;p8"/>
          <p:cNvSpPr/>
          <p:nvPr/>
        </p:nvSpPr>
        <p:spPr>
          <a:xfrm rot="5400000">
            <a:off x="8213250" y="-41450"/>
            <a:ext cx="138300" cy="17232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8"/>
          <p:cNvSpPr/>
          <p:nvPr/>
        </p:nvSpPr>
        <p:spPr>
          <a:xfrm rot="670" flipH="1">
            <a:off x="-150" y="4979146"/>
            <a:ext cx="1538400" cy="1641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2688600" y="550689"/>
            <a:ext cx="3766800" cy="11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L="274320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L="320040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L="365760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L="411480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/>
          <p:nvPr/>
        </p:nvSpPr>
        <p:spPr>
          <a:xfrm>
            <a:off x="0" y="3420300"/>
            <a:ext cx="140700" cy="172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0"/>
          <p:cNvSpPr/>
          <p:nvPr/>
        </p:nvSpPr>
        <p:spPr>
          <a:xfrm>
            <a:off x="7249500" y="4573650"/>
            <a:ext cx="1894500" cy="3108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0"/>
          <p:cNvSpPr/>
          <p:nvPr/>
        </p:nvSpPr>
        <p:spPr>
          <a:xfrm rot="5400000">
            <a:off x="8304150" y="4295575"/>
            <a:ext cx="765300" cy="1077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0"/>
          <p:cNvSpPr/>
          <p:nvPr/>
        </p:nvSpPr>
        <p:spPr>
          <a:xfrm rot="5400000">
            <a:off x="366925" y="384100"/>
            <a:ext cx="138300" cy="8721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>
            <a:off x="0" y="4573650"/>
            <a:ext cx="3990000" cy="3108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/>
          <p:nvPr/>
        </p:nvSpPr>
        <p:spPr>
          <a:xfrm rot="10800000">
            <a:off x="2207575" y="411400"/>
            <a:ext cx="6937200" cy="1077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/>
          <p:nvPr/>
        </p:nvSpPr>
        <p:spPr>
          <a:xfrm rot="10800000">
            <a:off x="6895050" y="465250"/>
            <a:ext cx="1785900" cy="294600"/>
          </a:xfrm>
          <a:prstGeom prst="rect">
            <a:avLst/>
          </a:prstGeom>
          <a:solidFill>
            <a:schemeClr val="accent6">
              <a:alpha val="53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/>
          <p:nvPr/>
        </p:nvSpPr>
        <p:spPr>
          <a:xfrm rot="10800000">
            <a:off x="5808150" y="3897725"/>
            <a:ext cx="2872800" cy="138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title" hasCustomPrompt="1"/>
          </p:nvPr>
        </p:nvSpPr>
        <p:spPr>
          <a:xfrm>
            <a:off x="4419275" y="1373263"/>
            <a:ext cx="3942600" cy="16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>
            <a:off x="5938614" y="3191388"/>
            <a:ext cx="2377200" cy="57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/>
          <p:nvPr/>
        </p:nvSpPr>
        <p:spPr>
          <a:xfrm>
            <a:off x="-150" y="1276200"/>
            <a:ext cx="9144000" cy="38667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8275"/>
              </a:solidFill>
            </a:endParaRPr>
          </a:p>
        </p:txBody>
      </p:sp>
      <p:cxnSp>
        <p:nvCxnSpPr>
          <p:cNvPr id="79" name="Google Shape;79;p13"/>
          <p:cNvCxnSpPr/>
          <p:nvPr/>
        </p:nvCxnSpPr>
        <p:spPr>
          <a:xfrm rot="10800000">
            <a:off x="1654675" y="1693225"/>
            <a:ext cx="0" cy="3450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80;p13"/>
          <p:cNvCxnSpPr/>
          <p:nvPr/>
        </p:nvCxnSpPr>
        <p:spPr>
          <a:xfrm rot="10800000">
            <a:off x="3968125" y="1693225"/>
            <a:ext cx="0" cy="3450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81;p13"/>
          <p:cNvCxnSpPr/>
          <p:nvPr/>
        </p:nvCxnSpPr>
        <p:spPr>
          <a:xfrm rot="10800000">
            <a:off x="6258550" y="1693225"/>
            <a:ext cx="0" cy="3450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82;p13"/>
          <p:cNvSpPr txBox="1">
            <a:spLocks noGrp="1"/>
          </p:cNvSpPr>
          <p:nvPr>
            <p:ph type="ctrTitle"/>
          </p:nvPr>
        </p:nvSpPr>
        <p:spPr>
          <a:xfrm>
            <a:off x="1716225" y="2084233"/>
            <a:ext cx="2056500" cy="3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724559" y="2471500"/>
            <a:ext cx="20565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ctrTitle" idx="2"/>
          </p:nvPr>
        </p:nvSpPr>
        <p:spPr>
          <a:xfrm>
            <a:off x="4034436" y="2083866"/>
            <a:ext cx="2056500" cy="3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4038008" y="2471392"/>
            <a:ext cx="20565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 hasCustomPrompt="1"/>
          </p:nvPr>
        </p:nvSpPr>
        <p:spPr>
          <a:xfrm>
            <a:off x="4017175" y="1505875"/>
            <a:ext cx="8661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ctrTitle" idx="5"/>
          </p:nvPr>
        </p:nvSpPr>
        <p:spPr>
          <a:xfrm>
            <a:off x="6324667" y="2083890"/>
            <a:ext cx="2056500" cy="3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6"/>
          </p:nvPr>
        </p:nvSpPr>
        <p:spPr>
          <a:xfrm>
            <a:off x="6328239" y="2471417"/>
            <a:ext cx="20565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7" hasCustomPrompt="1"/>
          </p:nvPr>
        </p:nvSpPr>
        <p:spPr>
          <a:xfrm>
            <a:off x="6307400" y="1505875"/>
            <a:ext cx="8661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 hasCustomPrompt="1"/>
          </p:nvPr>
        </p:nvSpPr>
        <p:spPr>
          <a:xfrm>
            <a:off x="1703725" y="1505875"/>
            <a:ext cx="8661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ctrTitle" idx="9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ctrTitle" idx="13"/>
          </p:nvPr>
        </p:nvSpPr>
        <p:spPr>
          <a:xfrm>
            <a:off x="1720988" y="3752933"/>
            <a:ext cx="2056500" cy="3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4"/>
          </p:nvPr>
        </p:nvSpPr>
        <p:spPr>
          <a:xfrm>
            <a:off x="1724559" y="4140200"/>
            <a:ext cx="20565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ctrTitle" idx="15"/>
          </p:nvPr>
        </p:nvSpPr>
        <p:spPr>
          <a:xfrm>
            <a:off x="4035627" y="3752566"/>
            <a:ext cx="2056500" cy="3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6"/>
          </p:nvPr>
        </p:nvSpPr>
        <p:spPr>
          <a:xfrm>
            <a:off x="4038008" y="4140092"/>
            <a:ext cx="20565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17" hasCustomPrompt="1"/>
          </p:nvPr>
        </p:nvSpPr>
        <p:spPr>
          <a:xfrm>
            <a:off x="4017175" y="3174575"/>
            <a:ext cx="8661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ctrTitle" idx="18"/>
          </p:nvPr>
        </p:nvSpPr>
        <p:spPr>
          <a:xfrm>
            <a:off x="6319905" y="3752590"/>
            <a:ext cx="2056500" cy="3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9"/>
          </p:nvPr>
        </p:nvSpPr>
        <p:spPr>
          <a:xfrm>
            <a:off x="6328239" y="4140117"/>
            <a:ext cx="20565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20" hasCustomPrompt="1"/>
          </p:nvPr>
        </p:nvSpPr>
        <p:spPr>
          <a:xfrm>
            <a:off x="6307400" y="3174575"/>
            <a:ext cx="8661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1" hasCustomPrompt="1"/>
          </p:nvPr>
        </p:nvSpPr>
        <p:spPr>
          <a:xfrm>
            <a:off x="1703725" y="3174575"/>
            <a:ext cx="8661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/>
          <p:nvPr/>
        </p:nvSpPr>
        <p:spPr>
          <a:xfrm>
            <a:off x="0" y="-14675"/>
            <a:ext cx="9144000" cy="51582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4"/>
          <p:cNvSpPr/>
          <p:nvPr/>
        </p:nvSpPr>
        <p:spPr>
          <a:xfrm>
            <a:off x="0" y="978325"/>
            <a:ext cx="9144000" cy="31722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8275"/>
              </a:solidFill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/>
          </p:nvPr>
        </p:nvSpPr>
        <p:spPr>
          <a:xfrm>
            <a:off x="1676549" y="2123400"/>
            <a:ext cx="2847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ubTitle" idx="1"/>
          </p:nvPr>
        </p:nvSpPr>
        <p:spPr>
          <a:xfrm flipH="1">
            <a:off x="4792272" y="1986750"/>
            <a:ext cx="26310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4"/>
          <p:cNvSpPr/>
          <p:nvPr/>
        </p:nvSpPr>
        <p:spPr>
          <a:xfrm flipH="1">
            <a:off x="0" y="0"/>
            <a:ext cx="4627800" cy="3099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175" y="1201750"/>
            <a:ext cx="77166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9" r:id="rId8"/>
    <p:sldLayoutId id="2147483660" r:id="rId9"/>
    <p:sldLayoutId id="214748366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ombudsmanyar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9"/>
          <p:cNvSpPr txBox="1">
            <a:spLocks noGrp="1"/>
          </p:cNvSpPr>
          <p:nvPr>
            <p:ph type="ctrTitle"/>
          </p:nvPr>
        </p:nvSpPr>
        <p:spPr>
          <a:xfrm>
            <a:off x="1619672" y="1419622"/>
            <a:ext cx="6766311" cy="16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dirty="0" smtClean="0"/>
              <a:t>О работе уполномоченного по защите прав предпринимателей в Ярославской области в 2021 году</a:t>
            </a:r>
            <a:endParaRPr sz="3000" b="1" dirty="0"/>
          </a:p>
        </p:txBody>
      </p:sp>
      <p:sp>
        <p:nvSpPr>
          <p:cNvPr id="273" name="Google Shape;273;p39"/>
          <p:cNvSpPr txBox="1">
            <a:spLocks noGrp="1"/>
          </p:cNvSpPr>
          <p:nvPr>
            <p:ph type="subTitle" idx="1"/>
          </p:nvPr>
        </p:nvSpPr>
        <p:spPr>
          <a:xfrm>
            <a:off x="5004048" y="3291830"/>
            <a:ext cx="3309977" cy="5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 smtClean="0"/>
              <a:t>Докладчик: Бакиров А.Ф.</a:t>
            </a:r>
            <a:endParaRPr sz="2000" dirty="0"/>
          </a:p>
        </p:txBody>
      </p:sp>
      <p:pic>
        <p:nvPicPr>
          <p:cNvPr id="6" name="Рисунок 5" descr="gerb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77001"/>
            <a:ext cx="646942" cy="108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grayscl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8"/>
          <p:cNvSpPr txBox="1">
            <a:spLocks noGrp="1"/>
          </p:cNvSpPr>
          <p:nvPr>
            <p:ph type="ctrTitle"/>
          </p:nvPr>
        </p:nvSpPr>
        <p:spPr>
          <a:xfrm>
            <a:off x="3350450" y="2540550"/>
            <a:ext cx="30396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Налогообложение</a:t>
            </a:r>
            <a:endParaRPr dirty="0"/>
          </a:p>
        </p:txBody>
      </p:sp>
      <p:sp>
        <p:nvSpPr>
          <p:cNvPr id="627" name="Google Shape;627;p68"/>
          <p:cNvSpPr txBox="1">
            <a:spLocks noGrp="1"/>
          </p:cNvSpPr>
          <p:nvPr>
            <p:ph type="title" idx="2"/>
          </p:nvPr>
        </p:nvSpPr>
        <p:spPr>
          <a:xfrm>
            <a:off x="89196" y="343775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4239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grayscl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"/>
          <p:cNvSpPr txBox="1">
            <a:spLocks noGrp="1"/>
          </p:cNvSpPr>
          <p:nvPr>
            <p:ph type="title"/>
          </p:nvPr>
        </p:nvSpPr>
        <p:spPr>
          <a:xfrm>
            <a:off x="1043608" y="2211710"/>
            <a:ext cx="3351056" cy="1456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Снижение налоговых ставок</a:t>
            </a:r>
            <a:endParaRPr dirty="0"/>
          </a:p>
        </p:txBody>
      </p:sp>
      <p:sp>
        <p:nvSpPr>
          <p:cNvPr id="321" name="Google Shape;321;p43"/>
          <p:cNvSpPr txBox="1">
            <a:spLocks noGrp="1"/>
          </p:cNvSpPr>
          <p:nvPr>
            <p:ph type="subTitle" idx="1"/>
          </p:nvPr>
        </p:nvSpPr>
        <p:spPr>
          <a:xfrm flipH="1">
            <a:off x="4427984" y="1059582"/>
            <a:ext cx="4644008" cy="30963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</a:pPr>
            <a:r>
              <a:rPr lang="ru-RU" sz="2000" dirty="0"/>
              <a:t>Н</a:t>
            </a:r>
            <a:r>
              <a:rPr lang="ru-RU" sz="2000" dirty="0" smtClean="0"/>
              <a:t>еобходимо </a:t>
            </a:r>
            <a:r>
              <a:rPr lang="ru-RU" sz="2000" dirty="0"/>
              <a:t>создать гибкую систему </a:t>
            </a:r>
            <a:r>
              <a:rPr lang="ru-RU" sz="2000" dirty="0" smtClean="0"/>
              <a:t>налогообложения и установить </a:t>
            </a:r>
            <a:r>
              <a:rPr lang="ru-RU" sz="2000" dirty="0"/>
              <a:t>экономически обоснованные ставки </a:t>
            </a:r>
            <a:r>
              <a:rPr lang="ru-RU" sz="2000" dirty="0" smtClean="0"/>
              <a:t>налогов.</a:t>
            </a:r>
            <a:endParaRPr lang="ru-RU" sz="2000" dirty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403378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>
            <a:spLocks noGrp="1"/>
          </p:cNvSpPr>
          <p:nvPr>
            <p:ph type="ctrTitle"/>
          </p:nvPr>
        </p:nvSpPr>
        <p:spPr>
          <a:xfrm>
            <a:off x="899592" y="411510"/>
            <a:ext cx="7740432" cy="7356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Предложения уполномоченного:</a:t>
            </a:r>
            <a:endParaRPr dirty="0"/>
          </a:p>
        </p:txBody>
      </p:sp>
      <p:sp>
        <p:nvSpPr>
          <p:cNvPr id="279" name="Google Shape;279;p40"/>
          <p:cNvSpPr txBox="1">
            <a:spLocks noGrp="1"/>
          </p:cNvSpPr>
          <p:nvPr>
            <p:ph type="body" idx="1"/>
          </p:nvPr>
        </p:nvSpPr>
        <p:spPr>
          <a:xfrm>
            <a:off x="251520" y="843558"/>
            <a:ext cx="8424936" cy="38164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indent="0" algn="just">
              <a:buNone/>
            </a:pPr>
            <a:endParaRPr lang="ru-RU" sz="2000" dirty="0"/>
          </a:p>
          <a:p>
            <a:pPr marL="476250" indent="-342900" algn="just">
              <a:buFont typeface="Wingdings" panose="05000000000000000000" pitchFamily="2" charset="2"/>
              <a:buChar char="§"/>
            </a:pPr>
            <a:r>
              <a:rPr lang="ru-RU" sz="2000" dirty="0" smtClean="0"/>
              <a:t>продлить действие </a:t>
            </a:r>
            <a:r>
              <a:rPr lang="ru-RU" sz="2000" dirty="0"/>
              <a:t>дифференцированных ставок УСН </a:t>
            </a:r>
            <a:r>
              <a:rPr lang="ru-RU" sz="2000" dirty="0" smtClean="0"/>
              <a:t>в перспективе до 2024 года;</a:t>
            </a:r>
          </a:p>
          <a:p>
            <a:pPr marL="476250" indent="-342900" algn="just"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476250" indent="-342900" algn="just">
              <a:buFont typeface="Wingdings" panose="05000000000000000000" pitchFamily="2" charset="2"/>
              <a:buChar char="§"/>
            </a:pPr>
            <a:r>
              <a:rPr lang="ru-RU" sz="2000" dirty="0"/>
              <a:t>н</a:t>
            </a:r>
            <a:r>
              <a:rPr lang="ru-RU" sz="2000" dirty="0" smtClean="0"/>
              <a:t>а </a:t>
            </a:r>
            <a:r>
              <a:rPr lang="ru-RU" sz="2000" dirty="0"/>
              <a:t>время неблагоприятной экономической обстановки </a:t>
            </a:r>
            <a:r>
              <a:rPr lang="ru-RU" sz="2000" dirty="0" smtClean="0"/>
              <a:t>пересмотреть </a:t>
            </a:r>
            <a:r>
              <a:rPr lang="ru-RU" sz="2000" dirty="0"/>
              <a:t>размер страховых взносов и установить на уровне 15% для всех </a:t>
            </a:r>
            <a:r>
              <a:rPr lang="ru-RU" sz="2000" dirty="0" smtClean="0"/>
              <a:t>предпринимателей;</a:t>
            </a:r>
          </a:p>
          <a:p>
            <a:pPr marL="476250" indent="-342900" algn="just"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476250" indent="-342900" algn="just">
              <a:buFont typeface="Wingdings" panose="05000000000000000000" pitchFamily="2" charset="2"/>
              <a:buChar char="§"/>
            </a:pPr>
            <a:r>
              <a:rPr lang="ru-RU" sz="2000" dirty="0" smtClean="0"/>
              <a:t>снижение </a:t>
            </a:r>
            <a:r>
              <a:rPr lang="ru-RU" sz="2000" dirty="0"/>
              <a:t>стоимости патента в 2 раза до конца 2022 </a:t>
            </a:r>
            <a:r>
              <a:rPr lang="ru-RU" sz="2000" dirty="0" smtClean="0"/>
              <a:t>года</a:t>
            </a:r>
            <a:r>
              <a:rPr lang="ru-RU" sz="2000" dirty="0"/>
              <a:t>;</a:t>
            </a:r>
            <a:endParaRPr lang="ru-RU" sz="2000" dirty="0" smtClean="0"/>
          </a:p>
          <a:p>
            <a:pPr marL="476250" indent="-342900" algn="just"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476250" indent="-342900" algn="just">
              <a:buFont typeface="Wingdings" panose="05000000000000000000" pitchFamily="2" charset="2"/>
              <a:buChar char="§"/>
            </a:pPr>
            <a:r>
              <a:rPr lang="ru-RU" sz="2000" dirty="0"/>
              <a:t>с</a:t>
            </a:r>
            <a:r>
              <a:rPr lang="ru-RU" sz="2000" dirty="0" smtClean="0"/>
              <a:t>низить </a:t>
            </a:r>
            <a:r>
              <a:rPr lang="ru-RU" sz="2000" dirty="0"/>
              <a:t>ставку НДС в 2 раза и изменить механизм оплаты – оплачивать налог с уже поступивших на счет денег, по факту оплаты.</a:t>
            </a:r>
          </a:p>
          <a:p>
            <a:pPr marL="476250" indent="-342900" algn="just"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133350" indent="0" algn="just">
              <a:buNone/>
            </a:pPr>
            <a:endParaRPr lang="ru-RU" sz="2000" dirty="0"/>
          </a:p>
          <a:p>
            <a:pPr marL="501650" lvl="0" indent="-342900" algn="just" rtl="0"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§"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20908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8"/>
          <p:cNvSpPr txBox="1">
            <a:spLocks noGrp="1"/>
          </p:cNvSpPr>
          <p:nvPr>
            <p:ph type="ctrTitle"/>
          </p:nvPr>
        </p:nvSpPr>
        <p:spPr>
          <a:xfrm flipH="1">
            <a:off x="2627784" y="2571750"/>
            <a:ext cx="3312367" cy="18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Рынок труда</a:t>
            </a:r>
            <a:endParaRPr dirty="0"/>
          </a:p>
        </p:txBody>
      </p:sp>
      <p:sp>
        <p:nvSpPr>
          <p:cNvPr id="452" name="Google Shape;452;p58"/>
          <p:cNvSpPr txBox="1">
            <a:spLocks noGrp="1"/>
          </p:cNvSpPr>
          <p:nvPr>
            <p:ph type="title" idx="2"/>
          </p:nvPr>
        </p:nvSpPr>
        <p:spPr>
          <a:xfrm flipH="1">
            <a:off x="6075775" y="2359022"/>
            <a:ext cx="2628600" cy="22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ru-RU" dirty="0" smtClean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442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t="-4000" b="-4000"/>
          </a:stretch>
        </a:blip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"/>
          <p:cNvSpPr txBox="1">
            <a:spLocks noGrp="1"/>
          </p:cNvSpPr>
          <p:nvPr>
            <p:ph type="title"/>
          </p:nvPr>
        </p:nvSpPr>
        <p:spPr>
          <a:xfrm>
            <a:off x="1043608" y="2139702"/>
            <a:ext cx="3351056" cy="1456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Риск роста безработицы</a:t>
            </a:r>
            <a:endParaRPr dirty="0"/>
          </a:p>
        </p:txBody>
      </p:sp>
      <p:sp>
        <p:nvSpPr>
          <p:cNvPr id="321" name="Google Shape;321;p43"/>
          <p:cNvSpPr txBox="1">
            <a:spLocks noGrp="1"/>
          </p:cNvSpPr>
          <p:nvPr>
            <p:ph type="subTitle" idx="1"/>
          </p:nvPr>
        </p:nvSpPr>
        <p:spPr>
          <a:xfrm flipH="1">
            <a:off x="4427984" y="1131590"/>
            <a:ext cx="4716016" cy="2952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lvl="0" indent="0" algn="ctr">
              <a:buClr>
                <a:schemeClr val="dk1"/>
              </a:buClr>
              <a:buSzPts val="1100"/>
            </a:pPr>
            <a:r>
              <a:rPr lang="ru-RU" sz="1800" dirty="0"/>
              <a:t>Санкции, ограничение экспорта и импорта товаров и услуг, снижение валютной выручки неминуемо скажутся на доходах предприятий. </a:t>
            </a:r>
            <a:r>
              <a:rPr lang="ru-RU" sz="1800" dirty="0" smtClean="0"/>
              <a:t> </a:t>
            </a:r>
            <a:endParaRPr lang="ru-RU" sz="1800" dirty="0"/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lvl="0" indent="0" algn="ctr">
              <a:buClr>
                <a:schemeClr val="dk1"/>
              </a:buClr>
              <a:buSzPts val="1100"/>
            </a:pPr>
            <a:r>
              <a:rPr lang="ru-RU" sz="2000" b="1" dirty="0" smtClean="0"/>
              <a:t>Продлена </a:t>
            </a:r>
            <a:r>
              <a:rPr lang="ru-RU" sz="2000" b="1" dirty="0"/>
              <a:t>«</a:t>
            </a:r>
            <a:r>
              <a:rPr lang="ru-RU" sz="2000" b="1" dirty="0" smtClean="0"/>
              <a:t>зарплатная» программа </a:t>
            </a:r>
            <a:r>
              <a:rPr lang="ru-RU" sz="2000" b="1" dirty="0"/>
              <a:t>кредитования ФОТ 3.0 (на эти нужды планируется дополнительно выделить 6,2 млрд рублей). </a:t>
            </a:r>
          </a:p>
        </p:txBody>
      </p:sp>
    </p:spTree>
    <p:extLst>
      <p:ext uri="{BB962C8B-B14F-4D97-AF65-F5344CB8AC3E}">
        <p14:creationId xmlns:p14="http://schemas.microsoft.com/office/powerpoint/2010/main" val="408907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94"/>
          <p:cNvSpPr txBox="1">
            <a:spLocks noGrp="1"/>
          </p:cNvSpPr>
          <p:nvPr>
            <p:ph type="ctrTitle"/>
          </p:nvPr>
        </p:nvSpPr>
        <p:spPr>
          <a:xfrm flipH="1">
            <a:off x="2627825" y="2540550"/>
            <a:ext cx="31662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Финансовая поддержка</a:t>
            </a:r>
            <a:endParaRPr dirty="0"/>
          </a:p>
        </p:txBody>
      </p:sp>
      <p:sp>
        <p:nvSpPr>
          <p:cNvPr id="1048" name="Google Shape;1048;p94"/>
          <p:cNvSpPr txBox="1">
            <a:spLocks noGrp="1"/>
          </p:cNvSpPr>
          <p:nvPr>
            <p:ph type="title" idx="2"/>
          </p:nvPr>
        </p:nvSpPr>
        <p:spPr>
          <a:xfrm flipH="1">
            <a:off x="6075775" y="2359022"/>
            <a:ext cx="2628600" cy="22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ru-RU" dirty="0" smtClean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506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"/>
          <p:cNvSpPr txBox="1">
            <a:spLocks noGrp="1"/>
          </p:cNvSpPr>
          <p:nvPr>
            <p:ph type="title"/>
          </p:nvPr>
        </p:nvSpPr>
        <p:spPr>
          <a:xfrm>
            <a:off x="827584" y="1203598"/>
            <a:ext cx="3639088" cy="27363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err="1"/>
              <a:t>Докапитализация</a:t>
            </a:r>
            <a:r>
              <a:rPr lang="ru-RU" dirty="0"/>
              <a:t> </a:t>
            </a:r>
            <a:r>
              <a:rPr lang="ru-RU" dirty="0" smtClean="0"/>
              <a:t>фондов развития для </a:t>
            </a:r>
            <a:r>
              <a:rPr lang="ru-RU" dirty="0"/>
              <a:t>оказания финансовой поддержки </a:t>
            </a:r>
            <a:r>
              <a:rPr lang="ru-RU" dirty="0" smtClean="0"/>
              <a:t>бизнесу</a:t>
            </a:r>
            <a:endParaRPr dirty="0"/>
          </a:p>
        </p:txBody>
      </p:sp>
      <p:sp>
        <p:nvSpPr>
          <p:cNvPr id="321" name="Google Shape;321;p43"/>
          <p:cNvSpPr txBox="1">
            <a:spLocks noGrp="1"/>
          </p:cNvSpPr>
          <p:nvPr>
            <p:ph type="subTitle" idx="1"/>
          </p:nvPr>
        </p:nvSpPr>
        <p:spPr>
          <a:xfrm flipH="1">
            <a:off x="4427984" y="987574"/>
            <a:ext cx="4644008" cy="22322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1600" dirty="0"/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1600" dirty="0"/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lvl="0" indent="0" algn="ctr">
              <a:buClr>
                <a:schemeClr val="dk1"/>
              </a:buClr>
              <a:buSzPts val="1100"/>
            </a:pPr>
            <a:r>
              <a:rPr lang="ru-RU" sz="1600" dirty="0" smtClean="0"/>
              <a:t>В </a:t>
            </a:r>
            <a:r>
              <a:rPr lang="ru-RU" sz="1600" dirty="0"/>
              <a:t>2020-2021 гг. по результатам опросов прямые невозвратные субсидии в связи с </a:t>
            </a:r>
            <a:r>
              <a:rPr lang="ru-RU" sz="1600" dirty="0" err="1"/>
              <a:t>ковидными</a:t>
            </a:r>
            <a:r>
              <a:rPr lang="ru-RU" sz="1600" dirty="0"/>
              <a:t> ограничениями были признаны бизнесом как наиболее эффективная мера </a:t>
            </a:r>
            <a:r>
              <a:rPr lang="ru-RU" sz="1600" dirty="0" smtClean="0"/>
              <a:t>поддержки.</a:t>
            </a:r>
            <a:endParaRPr lang="ru-RU" sz="1600" b="1" dirty="0" smtClean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2000" dirty="0" smtClean="0"/>
          </a:p>
          <a:p>
            <a:pPr marL="0" indent="0" algn="ctr">
              <a:buClr>
                <a:schemeClr val="dk1"/>
              </a:buClr>
              <a:buSzPts val="1100"/>
            </a:pPr>
            <a:r>
              <a:rPr lang="ru-RU" sz="2000" b="1" dirty="0" smtClean="0"/>
              <a:t>Предлагаем рассмотреть снижение </a:t>
            </a:r>
            <a:r>
              <a:rPr lang="ru-RU" sz="2000" b="1" dirty="0"/>
              <a:t>действующих ставок по программам кредитования и увеличение сроков погашения кредитов.</a:t>
            </a:r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31144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90"/>
          <p:cNvSpPr txBox="1">
            <a:spLocks noGrp="1"/>
          </p:cNvSpPr>
          <p:nvPr>
            <p:ph type="ctrTitle"/>
          </p:nvPr>
        </p:nvSpPr>
        <p:spPr>
          <a:xfrm flipH="1">
            <a:off x="1259632" y="1491630"/>
            <a:ext cx="3312368" cy="22812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Контроль за мерами поддержки бизнеса</a:t>
            </a:r>
            <a:endParaRPr dirty="0"/>
          </a:p>
        </p:txBody>
      </p:sp>
      <p:sp>
        <p:nvSpPr>
          <p:cNvPr id="1008" name="Google Shape;1008;p90"/>
          <p:cNvSpPr txBox="1">
            <a:spLocks noGrp="1"/>
          </p:cNvSpPr>
          <p:nvPr>
            <p:ph type="title" idx="2"/>
          </p:nvPr>
        </p:nvSpPr>
        <p:spPr>
          <a:xfrm flipH="1">
            <a:off x="4701675" y="1866322"/>
            <a:ext cx="2628600" cy="22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ru-RU" dirty="0" smtClean="0"/>
              <a:t>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867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"/>
          <p:cNvSpPr txBox="1">
            <a:spLocks noGrp="1"/>
          </p:cNvSpPr>
          <p:nvPr>
            <p:ph type="title"/>
          </p:nvPr>
        </p:nvSpPr>
        <p:spPr>
          <a:xfrm>
            <a:off x="827584" y="1203598"/>
            <a:ext cx="3639088" cy="27363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/>
              <a:t>Контроль </a:t>
            </a:r>
            <a:r>
              <a:rPr lang="ru-RU" dirty="0"/>
              <a:t>за реализацией </a:t>
            </a:r>
            <a:r>
              <a:rPr lang="ru-RU" dirty="0" smtClean="0"/>
              <a:t>отдельных </a:t>
            </a:r>
            <a:r>
              <a:rPr lang="ru-RU" dirty="0"/>
              <a:t>поручениями по мерам </a:t>
            </a:r>
            <a:r>
              <a:rPr lang="ru-RU" dirty="0" smtClean="0"/>
              <a:t>поддержки </a:t>
            </a:r>
            <a:endParaRPr dirty="0"/>
          </a:p>
        </p:txBody>
      </p:sp>
      <p:sp>
        <p:nvSpPr>
          <p:cNvPr id="321" name="Google Shape;321;p43"/>
          <p:cNvSpPr txBox="1">
            <a:spLocks noGrp="1"/>
          </p:cNvSpPr>
          <p:nvPr>
            <p:ph type="subTitle" idx="1"/>
          </p:nvPr>
        </p:nvSpPr>
        <p:spPr>
          <a:xfrm flipH="1">
            <a:off x="4427984" y="1059582"/>
            <a:ext cx="4644008" cy="30963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>
              <a:buClr>
                <a:schemeClr val="dk1"/>
              </a:buClr>
              <a:buSzPts val="1100"/>
            </a:pPr>
            <a:r>
              <a:rPr lang="ru-RU" sz="1600" dirty="0" smtClean="0"/>
              <a:t>- ситуацию требуется </a:t>
            </a:r>
            <a:r>
              <a:rPr lang="ru-RU" sz="1800" dirty="0" smtClean="0"/>
              <a:t>держать </a:t>
            </a:r>
            <a:r>
              <a:rPr lang="ru-RU" sz="1800" dirty="0"/>
              <a:t>на контроле, чтобы своевременно докладывать о возникающих проблемах руководству страны. </a:t>
            </a:r>
            <a:endParaRPr lang="ru-RU" sz="1800" dirty="0" smtClean="0"/>
          </a:p>
          <a:p>
            <a:pPr marL="0" lvl="0" indent="0" algn="just">
              <a:buClr>
                <a:schemeClr val="dk1"/>
              </a:buClr>
              <a:buSzPts val="1100"/>
            </a:pPr>
            <a:endParaRPr lang="ru-RU" sz="1800" dirty="0"/>
          </a:p>
          <a:p>
            <a:pPr marL="0" lvl="0" indent="0" algn="just">
              <a:buClr>
                <a:schemeClr val="dk1"/>
              </a:buClr>
              <a:buSzPts val="1100"/>
            </a:pPr>
            <a:r>
              <a:rPr lang="ru-RU" sz="1800" dirty="0" smtClean="0"/>
              <a:t>- перед </a:t>
            </a:r>
            <a:r>
              <a:rPr lang="ru-RU" sz="1800" dirty="0"/>
              <a:t>уполномоченными по защите прав предпринимателей в регионах поставлена задача мониторинга </a:t>
            </a:r>
            <a:r>
              <a:rPr lang="ru-RU" sz="1800" dirty="0" smtClean="0"/>
              <a:t>текущей ситуации.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0737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90"/>
          <p:cNvSpPr txBox="1">
            <a:spLocks noGrp="1"/>
          </p:cNvSpPr>
          <p:nvPr>
            <p:ph type="ctrTitle"/>
          </p:nvPr>
        </p:nvSpPr>
        <p:spPr>
          <a:xfrm flipH="1">
            <a:off x="1187624" y="2643758"/>
            <a:ext cx="3312368" cy="11291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Маркировка</a:t>
            </a:r>
            <a:endParaRPr dirty="0"/>
          </a:p>
        </p:txBody>
      </p:sp>
      <p:sp>
        <p:nvSpPr>
          <p:cNvPr id="1008" name="Google Shape;1008;p90"/>
          <p:cNvSpPr txBox="1">
            <a:spLocks noGrp="1"/>
          </p:cNvSpPr>
          <p:nvPr>
            <p:ph type="title" idx="2"/>
          </p:nvPr>
        </p:nvSpPr>
        <p:spPr>
          <a:xfrm flipH="1">
            <a:off x="4701675" y="1866322"/>
            <a:ext cx="2628600" cy="22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ru-RU" dirty="0" smtClean="0"/>
              <a:t>7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294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76"/>
          <p:cNvPicPr preferRelativeResize="0"/>
          <p:nvPr/>
        </p:nvPicPr>
        <p:blipFill rotWithShape="1">
          <a:blip r:embed="rId3">
            <a:alphaModFix/>
          </a:blip>
          <a:srcRect l="59323" r="18739"/>
          <a:stretch/>
        </p:blipFill>
        <p:spPr>
          <a:xfrm>
            <a:off x="5837850" y="1225"/>
            <a:ext cx="20059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76"/>
          <p:cNvPicPr preferRelativeResize="0"/>
          <p:nvPr/>
        </p:nvPicPr>
        <p:blipFill rotWithShape="1">
          <a:blip r:embed="rId3">
            <a:alphaModFix/>
          </a:blip>
          <a:srcRect l="18738" r="59304"/>
          <a:stretch/>
        </p:blipFill>
        <p:spPr>
          <a:xfrm>
            <a:off x="1299300" y="-4975"/>
            <a:ext cx="20077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76"/>
          <p:cNvSpPr/>
          <p:nvPr/>
        </p:nvSpPr>
        <p:spPr>
          <a:xfrm flipH="1">
            <a:off x="1299150" y="-14675"/>
            <a:ext cx="2007900" cy="51582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76"/>
          <p:cNvSpPr/>
          <p:nvPr/>
        </p:nvSpPr>
        <p:spPr>
          <a:xfrm flipH="1">
            <a:off x="5836950" y="-14675"/>
            <a:ext cx="2007900" cy="51582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76"/>
          <p:cNvSpPr/>
          <p:nvPr/>
        </p:nvSpPr>
        <p:spPr>
          <a:xfrm>
            <a:off x="1294373" y="-7458"/>
            <a:ext cx="2005965" cy="5145983"/>
          </a:xfrm>
          <a:custGeom>
            <a:avLst/>
            <a:gdLst/>
            <a:ahLst/>
            <a:cxnLst/>
            <a:rect l="l" t="t" r="r" b="b"/>
            <a:pathLst>
              <a:path w="3429000" h="4959984" extrusionOk="0">
                <a:moveTo>
                  <a:pt x="3428822" y="4959629"/>
                </a:moveTo>
                <a:lnTo>
                  <a:pt x="0" y="4959629"/>
                </a:lnTo>
                <a:lnTo>
                  <a:pt x="0" y="0"/>
                </a:lnTo>
                <a:lnTo>
                  <a:pt x="3428822" y="0"/>
                </a:lnTo>
                <a:lnTo>
                  <a:pt x="3428822" y="4959629"/>
                </a:lnTo>
                <a:close/>
              </a:path>
            </a:pathLst>
          </a:cu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68" name="Google Shape;768;p76"/>
          <p:cNvSpPr/>
          <p:nvPr/>
        </p:nvSpPr>
        <p:spPr>
          <a:xfrm>
            <a:off x="3608430" y="-4975"/>
            <a:ext cx="2005965" cy="5145983"/>
          </a:xfrm>
          <a:custGeom>
            <a:avLst/>
            <a:gdLst/>
            <a:ahLst/>
            <a:cxnLst/>
            <a:rect l="l" t="t" r="r" b="b"/>
            <a:pathLst>
              <a:path w="3429000" h="4959984" extrusionOk="0">
                <a:moveTo>
                  <a:pt x="3428822" y="4959629"/>
                </a:moveTo>
                <a:lnTo>
                  <a:pt x="0" y="4959629"/>
                </a:lnTo>
                <a:lnTo>
                  <a:pt x="0" y="0"/>
                </a:lnTo>
                <a:lnTo>
                  <a:pt x="3428822" y="0"/>
                </a:lnTo>
                <a:lnTo>
                  <a:pt x="3428822" y="4959629"/>
                </a:lnTo>
                <a:close/>
              </a:path>
            </a:pathLst>
          </a:custGeom>
          <a:solidFill>
            <a:srgbClr val="00BDAB">
              <a:alpha val="534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69" name="Google Shape;769;p76"/>
          <p:cNvSpPr/>
          <p:nvPr/>
        </p:nvSpPr>
        <p:spPr>
          <a:xfrm>
            <a:off x="5834624" y="-2458"/>
            <a:ext cx="2005965" cy="5145983"/>
          </a:xfrm>
          <a:custGeom>
            <a:avLst/>
            <a:gdLst/>
            <a:ahLst/>
            <a:cxnLst/>
            <a:rect l="l" t="t" r="r" b="b"/>
            <a:pathLst>
              <a:path w="3429000" h="4959984" extrusionOk="0">
                <a:moveTo>
                  <a:pt x="3428822" y="4959629"/>
                </a:moveTo>
                <a:lnTo>
                  <a:pt x="0" y="4959629"/>
                </a:lnTo>
                <a:lnTo>
                  <a:pt x="0" y="0"/>
                </a:lnTo>
                <a:lnTo>
                  <a:pt x="3428822" y="0"/>
                </a:lnTo>
                <a:lnTo>
                  <a:pt x="3428822" y="4959629"/>
                </a:lnTo>
                <a:close/>
              </a:path>
            </a:pathLst>
          </a:cu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70" name="Google Shape;770;p76"/>
          <p:cNvSpPr txBox="1"/>
          <p:nvPr/>
        </p:nvSpPr>
        <p:spPr>
          <a:xfrm>
            <a:off x="1470331" y="3318616"/>
            <a:ext cx="1676377" cy="576064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Обращения</a:t>
            </a:r>
            <a:endParaRPr sz="2000" b="1" dirty="0">
              <a:solidFill>
                <a:schemeClr val="lt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771" name="Google Shape;771;p76"/>
          <p:cNvSpPr txBox="1"/>
          <p:nvPr/>
        </p:nvSpPr>
        <p:spPr>
          <a:xfrm>
            <a:off x="5951955" y="3333893"/>
            <a:ext cx="1779824" cy="576064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Защита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в судах</a:t>
            </a:r>
            <a:endParaRPr sz="2000" b="1" dirty="0">
              <a:solidFill>
                <a:schemeClr val="lt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772" name="Google Shape;772;p76"/>
          <p:cNvSpPr txBox="1"/>
          <p:nvPr/>
        </p:nvSpPr>
        <p:spPr>
          <a:xfrm>
            <a:off x="3608429" y="3335285"/>
            <a:ext cx="2005965" cy="5760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 smtClean="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Образовательные мероприятия</a:t>
            </a:r>
            <a:endParaRPr sz="1700" b="1" dirty="0">
              <a:solidFill>
                <a:schemeClr val="accen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773" name="Google Shape;773;p76"/>
          <p:cNvSpPr txBox="1"/>
          <p:nvPr/>
        </p:nvSpPr>
        <p:spPr>
          <a:xfrm>
            <a:off x="1356817" y="2154950"/>
            <a:ext cx="1903401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977</a:t>
            </a:r>
            <a:endParaRPr sz="4000" dirty="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74" name="Google Shape;774;p76"/>
          <p:cNvSpPr txBox="1"/>
          <p:nvPr/>
        </p:nvSpPr>
        <p:spPr>
          <a:xfrm>
            <a:off x="3743538" y="2154950"/>
            <a:ext cx="1656916" cy="106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более</a:t>
            </a:r>
            <a:r>
              <a:rPr lang="ru-RU" sz="4000" dirty="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ru-RU" sz="4000" dirty="0" smtClean="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250 </a:t>
            </a:r>
            <a:r>
              <a:rPr lang="ru-RU" dirty="0" smtClean="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человек</a:t>
            </a:r>
            <a:endParaRPr dirty="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75" name="Google Shape;775;p76"/>
          <p:cNvSpPr txBox="1"/>
          <p:nvPr/>
        </p:nvSpPr>
        <p:spPr>
          <a:xfrm>
            <a:off x="5951955" y="2081597"/>
            <a:ext cx="1665719" cy="938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29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заседаний</a:t>
            </a:r>
            <a:endParaRPr dirty="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86" name="Google Shape;786;p76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/>
              <a:t>в</a:t>
            </a:r>
            <a:r>
              <a:rPr lang="ru-RU" sz="3000" dirty="0" smtClean="0"/>
              <a:t> 2021 году:</a:t>
            </a:r>
            <a:endParaRPr sz="3000" dirty="0"/>
          </a:p>
        </p:txBody>
      </p:sp>
      <p:grpSp>
        <p:nvGrpSpPr>
          <p:cNvPr id="34" name="Google Shape;10708;p124"/>
          <p:cNvGrpSpPr/>
          <p:nvPr/>
        </p:nvGrpSpPr>
        <p:grpSpPr>
          <a:xfrm>
            <a:off x="1691680" y="1611606"/>
            <a:ext cx="317290" cy="361090"/>
            <a:chOff x="-56774050" y="1904075"/>
            <a:chExt cx="279625" cy="318225"/>
          </a:xfrm>
          <a:solidFill>
            <a:schemeClr val="bg1"/>
          </a:solidFill>
        </p:grpSpPr>
        <p:sp>
          <p:nvSpPr>
            <p:cNvPr id="35" name="Google Shape;10709;p124"/>
            <p:cNvSpPr/>
            <p:nvPr/>
          </p:nvSpPr>
          <p:spPr>
            <a:xfrm>
              <a:off x="-56671650" y="2135825"/>
              <a:ext cx="72475" cy="28975"/>
            </a:xfrm>
            <a:custGeom>
              <a:avLst/>
              <a:gdLst/>
              <a:ahLst/>
              <a:cxnLst/>
              <a:rect l="l" t="t" r="r" b="b"/>
              <a:pathLst>
                <a:path w="2899" h="1159" extrusionOk="0">
                  <a:moveTo>
                    <a:pt x="398" y="1"/>
                  </a:moveTo>
                  <a:cubicBezTo>
                    <a:pt x="307" y="1"/>
                    <a:pt x="221" y="40"/>
                    <a:pt x="158" y="119"/>
                  </a:cubicBezTo>
                  <a:cubicBezTo>
                    <a:pt x="0" y="276"/>
                    <a:pt x="0" y="497"/>
                    <a:pt x="158" y="623"/>
                  </a:cubicBezTo>
                  <a:cubicBezTo>
                    <a:pt x="504" y="970"/>
                    <a:pt x="977" y="1159"/>
                    <a:pt x="1449" y="1159"/>
                  </a:cubicBezTo>
                  <a:cubicBezTo>
                    <a:pt x="1922" y="1159"/>
                    <a:pt x="2426" y="970"/>
                    <a:pt x="2741" y="623"/>
                  </a:cubicBezTo>
                  <a:cubicBezTo>
                    <a:pt x="2899" y="465"/>
                    <a:pt x="2899" y="213"/>
                    <a:pt x="2741" y="119"/>
                  </a:cubicBezTo>
                  <a:cubicBezTo>
                    <a:pt x="2662" y="40"/>
                    <a:pt x="2568" y="1"/>
                    <a:pt x="2477" y="1"/>
                  </a:cubicBezTo>
                  <a:cubicBezTo>
                    <a:pt x="2387" y="1"/>
                    <a:pt x="2300" y="40"/>
                    <a:pt x="2237" y="119"/>
                  </a:cubicBezTo>
                  <a:cubicBezTo>
                    <a:pt x="2048" y="308"/>
                    <a:pt x="1733" y="434"/>
                    <a:pt x="1449" y="434"/>
                  </a:cubicBezTo>
                  <a:cubicBezTo>
                    <a:pt x="1134" y="434"/>
                    <a:pt x="851" y="308"/>
                    <a:pt x="662" y="119"/>
                  </a:cubicBezTo>
                  <a:cubicBezTo>
                    <a:pt x="583" y="40"/>
                    <a:pt x="488" y="1"/>
                    <a:pt x="3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710;p124"/>
            <p:cNvSpPr/>
            <p:nvPr/>
          </p:nvSpPr>
          <p:spPr>
            <a:xfrm>
              <a:off x="-56774050" y="1904075"/>
              <a:ext cx="279625" cy="318225"/>
            </a:xfrm>
            <a:custGeom>
              <a:avLst/>
              <a:gdLst/>
              <a:ahLst/>
              <a:cxnLst/>
              <a:rect l="l" t="t" r="r" b="b"/>
              <a:pathLst>
                <a:path w="11185" h="12729" extrusionOk="0">
                  <a:moveTo>
                    <a:pt x="5545" y="757"/>
                  </a:moveTo>
                  <a:cubicBezTo>
                    <a:pt x="7278" y="757"/>
                    <a:pt x="8696" y="2048"/>
                    <a:pt x="8885" y="3750"/>
                  </a:cubicBezTo>
                  <a:lnTo>
                    <a:pt x="4789" y="3750"/>
                  </a:lnTo>
                  <a:cubicBezTo>
                    <a:pt x="3056" y="3750"/>
                    <a:pt x="1639" y="2395"/>
                    <a:pt x="1450" y="757"/>
                  </a:cubicBezTo>
                  <a:close/>
                  <a:moveTo>
                    <a:pt x="2710" y="3844"/>
                  </a:moveTo>
                  <a:cubicBezTo>
                    <a:pt x="3277" y="4254"/>
                    <a:pt x="4002" y="4506"/>
                    <a:pt x="4789" y="4506"/>
                  </a:cubicBezTo>
                  <a:lnTo>
                    <a:pt x="8885" y="4506"/>
                  </a:lnTo>
                  <a:lnTo>
                    <a:pt x="8885" y="5608"/>
                  </a:lnTo>
                  <a:cubicBezTo>
                    <a:pt x="8570" y="5356"/>
                    <a:pt x="8192" y="5230"/>
                    <a:pt x="7782" y="5230"/>
                  </a:cubicBezTo>
                  <a:cubicBezTo>
                    <a:pt x="6900" y="5230"/>
                    <a:pt x="6144" y="5860"/>
                    <a:pt x="5986" y="6742"/>
                  </a:cubicBezTo>
                  <a:lnTo>
                    <a:pt x="5167" y="6742"/>
                  </a:lnTo>
                  <a:cubicBezTo>
                    <a:pt x="5010" y="5860"/>
                    <a:pt x="4222" y="5230"/>
                    <a:pt x="3340" y="5230"/>
                  </a:cubicBezTo>
                  <a:cubicBezTo>
                    <a:pt x="2899" y="5230"/>
                    <a:pt x="2552" y="5388"/>
                    <a:pt x="2237" y="5608"/>
                  </a:cubicBezTo>
                  <a:cubicBezTo>
                    <a:pt x="2237" y="4978"/>
                    <a:pt x="2395" y="4380"/>
                    <a:pt x="2710" y="3844"/>
                  </a:cubicBezTo>
                  <a:close/>
                  <a:moveTo>
                    <a:pt x="1450" y="5986"/>
                  </a:moveTo>
                  <a:lnTo>
                    <a:pt x="1450" y="7467"/>
                  </a:lnTo>
                  <a:cubicBezTo>
                    <a:pt x="1432" y="7468"/>
                    <a:pt x="1415" y="7469"/>
                    <a:pt x="1398" y="7469"/>
                  </a:cubicBezTo>
                  <a:cubicBezTo>
                    <a:pt x="984" y="7469"/>
                    <a:pt x="694" y="7106"/>
                    <a:pt x="694" y="6742"/>
                  </a:cubicBezTo>
                  <a:cubicBezTo>
                    <a:pt x="694" y="6333"/>
                    <a:pt x="1009" y="5986"/>
                    <a:pt x="1450" y="5986"/>
                  </a:cubicBezTo>
                  <a:close/>
                  <a:moveTo>
                    <a:pt x="9641" y="5986"/>
                  </a:moveTo>
                  <a:cubicBezTo>
                    <a:pt x="10051" y="5986"/>
                    <a:pt x="10397" y="6301"/>
                    <a:pt x="10397" y="6742"/>
                  </a:cubicBezTo>
                  <a:cubicBezTo>
                    <a:pt x="10397" y="7184"/>
                    <a:pt x="10051" y="7499"/>
                    <a:pt x="9641" y="7499"/>
                  </a:cubicBezTo>
                  <a:lnTo>
                    <a:pt x="9641" y="5986"/>
                  </a:lnTo>
                  <a:close/>
                  <a:moveTo>
                    <a:pt x="3309" y="5986"/>
                  </a:moveTo>
                  <a:cubicBezTo>
                    <a:pt x="3939" y="5986"/>
                    <a:pt x="4411" y="6490"/>
                    <a:pt x="4411" y="7089"/>
                  </a:cubicBezTo>
                  <a:cubicBezTo>
                    <a:pt x="4411" y="7719"/>
                    <a:pt x="3907" y="8192"/>
                    <a:pt x="3309" y="8192"/>
                  </a:cubicBezTo>
                  <a:cubicBezTo>
                    <a:pt x="2678" y="8192"/>
                    <a:pt x="2206" y="7688"/>
                    <a:pt x="2206" y="7089"/>
                  </a:cubicBezTo>
                  <a:cubicBezTo>
                    <a:pt x="2206" y="6459"/>
                    <a:pt x="2710" y="5986"/>
                    <a:pt x="3309" y="5986"/>
                  </a:cubicBezTo>
                  <a:close/>
                  <a:moveTo>
                    <a:pt x="7782" y="6018"/>
                  </a:moveTo>
                  <a:cubicBezTo>
                    <a:pt x="8412" y="6018"/>
                    <a:pt x="8885" y="6553"/>
                    <a:pt x="8885" y="7121"/>
                  </a:cubicBezTo>
                  <a:cubicBezTo>
                    <a:pt x="8885" y="7719"/>
                    <a:pt x="8381" y="8223"/>
                    <a:pt x="7782" y="8223"/>
                  </a:cubicBezTo>
                  <a:cubicBezTo>
                    <a:pt x="7152" y="8223"/>
                    <a:pt x="6680" y="7719"/>
                    <a:pt x="6680" y="7121"/>
                  </a:cubicBezTo>
                  <a:cubicBezTo>
                    <a:pt x="6680" y="6490"/>
                    <a:pt x="7215" y="6018"/>
                    <a:pt x="7782" y="6018"/>
                  </a:cubicBezTo>
                  <a:close/>
                  <a:moveTo>
                    <a:pt x="5955" y="7436"/>
                  </a:moveTo>
                  <a:cubicBezTo>
                    <a:pt x="6112" y="8318"/>
                    <a:pt x="6900" y="8948"/>
                    <a:pt x="7751" y="8948"/>
                  </a:cubicBezTo>
                  <a:cubicBezTo>
                    <a:pt x="8192" y="8948"/>
                    <a:pt x="8538" y="8790"/>
                    <a:pt x="8853" y="8601"/>
                  </a:cubicBezTo>
                  <a:lnTo>
                    <a:pt x="8853" y="8601"/>
                  </a:lnTo>
                  <a:cubicBezTo>
                    <a:pt x="8885" y="10334"/>
                    <a:pt x="7593" y="11783"/>
                    <a:pt x="5892" y="11941"/>
                  </a:cubicBezTo>
                  <a:lnTo>
                    <a:pt x="5892" y="11594"/>
                  </a:lnTo>
                  <a:cubicBezTo>
                    <a:pt x="5892" y="11374"/>
                    <a:pt x="5734" y="11216"/>
                    <a:pt x="5545" y="11216"/>
                  </a:cubicBezTo>
                  <a:cubicBezTo>
                    <a:pt x="5356" y="11216"/>
                    <a:pt x="5199" y="11374"/>
                    <a:pt x="5199" y="11594"/>
                  </a:cubicBezTo>
                  <a:lnTo>
                    <a:pt x="5199" y="11941"/>
                  </a:lnTo>
                  <a:cubicBezTo>
                    <a:pt x="3498" y="11752"/>
                    <a:pt x="2206" y="10334"/>
                    <a:pt x="2206" y="8601"/>
                  </a:cubicBezTo>
                  <a:lnTo>
                    <a:pt x="2206" y="8601"/>
                  </a:lnTo>
                  <a:cubicBezTo>
                    <a:pt x="2521" y="8822"/>
                    <a:pt x="2899" y="8948"/>
                    <a:pt x="3309" y="8948"/>
                  </a:cubicBezTo>
                  <a:cubicBezTo>
                    <a:pt x="4222" y="8948"/>
                    <a:pt x="4947" y="8318"/>
                    <a:pt x="5136" y="7436"/>
                  </a:cubicBezTo>
                  <a:close/>
                  <a:moveTo>
                    <a:pt x="1072" y="0"/>
                  </a:moveTo>
                  <a:cubicBezTo>
                    <a:pt x="851" y="0"/>
                    <a:pt x="725" y="158"/>
                    <a:pt x="725" y="347"/>
                  </a:cubicBezTo>
                  <a:cubicBezTo>
                    <a:pt x="725" y="1576"/>
                    <a:pt x="1229" y="2678"/>
                    <a:pt x="2080" y="3434"/>
                  </a:cubicBezTo>
                  <a:cubicBezTo>
                    <a:pt x="1733" y="3970"/>
                    <a:pt x="1544" y="4569"/>
                    <a:pt x="1513" y="5230"/>
                  </a:cubicBezTo>
                  <a:cubicBezTo>
                    <a:pt x="662" y="5230"/>
                    <a:pt x="0" y="5923"/>
                    <a:pt x="0" y="6742"/>
                  </a:cubicBezTo>
                  <a:cubicBezTo>
                    <a:pt x="0" y="7562"/>
                    <a:pt x="662" y="8223"/>
                    <a:pt x="1513" y="8223"/>
                  </a:cubicBezTo>
                  <a:lnTo>
                    <a:pt x="1513" y="8601"/>
                  </a:lnTo>
                  <a:cubicBezTo>
                    <a:pt x="1513" y="10870"/>
                    <a:pt x="3340" y="12728"/>
                    <a:pt x="5577" y="12728"/>
                  </a:cubicBezTo>
                  <a:cubicBezTo>
                    <a:pt x="7845" y="12728"/>
                    <a:pt x="9673" y="10870"/>
                    <a:pt x="9673" y="8601"/>
                  </a:cubicBezTo>
                  <a:lnTo>
                    <a:pt x="9673" y="8223"/>
                  </a:lnTo>
                  <a:cubicBezTo>
                    <a:pt x="10523" y="8223"/>
                    <a:pt x="11185" y="7562"/>
                    <a:pt x="11185" y="6742"/>
                  </a:cubicBezTo>
                  <a:cubicBezTo>
                    <a:pt x="11153" y="5923"/>
                    <a:pt x="10460" y="5230"/>
                    <a:pt x="9641" y="5230"/>
                  </a:cubicBezTo>
                  <a:lnTo>
                    <a:pt x="9641" y="4128"/>
                  </a:lnTo>
                  <a:cubicBezTo>
                    <a:pt x="9641" y="1859"/>
                    <a:pt x="7782" y="0"/>
                    <a:pt x="55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0614;p124"/>
          <p:cNvGrpSpPr/>
          <p:nvPr/>
        </p:nvGrpSpPr>
        <p:grpSpPr>
          <a:xfrm>
            <a:off x="2127520" y="1624475"/>
            <a:ext cx="361998" cy="361090"/>
            <a:chOff x="-57578225" y="1904075"/>
            <a:chExt cx="319025" cy="318225"/>
          </a:xfrm>
          <a:solidFill>
            <a:schemeClr val="bg1"/>
          </a:solidFill>
        </p:grpSpPr>
        <p:sp>
          <p:nvSpPr>
            <p:cNvPr id="38" name="Google Shape;10615;p124"/>
            <p:cNvSpPr/>
            <p:nvPr/>
          </p:nvSpPr>
          <p:spPr>
            <a:xfrm>
              <a:off x="-57578225" y="1904075"/>
              <a:ext cx="319025" cy="318225"/>
            </a:xfrm>
            <a:custGeom>
              <a:avLst/>
              <a:gdLst/>
              <a:ahLst/>
              <a:cxnLst/>
              <a:rect l="l" t="t" r="r" b="b"/>
              <a:pathLst>
                <a:path w="12761" h="12729" extrusionOk="0">
                  <a:moveTo>
                    <a:pt x="4601" y="1418"/>
                  </a:moveTo>
                  <a:cubicBezTo>
                    <a:pt x="4632" y="1702"/>
                    <a:pt x="4727" y="1922"/>
                    <a:pt x="4790" y="2206"/>
                  </a:cubicBezTo>
                  <a:cubicBezTo>
                    <a:pt x="3687" y="2962"/>
                    <a:pt x="2994" y="4254"/>
                    <a:pt x="2994" y="5640"/>
                  </a:cubicBezTo>
                  <a:lnTo>
                    <a:pt x="2994" y="5986"/>
                  </a:lnTo>
                  <a:cubicBezTo>
                    <a:pt x="2710" y="5986"/>
                    <a:pt x="2458" y="6081"/>
                    <a:pt x="2238" y="6175"/>
                  </a:cubicBezTo>
                  <a:lnTo>
                    <a:pt x="2238" y="5608"/>
                  </a:lnTo>
                  <a:cubicBezTo>
                    <a:pt x="2238" y="3876"/>
                    <a:pt x="3183" y="2300"/>
                    <a:pt x="4601" y="1418"/>
                  </a:cubicBezTo>
                  <a:close/>
                  <a:moveTo>
                    <a:pt x="7121" y="757"/>
                  </a:moveTo>
                  <a:cubicBezTo>
                    <a:pt x="9799" y="757"/>
                    <a:pt x="12004" y="2930"/>
                    <a:pt x="12004" y="5640"/>
                  </a:cubicBezTo>
                  <a:lnTo>
                    <a:pt x="12004" y="6238"/>
                  </a:lnTo>
                  <a:cubicBezTo>
                    <a:pt x="11752" y="6112"/>
                    <a:pt x="11532" y="6018"/>
                    <a:pt x="11248" y="6018"/>
                  </a:cubicBezTo>
                  <a:lnTo>
                    <a:pt x="10902" y="6018"/>
                  </a:lnTo>
                  <a:cubicBezTo>
                    <a:pt x="8098" y="6018"/>
                    <a:pt x="5703" y="3907"/>
                    <a:pt x="5325" y="1103"/>
                  </a:cubicBezTo>
                  <a:cubicBezTo>
                    <a:pt x="5861" y="883"/>
                    <a:pt x="6491" y="757"/>
                    <a:pt x="7121" y="757"/>
                  </a:cubicBezTo>
                  <a:close/>
                  <a:moveTo>
                    <a:pt x="2994" y="6742"/>
                  </a:moveTo>
                  <a:lnTo>
                    <a:pt x="2994" y="8223"/>
                  </a:lnTo>
                  <a:cubicBezTo>
                    <a:pt x="2616" y="8223"/>
                    <a:pt x="2238" y="7971"/>
                    <a:pt x="2238" y="7436"/>
                  </a:cubicBezTo>
                  <a:cubicBezTo>
                    <a:pt x="2269" y="7058"/>
                    <a:pt x="2584" y="6742"/>
                    <a:pt x="2994" y="6742"/>
                  </a:cubicBezTo>
                  <a:close/>
                  <a:moveTo>
                    <a:pt x="11248" y="6742"/>
                  </a:moveTo>
                  <a:cubicBezTo>
                    <a:pt x="11658" y="6742"/>
                    <a:pt x="12004" y="7058"/>
                    <a:pt x="12004" y="7499"/>
                  </a:cubicBezTo>
                  <a:cubicBezTo>
                    <a:pt x="12004" y="7908"/>
                    <a:pt x="11658" y="8223"/>
                    <a:pt x="11248" y="8223"/>
                  </a:cubicBezTo>
                  <a:lnTo>
                    <a:pt x="11248" y="6742"/>
                  </a:lnTo>
                  <a:close/>
                  <a:moveTo>
                    <a:pt x="1828" y="8444"/>
                  </a:moveTo>
                  <a:cubicBezTo>
                    <a:pt x="2112" y="8790"/>
                    <a:pt x="2553" y="8979"/>
                    <a:pt x="3025" y="8979"/>
                  </a:cubicBezTo>
                  <a:cubicBezTo>
                    <a:pt x="3088" y="9830"/>
                    <a:pt x="3466" y="10681"/>
                    <a:pt x="4034" y="11311"/>
                  </a:cubicBezTo>
                  <a:cubicBezTo>
                    <a:pt x="3656" y="11752"/>
                    <a:pt x="3183" y="11972"/>
                    <a:pt x="2616" y="11972"/>
                  </a:cubicBezTo>
                  <a:cubicBezTo>
                    <a:pt x="1608" y="11972"/>
                    <a:pt x="789" y="11153"/>
                    <a:pt x="789" y="10113"/>
                  </a:cubicBezTo>
                  <a:cubicBezTo>
                    <a:pt x="789" y="9420"/>
                    <a:pt x="1198" y="8759"/>
                    <a:pt x="1828" y="8444"/>
                  </a:cubicBezTo>
                  <a:close/>
                  <a:moveTo>
                    <a:pt x="5042" y="2962"/>
                  </a:moveTo>
                  <a:cubicBezTo>
                    <a:pt x="5987" y="5073"/>
                    <a:pt x="8066" y="6616"/>
                    <a:pt x="10461" y="6774"/>
                  </a:cubicBezTo>
                  <a:lnTo>
                    <a:pt x="10461" y="8664"/>
                  </a:lnTo>
                  <a:cubicBezTo>
                    <a:pt x="10492" y="10492"/>
                    <a:pt x="8980" y="11972"/>
                    <a:pt x="7121" y="11972"/>
                  </a:cubicBezTo>
                  <a:cubicBezTo>
                    <a:pt x="5262" y="11972"/>
                    <a:pt x="3719" y="10460"/>
                    <a:pt x="3719" y="8633"/>
                  </a:cubicBezTo>
                  <a:lnTo>
                    <a:pt x="3719" y="5640"/>
                  </a:lnTo>
                  <a:cubicBezTo>
                    <a:pt x="3719" y="4600"/>
                    <a:pt x="4254" y="3592"/>
                    <a:pt x="5042" y="2962"/>
                  </a:cubicBezTo>
                  <a:close/>
                  <a:moveTo>
                    <a:pt x="7121" y="0"/>
                  </a:moveTo>
                  <a:cubicBezTo>
                    <a:pt x="5577" y="0"/>
                    <a:pt x="4191" y="631"/>
                    <a:pt x="3151" y="1670"/>
                  </a:cubicBezTo>
                  <a:cubicBezTo>
                    <a:pt x="2080" y="2710"/>
                    <a:pt x="1482" y="4128"/>
                    <a:pt x="1482" y="5640"/>
                  </a:cubicBezTo>
                  <a:lnTo>
                    <a:pt x="1482" y="7751"/>
                  </a:lnTo>
                  <a:cubicBezTo>
                    <a:pt x="568" y="8192"/>
                    <a:pt x="1" y="9105"/>
                    <a:pt x="1" y="10113"/>
                  </a:cubicBezTo>
                  <a:cubicBezTo>
                    <a:pt x="1" y="11594"/>
                    <a:pt x="1167" y="12728"/>
                    <a:pt x="2584" y="12728"/>
                  </a:cubicBezTo>
                  <a:cubicBezTo>
                    <a:pt x="3340" y="12728"/>
                    <a:pt x="4034" y="12413"/>
                    <a:pt x="4569" y="11846"/>
                  </a:cubicBezTo>
                  <a:cubicBezTo>
                    <a:pt x="5262" y="12413"/>
                    <a:pt x="6176" y="12728"/>
                    <a:pt x="7121" y="12728"/>
                  </a:cubicBezTo>
                  <a:cubicBezTo>
                    <a:pt x="8224" y="12728"/>
                    <a:pt x="9232" y="12287"/>
                    <a:pt x="10020" y="11500"/>
                  </a:cubicBezTo>
                  <a:cubicBezTo>
                    <a:pt x="10744" y="10838"/>
                    <a:pt x="11122" y="9924"/>
                    <a:pt x="11217" y="8979"/>
                  </a:cubicBezTo>
                  <a:cubicBezTo>
                    <a:pt x="12036" y="8979"/>
                    <a:pt x="12697" y="8318"/>
                    <a:pt x="12697" y="7499"/>
                  </a:cubicBezTo>
                  <a:lnTo>
                    <a:pt x="12697" y="5640"/>
                  </a:lnTo>
                  <a:cubicBezTo>
                    <a:pt x="12760" y="4128"/>
                    <a:pt x="12162" y="2710"/>
                    <a:pt x="11091" y="1670"/>
                  </a:cubicBezTo>
                  <a:cubicBezTo>
                    <a:pt x="10020" y="599"/>
                    <a:pt x="8602" y="0"/>
                    <a:pt x="71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616;p124"/>
            <p:cNvSpPr/>
            <p:nvPr/>
          </p:nvSpPr>
          <p:spPr>
            <a:xfrm>
              <a:off x="-57446675" y="207340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8"/>
                  </a:cubicBezTo>
                  <a:cubicBezTo>
                    <a:pt x="0" y="568"/>
                    <a:pt x="158" y="726"/>
                    <a:pt x="347" y="726"/>
                  </a:cubicBezTo>
                  <a:cubicBezTo>
                    <a:pt x="567" y="726"/>
                    <a:pt x="725" y="568"/>
                    <a:pt x="725" y="348"/>
                  </a:cubicBezTo>
                  <a:cubicBezTo>
                    <a:pt x="725" y="158"/>
                    <a:pt x="567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617;p124"/>
            <p:cNvSpPr/>
            <p:nvPr/>
          </p:nvSpPr>
          <p:spPr>
            <a:xfrm>
              <a:off x="-57371850" y="207340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8"/>
                  </a:cubicBezTo>
                  <a:cubicBezTo>
                    <a:pt x="0" y="537"/>
                    <a:pt x="158" y="726"/>
                    <a:pt x="347" y="726"/>
                  </a:cubicBezTo>
                  <a:cubicBezTo>
                    <a:pt x="567" y="726"/>
                    <a:pt x="725" y="537"/>
                    <a:pt x="725" y="348"/>
                  </a:cubicBezTo>
                  <a:cubicBezTo>
                    <a:pt x="725" y="158"/>
                    <a:pt x="567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618;p124"/>
            <p:cNvSpPr/>
            <p:nvPr/>
          </p:nvSpPr>
          <p:spPr>
            <a:xfrm>
              <a:off x="-57436450" y="2136625"/>
              <a:ext cx="72500" cy="29750"/>
            </a:xfrm>
            <a:custGeom>
              <a:avLst/>
              <a:gdLst/>
              <a:ahLst/>
              <a:cxnLst/>
              <a:rect l="l" t="t" r="r" b="b"/>
              <a:pathLst>
                <a:path w="2900" h="1190" extrusionOk="0">
                  <a:moveTo>
                    <a:pt x="387" y="0"/>
                  </a:moveTo>
                  <a:cubicBezTo>
                    <a:pt x="292" y="0"/>
                    <a:pt x="206" y="40"/>
                    <a:pt x="158" y="118"/>
                  </a:cubicBezTo>
                  <a:cubicBezTo>
                    <a:pt x="1" y="276"/>
                    <a:pt x="1" y="496"/>
                    <a:pt x="158" y="622"/>
                  </a:cubicBezTo>
                  <a:cubicBezTo>
                    <a:pt x="505" y="969"/>
                    <a:pt x="977" y="1190"/>
                    <a:pt x="1450" y="1190"/>
                  </a:cubicBezTo>
                  <a:cubicBezTo>
                    <a:pt x="1923" y="1190"/>
                    <a:pt x="2427" y="969"/>
                    <a:pt x="2742" y="622"/>
                  </a:cubicBezTo>
                  <a:cubicBezTo>
                    <a:pt x="2899" y="465"/>
                    <a:pt x="2899" y="244"/>
                    <a:pt x="2742" y="118"/>
                  </a:cubicBezTo>
                  <a:cubicBezTo>
                    <a:pt x="2679" y="40"/>
                    <a:pt x="2592" y="0"/>
                    <a:pt x="2502" y="0"/>
                  </a:cubicBezTo>
                  <a:cubicBezTo>
                    <a:pt x="2411" y="0"/>
                    <a:pt x="2316" y="40"/>
                    <a:pt x="2238" y="118"/>
                  </a:cubicBezTo>
                  <a:cubicBezTo>
                    <a:pt x="2049" y="307"/>
                    <a:pt x="1734" y="433"/>
                    <a:pt x="1450" y="433"/>
                  </a:cubicBezTo>
                  <a:cubicBezTo>
                    <a:pt x="1167" y="433"/>
                    <a:pt x="851" y="307"/>
                    <a:pt x="662" y="118"/>
                  </a:cubicBezTo>
                  <a:cubicBezTo>
                    <a:pt x="584" y="40"/>
                    <a:pt x="481" y="0"/>
                    <a:pt x="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0599;p124"/>
          <p:cNvGrpSpPr/>
          <p:nvPr/>
        </p:nvGrpSpPr>
        <p:grpSpPr>
          <a:xfrm>
            <a:off x="2659127" y="1625354"/>
            <a:ext cx="317290" cy="360211"/>
            <a:chOff x="-54063050" y="2296300"/>
            <a:chExt cx="279625" cy="317450"/>
          </a:xfrm>
          <a:solidFill>
            <a:schemeClr val="bg1"/>
          </a:solidFill>
        </p:grpSpPr>
        <p:sp>
          <p:nvSpPr>
            <p:cNvPr id="43" name="Google Shape;10600;p124"/>
            <p:cNvSpPr/>
            <p:nvPr/>
          </p:nvSpPr>
          <p:spPr>
            <a:xfrm>
              <a:off x="-53959075" y="2527275"/>
              <a:ext cx="72475" cy="29750"/>
            </a:xfrm>
            <a:custGeom>
              <a:avLst/>
              <a:gdLst/>
              <a:ahLst/>
              <a:cxnLst/>
              <a:rect l="l" t="t" r="r" b="b"/>
              <a:pathLst>
                <a:path w="2899" h="1190" extrusionOk="0">
                  <a:moveTo>
                    <a:pt x="386" y="1"/>
                  </a:moveTo>
                  <a:cubicBezTo>
                    <a:pt x="292" y="1"/>
                    <a:pt x="205" y="40"/>
                    <a:pt x="158" y="119"/>
                  </a:cubicBezTo>
                  <a:cubicBezTo>
                    <a:pt x="0" y="276"/>
                    <a:pt x="0" y="528"/>
                    <a:pt x="158" y="623"/>
                  </a:cubicBezTo>
                  <a:cubicBezTo>
                    <a:pt x="504" y="1001"/>
                    <a:pt x="977" y="1190"/>
                    <a:pt x="1449" y="1190"/>
                  </a:cubicBezTo>
                  <a:cubicBezTo>
                    <a:pt x="1922" y="1190"/>
                    <a:pt x="2426" y="1001"/>
                    <a:pt x="2741" y="623"/>
                  </a:cubicBezTo>
                  <a:cubicBezTo>
                    <a:pt x="2899" y="465"/>
                    <a:pt x="2899" y="245"/>
                    <a:pt x="2741" y="119"/>
                  </a:cubicBezTo>
                  <a:cubicBezTo>
                    <a:pt x="2678" y="40"/>
                    <a:pt x="2592" y="1"/>
                    <a:pt x="2501" y="1"/>
                  </a:cubicBezTo>
                  <a:cubicBezTo>
                    <a:pt x="2410" y="1"/>
                    <a:pt x="2316" y="40"/>
                    <a:pt x="2237" y="119"/>
                  </a:cubicBezTo>
                  <a:cubicBezTo>
                    <a:pt x="2048" y="308"/>
                    <a:pt x="1733" y="434"/>
                    <a:pt x="1449" y="434"/>
                  </a:cubicBezTo>
                  <a:cubicBezTo>
                    <a:pt x="1134" y="434"/>
                    <a:pt x="851" y="308"/>
                    <a:pt x="662" y="119"/>
                  </a:cubicBezTo>
                  <a:cubicBezTo>
                    <a:pt x="583" y="40"/>
                    <a:pt x="481" y="1"/>
                    <a:pt x="3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4" name="Google Shape;10601;p124"/>
            <p:cNvSpPr/>
            <p:nvPr/>
          </p:nvSpPr>
          <p:spPr>
            <a:xfrm>
              <a:off x="-53969325" y="24829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5" name="Google Shape;10602;p124"/>
            <p:cNvSpPr/>
            <p:nvPr/>
          </p:nvSpPr>
          <p:spPr>
            <a:xfrm>
              <a:off x="-53894500" y="2482975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6" name="Google Shape;10603;p124"/>
            <p:cNvSpPr/>
            <p:nvPr/>
          </p:nvSpPr>
          <p:spPr>
            <a:xfrm>
              <a:off x="-54063050" y="2296300"/>
              <a:ext cx="279625" cy="317450"/>
            </a:xfrm>
            <a:custGeom>
              <a:avLst/>
              <a:gdLst/>
              <a:ahLst/>
              <a:cxnLst/>
              <a:rect l="l" t="t" r="r" b="b"/>
              <a:pathLst>
                <a:path w="11185" h="12698" extrusionOk="0">
                  <a:moveTo>
                    <a:pt x="5640" y="694"/>
                  </a:moveTo>
                  <a:cubicBezTo>
                    <a:pt x="7026" y="694"/>
                    <a:pt x="8286" y="883"/>
                    <a:pt x="9232" y="1198"/>
                  </a:cubicBezTo>
                  <a:cubicBezTo>
                    <a:pt x="10177" y="1576"/>
                    <a:pt x="10523" y="1923"/>
                    <a:pt x="10523" y="2206"/>
                  </a:cubicBezTo>
                  <a:cubicBezTo>
                    <a:pt x="10523" y="2427"/>
                    <a:pt x="10114" y="2647"/>
                    <a:pt x="9358" y="2931"/>
                  </a:cubicBezTo>
                  <a:lnTo>
                    <a:pt x="2017" y="2931"/>
                  </a:lnTo>
                  <a:cubicBezTo>
                    <a:pt x="1198" y="2679"/>
                    <a:pt x="757" y="2427"/>
                    <a:pt x="757" y="2206"/>
                  </a:cubicBezTo>
                  <a:cubicBezTo>
                    <a:pt x="757" y="1954"/>
                    <a:pt x="1103" y="1576"/>
                    <a:pt x="2048" y="1198"/>
                  </a:cubicBezTo>
                  <a:cubicBezTo>
                    <a:pt x="2994" y="851"/>
                    <a:pt x="4254" y="694"/>
                    <a:pt x="5640" y="694"/>
                  </a:cubicBezTo>
                  <a:close/>
                  <a:moveTo>
                    <a:pt x="8948" y="3687"/>
                  </a:moveTo>
                  <a:lnTo>
                    <a:pt x="8948" y="4475"/>
                  </a:lnTo>
                  <a:lnTo>
                    <a:pt x="2206" y="4475"/>
                  </a:lnTo>
                  <a:lnTo>
                    <a:pt x="2206" y="3687"/>
                  </a:lnTo>
                  <a:close/>
                  <a:moveTo>
                    <a:pt x="8633" y="5231"/>
                  </a:moveTo>
                  <a:cubicBezTo>
                    <a:pt x="8192" y="5703"/>
                    <a:pt x="7562" y="5987"/>
                    <a:pt x="6932" y="5987"/>
                  </a:cubicBezTo>
                  <a:lnTo>
                    <a:pt x="4317" y="5987"/>
                  </a:lnTo>
                  <a:cubicBezTo>
                    <a:pt x="3624" y="5987"/>
                    <a:pt x="3057" y="5703"/>
                    <a:pt x="2615" y="5231"/>
                  </a:cubicBezTo>
                  <a:close/>
                  <a:moveTo>
                    <a:pt x="9704" y="6680"/>
                  </a:moveTo>
                  <a:cubicBezTo>
                    <a:pt x="10082" y="6680"/>
                    <a:pt x="10460" y="6995"/>
                    <a:pt x="10460" y="7436"/>
                  </a:cubicBezTo>
                  <a:cubicBezTo>
                    <a:pt x="10460" y="7877"/>
                    <a:pt x="10145" y="8192"/>
                    <a:pt x="9704" y="8192"/>
                  </a:cubicBezTo>
                  <a:lnTo>
                    <a:pt x="9704" y="6680"/>
                  </a:lnTo>
                  <a:close/>
                  <a:moveTo>
                    <a:pt x="1513" y="6711"/>
                  </a:moveTo>
                  <a:lnTo>
                    <a:pt x="1513" y="8224"/>
                  </a:lnTo>
                  <a:cubicBezTo>
                    <a:pt x="1072" y="8192"/>
                    <a:pt x="757" y="7877"/>
                    <a:pt x="757" y="7467"/>
                  </a:cubicBezTo>
                  <a:cubicBezTo>
                    <a:pt x="757" y="7089"/>
                    <a:pt x="1103" y="6711"/>
                    <a:pt x="1513" y="6711"/>
                  </a:cubicBezTo>
                  <a:close/>
                  <a:moveTo>
                    <a:pt x="8979" y="5924"/>
                  </a:moveTo>
                  <a:lnTo>
                    <a:pt x="8979" y="8570"/>
                  </a:lnTo>
                  <a:cubicBezTo>
                    <a:pt x="8948" y="10429"/>
                    <a:pt x="7467" y="11910"/>
                    <a:pt x="5608" y="11910"/>
                  </a:cubicBezTo>
                  <a:cubicBezTo>
                    <a:pt x="3750" y="11910"/>
                    <a:pt x="2269" y="10429"/>
                    <a:pt x="2269" y="8570"/>
                  </a:cubicBezTo>
                  <a:lnTo>
                    <a:pt x="2269" y="5924"/>
                  </a:lnTo>
                  <a:cubicBezTo>
                    <a:pt x="2805" y="6459"/>
                    <a:pt x="3561" y="6711"/>
                    <a:pt x="4317" y="6711"/>
                  </a:cubicBezTo>
                  <a:lnTo>
                    <a:pt x="6932" y="6711"/>
                  </a:lnTo>
                  <a:cubicBezTo>
                    <a:pt x="7688" y="6711"/>
                    <a:pt x="8444" y="6459"/>
                    <a:pt x="8979" y="5924"/>
                  </a:cubicBezTo>
                  <a:close/>
                  <a:moveTo>
                    <a:pt x="5608" y="1"/>
                  </a:moveTo>
                  <a:cubicBezTo>
                    <a:pt x="4191" y="1"/>
                    <a:pt x="2805" y="190"/>
                    <a:pt x="1796" y="536"/>
                  </a:cubicBezTo>
                  <a:cubicBezTo>
                    <a:pt x="316" y="1040"/>
                    <a:pt x="1" y="1734"/>
                    <a:pt x="1" y="2206"/>
                  </a:cubicBezTo>
                  <a:cubicBezTo>
                    <a:pt x="1" y="2931"/>
                    <a:pt x="788" y="3309"/>
                    <a:pt x="1513" y="3561"/>
                  </a:cubicBezTo>
                  <a:lnTo>
                    <a:pt x="1513" y="5955"/>
                  </a:lnTo>
                  <a:cubicBezTo>
                    <a:pt x="694" y="5955"/>
                    <a:pt x="1" y="6648"/>
                    <a:pt x="1" y="7467"/>
                  </a:cubicBezTo>
                  <a:cubicBezTo>
                    <a:pt x="1" y="8287"/>
                    <a:pt x="694" y="8980"/>
                    <a:pt x="1513" y="8980"/>
                  </a:cubicBezTo>
                  <a:cubicBezTo>
                    <a:pt x="1702" y="11059"/>
                    <a:pt x="3466" y="12697"/>
                    <a:pt x="5608" y="12697"/>
                  </a:cubicBezTo>
                  <a:cubicBezTo>
                    <a:pt x="7719" y="12697"/>
                    <a:pt x="9515" y="11059"/>
                    <a:pt x="9704" y="8980"/>
                  </a:cubicBezTo>
                  <a:cubicBezTo>
                    <a:pt x="10523" y="8980"/>
                    <a:pt x="11185" y="8287"/>
                    <a:pt x="11185" y="7467"/>
                  </a:cubicBezTo>
                  <a:cubicBezTo>
                    <a:pt x="11185" y="6648"/>
                    <a:pt x="10523" y="5955"/>
                    <a:pt x="9704" y="5955"/>
                  </a:cubicBezTo>
                  <a:lnTo>
                    <a:pt x="9704" y="3561"/>
                  </a:lnTo>
                  <a:cubicBezTo>
                    <a:pt x="10397" y="3309"/>
                    <a:pt x="11185" y="2931"/>
                    <a:pt x="11185" y="2206"/>
                  </a:cubicBezTo>
                  <a:cubicBezTo>
                    <a:pt x="11185" y="1734"/>
                    <a:pt x="10870" y="1040"/>
                    <a:pt x="9421" y="536"/>
                  </a:cubicBezTo>
                  <a:cubicBezTo>
                    <a:pt x="8412" y="190"/>
                    <a:pt x="7058" y="1"/>
                    <a:pt x="5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47" name="Google Shape;11480;p127"/>
          <p:cNvSpPr/>
          <p:nvPr/>
        </p:nvSpPr>
        <p:spPr>
          <a:xfrm>
            <a:off x="4150082" y="1534560"/>
            <a:ext cx="421914" cy="456236"/>
          </a:xfrm>
          <a:custGeom>
            <a:avLst/>
            <a:gdLst/>
            <a:ahLst/>
            <a:cxnLst/>
            <a:rect l="l" t="t" r="r" b="b"/>
            <a:pathLst>
              <a:path w="11689" h="11657" extrusionOk="0">
                <a:moveTo>
                  <a:pt x="5797" y="2111"/>
                </a:moveTo>
                <a:cubicBezTo>
                  <a:pt x="6175" y="2111"/>
                  <a:pt x="6459" y="2426"/>
                  <a:pt x="6459" y="2773"/>
                </a:cubicBezTo>
                <a:cubicBezTo>
                  <a:pt x="6459" y="3151"/>
                  <a:pt x="6175" y="3466"/>
                  <a:pt x="5797" y="3466"/>
                </a:cubicBezTo>
                <a:cubicBezTo>
                  <a:pt x="5388" y="3466"/>
                  <a:pt x="5104" y="3151"/>
                  <a:pt x="5104" y="2773"/>
                </a:cubicBezTo>
                <a:cubicBezTo>
                  <a:pt x="5104" y="2426"/>
                  <a:pt x="5419" y="2111"/>
                  <a:pt x="5797" y="2111"/>
                </a:cubicBezTo>
                <a:close/>
                <a:moveTo>
                  <a:pt x="6112" y="4159"/>
                </a:moveTo>
                <a:cubicBezTo>
                  <a:pt x="6648" y="4159"/>
                  <a:pt x="7120" y="4631"/>
                  <a:pt x="7120" y="5198"/>
                </a:cubicBezTo>
                <a:lnTo>
                  <a:pt x="7120" y="5545"/>
                </a:lnTo>
                <a:lnTo>
                  <a:pt x="4379" y="5545"/>
                </a:lnTo>
                <a:lnTo>
                  <a:pt x="4379" y="5198"/>
                </a:lnTo>
                <a:cubicBezTo>
                  <a:pt x="4411" y="4600"/>
                  <a:pt x="4884" y="4159"/>
                  <a:pt x="5419" y="4159"/>
                </a:cubicBezTo>
                <a:close/>
                <a:moveTo>
                  <a:pt x="10586" y="662"/>
                </a:moveTo>
                <a:cubicBezTo>
                  <a:pt x="10775" y="662"/>
                  <a:pt x="10932" y="819"/>
                  <a:pt x="10932" y="1008"/>
                </a:cubicBezTo>
                <a:lnTo>
                  <a:pt x="10932" y="5860"/>
                </a:lnTo>
                <a:lnTo>
                  <a:pt x="10996" y="5860"/>
                </a:lnTo>
                <a:cubicBezTo>
                  <a:pt x="10996" y="6049"/>
                  <a:pt x="10838" y="6207"/>
                  <a:pt x="10617" y="6207"/>
                </a:cubicBezTo>
                <a:lnTo>
                  <a:pt x="9483" y="6207"/>
                </a:lnTo>
                <a:cubicBezTo>
                  <a:pt x="9326" y="5829"/>
                  <a:pt x="8979" y="5545"/>
                  <a:pt x="8507" y="5545"/>
                </a:cubicBezTo>
                <a:lnTo>
                  <a:pt x="7845" y="5545"/>
                </a:lnTo>
                <a:lnTo>
                  <a:pt x="7845" y="5198"/>
                </a:lnTo>
                <a:cubicBezTo>
                  <a:pt x="7845" y="4505"/>
                  <a:pt x="7435" y="3938"/>
                  <a:pt x="6837" y="3655"/>
                </a:cubicBezTo>
                <a:cubicBezTo>
                  <a:pt x="7057" y="3403"/>
                  <a:pt x="7152" y="3151"/>
                  <a:pt x="7152" y="2773"/>
                </a:cubicBezTo>
                <a:cubicBezTo>
                  <a:pt x="7152" y="2048"/>
                  <a:pt x="6522" y="1418"/>
                  <a:pt x="5797" y="1418"/>
                </a:cubicBezTo>
                <a:cubicBezTo>
                  <a:pt x="5041" y="1418"/>
                  <a:pt x="4411" y="2048"/>
                  <a:pt x="4411" y="2773"/>
                </a:cubicBezTo>
                <a:cubicBezTo>
                  <a:pt x="4411" y="3088"/>
                  <a:pt x="4537" y="3403"/>
                  <a:pt x="4726" y="3655"/>
                </a:cubicBezTo>
                <a:cubicBezTo>
                  <a:pt x="4127" y="3938"/>
                  <a:pt x="3749" y="4505"/>
                  <a:pt x="3749" y="5198"/>
                </a:cubicBezTo>
                <a:lnTo>
                  <a:pt x="3749" y="5545"/>
                </a:lnTo>
                <a:lnTo>
                  <a:pt x="3056" y="5545"/>
                </a:lnTo>
                <a:cubicBezTo>
                  <a:pt x="2647" y="5545"/>
                  <a:pt x="2237" y="5829"/>
                  <a:pt x="2080" y="6207"/>
                </a:cubicBezTo>
                <a:lnTo>
                  <a:pt x="977" y="6207"/>
                </a:lnTo>
                <a:cubicBezTo>
                  <a:pt x="788" y="6207"/>
                  <a:pt x="630" y="6049"/>
                  <a:pt x="630" y="5860"/>
                </a:cubicBezTo>
                <a:lnTo>
                  <a:pt x="630" y="1008"/>
                </a:lnTo>
                <a:cubicBezTo>
                  <a:pt x="630" y="819"/>
                  <a:pt x="788" y="662"/>
                  <a:pt x="977" y="662"/>
                </a:cubicBezTo>
                <a:close/>
                <a:moveTo>
                  <a:pt x="8538" y="6175"/>
                </a:moveTo>
                <a:cubicBezTo>
                  <a:pt x="8759" y="6175"/>
                  <a:pt x="8916" y="6333"/>
                  <a:pt x="8916" y="6522"/>
                </a:cubicBezTo>
                <a:cubicBezTo>
                  <a:pt x="8853" y="6711"/>
                  <a:pt x="8696" y="6868"/>
                  <a:pt x="8538" y="6868"/>
                </a:cubicBezTo>
                <a:lnTo>
                  <a:pt x="3088" y="6868"/>
                </a:lnTo>
                <a:cubicBezTo>
                  <a:pt x="2867" y="6868"/>
                  <a:pt x="2710" y="6711"/>
                  <a:pt x="2710" y="6522"/>
                </a:cubicBezTo>
                <a:cubicBezTo>
                  <a:pt x="2710" y="6333"/>
                  <a:pt x="2867" y="6175"/>
                  <a:pt x="3088" y="6175"/>
                </a:cubicBezTo>
                <a:close/>
                <a:moveTo>
                  <a:pt x="8160" y="7593"/>
                </a:moveTo>
                <a:lnTo>
                  <a:pt x="7561" y="11027"/>
                </a:lnTo>
                <a:lnTo>
                  <a:pt x="4033" y="11027"/>
                </a:lnTo>
                <a:lnTo>
                  <a:pt x="3466" y="7593"/>
                </a:lnTo>
                <a:close/>
                <a:moveTo>
                  <a:pt x="1008" y="0"/>
                </a:moveTo>
                <a:cubicBezTo>
                  <a:pt x="473" y="0"/>
                  <a:pt x="0" y="473"/>
                  <a:pt x="0" y="1008"/>
                </a:cubicBezTo>
                <a:lnTo>
                  <a:pt x="0" y="5860"/>
                </a:lnTo>
                <a:cubicBezTo>
                  <a:pt x="0" y="6396"/>
                  <a:pt x="473" y="6868"/>
                  <a:pt x="1008" y="6868"/>
                </a:cubicBezTo>
                <a:lnTo>
                  <a:pt x="2111" y="6868"/>
                </a:lnTo>
                <a:cubicBezTo>
                  <a:pt x="2237" y="7183"/>
                  <a:pt x="2489" y="7435"/>
                  <a:pt x="2804" y="7498"/>
                </a:cubicBezTo>
                <a:lnTo>
                  <a:pt x="3434" y="11373"/>
                </a:lnTo>
                <a:cubicBezTo>
                  <a:pt x="3466" y="11531"/>
                  <a:pt x="3592" y="11657"/>
                  <a:pt x="3781" y="11657"/>
                </a:cubicBezTo>
                <a:lnTo>
                  <a:pt x="7877" y="11657"/>
                </a:lnTo>
                <a:cubicBezTo>
                  <a:pt x="8034" y="11657"/>
                  <a:pt x="8192" y="11531"/>
                  <a:pt x="8223" y="11373"/>
                </a:cubicBezTo>
                <a:lnTo>
                  <a:pt x="8853" y="7498"/>
                </a:lnTo>
                <a:cubicBezTo>
                  <a:pt x="9168" y="7435"/>
                  <a:pt x="9420" y="7183"/>
                  <a:pt x="9546" y="6868"/>
                </a:cubicBezTo>
                <a:lnTo>
                  <a:pt x="10680" y="6868"/>
                </a:lnTo>
                <a:cubicBezTo>
                  <a:pt x="11216" y="6868"/>
                  <a:pt x="11689" y="6396"/>
                  <a:pt x="11689" y="5860"/>
                </a:cubicBezTo>
                <a:lnTo>
                  <a:pt x="11689" y="1008"/>
                </a:lnTo>
                <a:cubicBezTo>
                  <a:pt x="11657" y="473"/>
                  <a:pt x="11185" y="0"/>
                  <a:pt x="1061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243;p123"/>
          <p:cNvSpPr/>
          <p:nvPr/>
        </p:nvSpPr>
        <p:spPr>
          <a:xfrm>
            <a:off x="6625957" y="1544793"/>
            <a:ext cx="429734" cy="427903"/>
          </a:xfrm>
          <a:custGeom>
            <a:avLst/>
            <a:gdLst/>
            <a:ahLst/>
            <a:cxnLst/>
            <a:rect l="l" t="t" r="r" b="b"/>
            <a:pathLst>
              <a:path w="12005" h="11060" extrusionOk="0">
                <a:moveTo>
                  <a:pt x="2049" y="2049"/>
                </a:moveTo>
                <a:cubicBezTo>
                  <a:pt x="2238" y="2049"/>
                  <a:pt x="2395" y="2206"/>
                  <a:pt x="2395" y="2395"/>
                </a:cubicBezTo>
                <a:cubicBezTo>
                  <a:pt x="2395" y="2584"/>
                  <a:pt x="2238" y="2742"/>
                  <a:pt x="2049" y="2742"/>
                </a:cubicBezTo>
                <a:cubicBezTo>
                  <a:pt x="1860" y="2742"/>
                  <a:pt x="1702" y="2584"/>
                  <a:pt x="1702" y="2395"/>
                </a:cubicBezTo>
                <a:cubicBezTo>
                  <a:pt x="1734" y="2206"/>
                  <a:pt x="1860" y="2049"/>
                  <a:pt x="2049" y="2049"/>
                </a:cubicBezTo>
                <a:close/>
                <a:moveTo>
                  <a:pt x="9736" y="2049"/>
                </a:moveTo>
                <a:cubicBezTo>
                  <a:pt x="9925" y="2049"/>
                  <a:pt x="10082" y="2206"/>
                  <a:pt x="10082" y="2395"/>
                </a:cubicBezTo>
                <a:cubicBezTo>
                  <a:pt x="10082" y="2584"/>
                  <a:pt x="9925" y="2742"/>
                  <a:pt x="9736" y="2742"/>
                </a:cubicBezTo>
                <a:cubicBezTo>
                  <a:pt x="9515" y="2742"/>
                  <a:pt x="9358" y="2584"/>
                  <a:pt x="9358" y="2395"/>
                </a:cubicBezTo>
                <a:cubicBezTo>
                  <a:pt x="9358" y="2206"/>
                  <a:pt x="9515" y="2049"/>
                  <a:pt x="9736" y="2049"/>
                </a:cubicBezTo>
                <a:close/>
                <a:moveTo>
                  <a:pt x="2049" y="3719"/>
                </a:moveTo>
                <a:lnTo>
                  <a:pt x="3151" y="5514"/>
                </a:lnTo>
                <a:lnTo>
                  <a:pt x="946" y="5514"/>
                </a:lnTo>
                <a:lnTo>
                  <a:pt x="2049" y="3719"/>
                </a:lnTo>
                <a:close/>
                <a:moveTo>
                  <a:pt x="9736" y="3719"/>
                </a:moveTo>
                <a:lnTo>
                  <a:pt x="10838" y="5514"/>
                </a:lnTo>
                <a:lnTo>
                  <a:pt x="8633" y="5514"/>
                </a:lnTo>
                <a:lnTo>
                  <a:pt x="9736" y="3719"/>
                </a:lnTo>
                <a:close/>
                <a:moveTo>
                  <a:pt x="3435" y="6207"/>
                </a:moveTo>
                <a:cubicBezTo>
                  <a:pt x="3466" y="6964"/>
                  <a:pt x="2836" y="7594"/>
                  <a:pt x="2049" y="7594"/>
                </a:cubicBezTo>
                <a:cubicBezTo>
                  <a:pt x="1292" y="7594"/>
                  <a:pt x="662" y="6964"/>
                  <a:pt x="662" y="6207"/>
                </a:cubicBezTo>
                <a:close/>
                <a:moveTo>
                  <a:pt x="11090" y="6207"/>
                </a:moveTo>
                <a:cubicBezTo>
                  <a:pt x="11090" y="6964"/>
                  <a:pt x="10460" y="7594"/>
                  <a:pt x="9736" y="7594"/>
                </a:cubicBezTo>
                <a:cubicBezTo>
                  <a:pt x="8980" y="7594"/>
                  <a:pt x="8350" y="6964"/>
                  <a:pt x="8350" y="6207"/>
                </a:cubicBezTo>
                <a:close/>
                <a:moveTo>
                  <a:pt x="5892" y="663"/>
                </a:moveTo>
                <a:cubicBezTo>
                  <a:pt x="6113" y="663"/>
                  <a:pt x="6270" y="820"/>
                  <a:pt x="6270" y="1009"/>
                </a:cubicBezTo>
                <a:lnTo>
                  <a:pt x="6270" y="8980"/>
                </a:lnTo>
                <a:lnTo>
                  <a:pt x="5546" y="8980"/>
                </a:lnTo>
                <a:lnTo>
                  <a:pt x="5546" y="1009"/>
                </a:lnTo>
                <a:cubicBezTo>
                  <a:pt x="5546" y="820"/>
                  <a:pt x="5703" y="663"/>
                  <a:pt x="5892" y="663"/>
                </a:cubicBezTo>
                <a:close/>
                <a:moveTo>
                  <a:pt x="8003" y="9673"/>
                </a:moveTo>
                <a:cubicBezTo>
                  <a:pt x="8192" y="9673"/>
                  <a:pt x="8350" y="9830"/>
                  <a:pt x="8350" y="10020"/>
                </a:cubicBezTo>
                <a:lnTo>
                  <a:pt x="8350" y="10398"/>
                </a:lnTo>
                <a:lnTo>
                  <a:pt x="3466" y="10398"/>
                </a:lnTo>
                <a:lnTo>
                  <a:pt x="3466" y="10020"/>
                </a:lnTo>
                <a:cubicBezTo>
                  <a:pt x="3466" y="9830"/>
                  <a:pt x="3624" y="9673"/>
                  <a:pt x="3813" y="9673"/>
                </a:cubicBezTo>
                <a:close/>
                <a:moveTo>
                  <a:pt x="5955" y="1"/>
                </a:moveTo>
                <a:cubicBezTo>
                  <a:pt x="5357" y="1"/>
                  <a:pt x="4916" y="474"/>
                  <a:pt x="4916" y="1009"/>
                </a:cubicBezTo>
                <a:lnTo>
                  <a:pt x="4916" y="1167"/>
                </a:lnTo>
                <a:cubicBezTo>
                  <a:pt x="3970" y="1671"/>
                  <a:pt x="3655" y="1891"/>
                  <a:pt x="3057" y="1954"/>
                </a:cubicBezTo>
                <a:cubicBezTo>
                  <a:pt x="2899" y="1608"/>
                  <a:pt x="2553" y="1324"/>
                  <a:pt x="2112" y="1324"/>
                </a:cubicBezTo>
                <a:cubicBezTo>
                  <a:pt x="1734" y="1324"/>
                  <a:pt x="1387" y="1576"/>
                  <a:pt x="1166" y="1923"/>
                </a:cubicBezTo>
                <a:cubicBezTo>
                  <a:pt x="946" y="1891"/>
                  <a:pt x="694" y="1797"/>
                  <a:pt x="505" y="1734"/>
                </a:cubicBezTo>
                <a:cubicBezTo>
                  <a:pt x="454" y="1708"/>
                  <a:pt x="404" y="1697"/>
                  <a:pt x="355" y="1697"/>
                </a:cubicBezTo>
                <a:cubicBezTo>
                  <a:pt x="224" y="1697"/>
                  <a:pt x="110" y="1784"/>
                  <a:pt x="64" y="1923"/>
                </a:cubicBezTo>
                <a:cubicBezTo>
                  <a:pt x="1" y="2112"/>
                  <a:pt x="64" y="2301"/>
                  <a:pt x="284" y="2364"/>
                </a:cubicBezTo>
                <a:cubicBezTo>
                  <a:pt x="536" y="2458"/>
                  <a:pt x="820" y="2553"/>
                  <a:pt x="1135" y="2616"/>
                </a:cubicBezTo>
                <a:cubicBezTo>
                  <a:pt x="1229" y="2899"/>
                  <a:pt x="1387" y="3151"/>
                  <a:pt x="1607" y="3277"/>
                </a:cubicBezTo>
                <a:lnTo>
                  <a:pt x="127" y="5703"/>
                </a:lnTo>
                <a:cubicBezTo>
                  <a:pt x="64" y="5735"/>
                  <a:pt x="64" y="5829"/>
                  <a:pt x="64" y="5892"/>
                </a:cubicBezTo>
                <a:lnTo>
                  <a:pt x="64" y="6239"/>
                </a:lnTo>
                <a:cubicBezTo>
                  <a:pt x="64" y="7405"/>
                  <a:pt x="1009" y="8350"/>
                  <a:pt x="2175" y="8350"/>
                </a:cubicBezTo>
                <a:cubicBezTo>
                  <a:pt x="3309" y="8350"/>
                  <a:pt x="4254" y="7405"/>
                  <a:pt x="4254" y="6239"/>
                </a:cubicBezTo>
                <a:lnTo>
                  <a:pt x="4254" y="5892"/>
                </a:lnTo>
                <a:cubicBezTo>
                  <a:pt x="4254" y="5829"/>
                  <a:pt x="4254" y="5766"/>
                  <a:pt x="4222" y="5703"/>
                </a:cubicBezTo>
                <a:lnTo>
                  <a:pt x="2710" y="3277"/>
                </a:lnTo>
                <a:cubicBezTo>
                  <a:pt x="2962" y="3183"/>
                  <a:pt x="3120" y="2931"/>
                  <a:pt x="3183" y="2647"/>
                </a:cubicBezTo>
                <a:cubicBezTo>
                  <a:pt x="3844" y="2553"/>
                  <a:pt x="4222" y="2332"/>
                  <a:pt x="4947" y="1954"/>
                </a:cubicBezTo>
                <a:lnTo>
                  <a:pt x="4947" y="8980"/>
                </a:lnTo>
                <a:lnTo>
                  <a:pt x="3939" y="8980"/>
                </a:lnTo>
                <a:cubicBezTo>
                  <a:pt x="3340" y="8980"/>
                  <a:pt x="2899" y="9421"/>
                  <a:pt x="2899" y="9988"/>
                </a:cubicBezTo>
                <a:lnTo>
                  <a:pt x="2899" y="10713"/>
                </a:lnTo>
                <a:cubicBezTo>
                  <a:pt x="2899" y="10902"/>
                  <a:pt x="3057" y="11059"/>
                  <a:pt x="3246" y="11059"/>
                </a:cubicBezTo>
                <a:lnTo>
                  <a:pt x="8822" y="11059"/>
                </a:lnTo>
                <a:cubicBezTo>
                  <a:pt x="9011" y="11059"/>
                  <a:pt x="9169" y="10902"/>
                  <a:pt x="9169" y="10713"/>
                </a:cubicBezTo>
                <a:lnTo>
                  <a:pt x="9169" y="9988"/>
                </a:lnTo>
                <a:cubicBezTo>
                  <a:pt x="9169" y="9389"/>
                  <a:pt x="8696" y="8980"/>
                  <a:pt x="8129" y="8980"/>
                </a:cubicBezTo>
                <a:lnTo>
                  <a:pt x="7089" y="8980"/>
                </a:lnTo>
                <a:lnTo>
                  <a:pt x="7089" y="1954"/>
                </a:lnTo>
                <a:cubicBezTo>
                  <a:pt x="7814" y="2332"/>
                  <a:pt x="8224" y="2553"/>
                  <a:pt x="8885" y="2647"/>
                </a:cubicBezTo>
                <a:cubicBezTo>
                  <a:pt x="8980" y="2931"/>
                  <a:pt x="9137" y="3120"/>
                  <a:pt x="9358" y="3277"/>
                </a:cubicBezTo>
                <a:lnTo>
                  <a:pt x="7877" y="5703"/>
                </a:lnTo>
                <a:cubicBezTo>
                  <a:pt x="7814" y="5735"/>
                  <a:pt x="7814" y="5829"/>
                  <a:pt x="7814" y="5892"/>
                </a:cubicBezTo>
                <a:lnTo>
                  <a:pt x="7814" y="6239"/>
                </a:lnTo>
                <a:cubicBezTo>
                  <a:pt x="7814" y="7405"/>
                  <a:pt x="8759" y="8350"/>
                  <a:pt x="9925" y="8350"/>
                </a:cubicBezTo>
                <a:cubicBezTo>
                  <a:pt x="11059" y="8350"/>
                  <a:pt x="12004" y="7405"/>
                  <a:pt x="12004" y="6239"/>
                </a:cubicBezTo>
                <a:lnTo>
                  <a:pt x="12004" y="5892"/>
                </a:lnTo>
                <a:cubicBezTo>
                  <a:pt x="12004" y="5829"/>
                  <a:pt x="12004" y="5766"/>
                  <a:pt x="11973" y="5703"/>
                </a:cubicBezTo>
                <a:lnTo>
                  <a:pt x="10460" y="3277"/>
                </a:lnTo>
                <a:cubicBezTo>
                  <a:pt x="10523" y="3151"/>
                  <a:pt x="10681" y="2899"/>
                  <a:pt x="10744" y="2616"/>
                </a:cubicBezTo>
                <a:cubicBezTo>
                  <a:pt x="11027" y="2553"/>
                  <a:pt x="11343" y="2458"/>
                  <a:pt x="11626" y="2364"/>
                </a:cubicBezTo>
                <a:cubicBezTo>
                  <a:pt x="11815" y="2269"/>
                  <a:pt x="11878" y="2080"/>
                  <a:pt x="11815" y="1923"/>
                </a:cubicBezTo>
                <a:cubicBezTo>
                  <a:pt x="11746" y="1784"/>
                  <a:pt x="11626" y="1697"/>
                  <a:pt x="11505" y="1697"/>
                </a:cubicBezTo>
                <a:cubicBezTo>
                  <a:pt x="11461" y="1697"/>
                  <a:pt x="11416" y="1708"/>
                  <a:pt x="11374" y="1734"/>
                </a:cubicBezTo>
                <a:cubicBezTo>
                  <a:pt x="11122" y="1797"/>
                  <a:pt x="10933" y="1891"/>
                  <a:pt x="10712" y="1923"/>
                </a:cubicBezTo>
                <a:cubicBezTo>
                  <a:pt x="10555" y="1576"/>
                  <a:pt x="10208" y="1324"/>
                  <a:pt x="9767" y="1324"/>
                </a:cubicBezTo>
                <a:cubicBezTo>
                  <a:pt x="9326" y="1324"/>
                  <a:pt x="8980" y="1576"/>
                  <a:pt x="8822" y="1954"/>
                </a:cubicBezTo>
                <a:cubicBezTo>
                  <a:pt x="8224" y="1828"/>
                  <a:pt x="7908" y="1639"/>
                  <a:pt x="6963" y="1167"/>
                </a:cubicBezTo>
                <a:lnTo>
                  <a:pt x="6963" y="1009"/>
                </a:lnTo>
                <a:cubicBezTo>
                  <a:pt x="6963" y="411"/>
                  <a:pt x="6491" y="1"/>
                  <a:pt x="595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1446;p127"/>
          <p:cNvGrpSpPr/>
          <p:nvPr/>
        </p:nvGrpSpPr>
        <p:grpSpPr>
          <a:xfrm>
            <a:off x="4747242" y="1564769"/>
            <a:ext cx="423069" cy="420796"/>
            <a:chOff x="-5635200" y="2037975"/>
            <a:chExt cx="293025" cy="291450"/>
          </a:xfrm>
        </p:grpSpPr>
        <p:sp>
          <p:nvSpPr>
            <p:cNvPr id="50" name="Google Shape;11447;p127"/>
            <p:cNvSpPr/>
            <p:nvPr/>
          </p:nvSpPr>
          <p:spPr>
            <a:xfrm>
              <a:off x="-5635200" y="203797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2395" y="725"/>
                  </a:moveTo>
                  <a:cubicBezTo>
                    <a:pt x="2930" y="725"/>
                    <a:pt x="3403" y="1197"/>
                    <a:pt x="3403" y="1733"/>
                  </a:cubicBezTo>
                  <a:cubicBezTo>
                    <a:pt x="3403" y="2300"/>
                    <a:pt x="2930" y="2773"/>
                    <a:pt x="2395" y="2773"/>
                  </a:cubicBezTo>
                  <a:cubicBezTo>
                    <a:pt x="1828" y="2773"/>
                    <a:pt x="1355" y="2300"/>
                    <a:pt x="1355" y="1733"/>
                  </a:cubicBezTo>
                  <a:cubicBezTo>
                    <a:pt x="1355" y="1197"/>
                    <a:pt x="1828" y="725"/>
                    <a:pt x="2395" y="725"/>
                  </a:cubicBezTo>
                  <a:close/>
                  <a:moveTo>
                    <a:pt x="10303" y="725"/>
                  </a:moveTo>
                  <a:lnTo>
                    <a:pt x="10303" y="6585"/>
                  </a:lnTo>
                  <a:lnTo>
                    <a:pt x="10334" y="6585"/>
                  </a:lnTo>
                  <a:cubicBezTo>
                    <a:pt x="10334" y="6774"/>
                    <a:pt x="10177" y="6931"/>
                    <a:pt x="9988" y="6931"/>
                  </a:cubicBezTo>
                  <a:lnTo>
                    <a:pt x="4789" y="6931"/>
                  </a:lnTo>
                  <a:lnTo>
                    <a:pt x="4789" y="5167"/>
                  </a:lnTo>
                  <a:cubicBezTo>
                    <a:pt x="4789" y="4253"/>
                    <a:pt x="4285" y="3434"/>
                    <a:pt x="3498" y="3025"/>
                  </a:cubicBezTo>
                  <a:cubicBezTo>
                    <a:pt x="3844" y="2710"/>
                    <a:pt x="4096" y="2237"/>
                    <a:pt x="4096" y="1733"/>
                  </a:cubicBezTo>
                  <a:cubicBezTo>
                    <a:pt x="4096" y="1355"/>
                    <a:pt x="3970" y="977"/>
                    <a:pt x="3718" y="725"/>
                  </a:cubicBezTo>
                  <a:close/>
                  <a:moveTo>
                    <a:pt x="2710" y="3466"/>
                  </a:moveTo>
                  <a:cubicBezTo>
                    <a:pt x="3498" y="3623"/>
                    <a:pt x="4096" y="4316"/>
                    <a:pt x="4096" y="5167"/>
                  </a:cubicBezTo>
                  <a:lnTo>
                    <a:pt x="4096" y="7246"/>
                  </a:lnTo>
                  <a:cubicBezTo>
                    <a:pt x="4128" y="7435"/>
                    <a:pt x="3970" y="7593"/>
                    <a:pt x="3750" y="7593"/>
                  </a:cubicBezTo>
                  <a:cubicBezTo>
                    <a:pt x="3561" y="7593"/>
                    <a:pt x="3403" y="7750"/>
                    <a:pt x="3403" y="7971"/>
                  </a:cubicBezTo>
                  <a:lnTo>
                    <a:pt x="3403" y="10712"/>
                  </a:lnTo>
                  <a:cubicBezTo>
                    <a:pt x="3403" y="10901"/>
                    <a:pt x="3246" y="11058"/>
                    <a:pt x="3056" y="11058"/>
                  </a:cubicBezTo>
                  <a:lnTo>
                    <a:pt x="1670" y="11058"/>
                  </a:lnTo>
                  <a:cubicBezTo>
                    <a:pt x="1481" y="11058"/>
                    <a:pt x="1324" y="10901"/>
                    <a:pt x="1324" y="10712"/>
                  </a:cubicBezTo>
                  <a:lnTo>
                    <a:pt x="1324" y="7971"/>
                  </a:lnTo>
                  <a:cubicBezTo>
                    <a:pt x="1324" y="7750"/>
                    <a:pt x="1166" y="7593"/>
                    <a:pt x="977" y="7593"/>
                  </a:cubicBezTo>
                  <a:cubicBezTo>
                    <a:pt x="788" y="7593"/>
                    <a:pt x="631" y="7435"/>
                    <a:pt x="631" y="7246"/>
                  </a:cubicBezTo>
                  <a:lnTo>
                    <a:pt x="631" y="5167"/>
                  </a:lnTo>
                  <a:cubicBezTo>
                    <a:pt x="631" y="4316"/>
                    <a:pt x="1198" y="3623"/>
                    <a:pt x="1985" y="3466"/>
                  </a:cubicBezTo>
                  <a:lnTo>
                    <a:pt x="1985" y="5829"/>
                  </a:lnTo>
                  <a:cubicBezTo>
                    <a:pt x="1985" y="6018"/>
                    <a:pt x="2143" y="6175"/>
                    <a:pt x="2363" y="6175"/>
                  </a:cubicBezTo>
                  <a:cubicBezTo>
                    <a:pt x="2552" y="6175"/>
                    <a:pt x="2710" y="6018"/>
                    <a:pt x="2710" y="5829"/>
                  </a:cubicBezTo>
                  <a:lnTo>
                    <a:pt x="2710" y="3466"/>
                  </a:lnTo>
                  <a:close/>
                  <a:moveTo>
                    <a:pt x="2395" y="0"/>
                  </a:moveTo>
                  <a:cubicBezTo>
                    <a:pt x="1450" y="0"/>
                    <a:pt x="694" y="756"/>
                    <a:pt x="694" y="1702"/>
                  </a:cubicBezTo>
                  <a:cubicBezTo>
                    <a:pt x="694" y="2206"/>
                    <a:pt x="946" y="2678"/>
                    <a:pt x="1292" y="2993"/>
                  </a:cubicBezTo>
                  <a:cubicBezTo>
                    <a:pt x="536" y="3403"/>
                    <a:pt x="1" y="4222"/>
                    <a:pt x="1" y="5136"/>
                  </a:cubicBezTo>
                  <a:lnTo>
                    <a:pt x="1" y="7215"/>
                  </a:lnTo>
                  <a:cubicBezTo>
                    <a:pt x="1" y="7656"/>
                    <a:pt x="253" y="8034"/>
                    <a:pt x="662" y="8192"/>
                  </a:cubicBezTo>
                  <a:lnTo>
                    <a:pt x="662" y="10649"/>
                  </a:lnTo>
                  <a:cubicBezTo>
                    <a:pt x="662" y="11184"/>
                    <a:pt x="1135" y="11657"/>
                    <a:pt x="1670" y="11657"/>
                  </a:cubicBezTo>
                  <a:lnTo>
                    <a:pt x="3056" y="11657"/>
                  </a:lnTo>
                  <a:cubicBezTo>
                    <a:pt x="3624" y="11657"/>
                    <a:pt x="4096" y="11184"/>
                    <a:pt x="4096" y="10649"/>
                  </a:cubicBezTo>
                  <a:lnTo>
                    <a:pt x="4096" y="8192"/>
                  </a:lnTo>
                  <a:cubicBezTo>
                    <a:pt x="4348" y="8065"/>
                    <a:pt x="4600" y="7876"/>
                    <a:pt x="4726" y="7561"/>
                  </a:cubicBezTo>
                  <a:lnTo>
                    <a:pt x="9988" y="7561"/>
                  </a:lnTo>
                  <a:cubicBezTo>
                    <a:pt x="10555" y="7561"/>
                    <a:pt x="11027" y="7089"/>
                    <a:pt x="11027" y="6553"/>
                  </a:cubicBezTo>
                  <a:lnTo>
                    <a:pt x="11027" y="662"/>
                  </a:lnTo>
                  <a:lnTo>
                    <a:pt x="11374" y="662"/>
                  </a:lnTo>
                  <a:cubicBezTo>
                    <a:pt x="11563" y="662"/>
                    <a:pt x="11720" y="504"/>
                    <a:pt x="11720" y="315"/>
                  </a:cubicBezTo>
                  <a:cubicBezTo>
                    <a:pt x="11720" y="158"/>
                    <a:pt x="11563" y="0"/>
                    <a:pt x="113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448;p127"/>
            <p:cNvSpPr/>
            <p:nvPr/>
          </p:nvSpPr>
          <p:spPr>
            <a:xfrm>
              <a:off x="-5496575" y="2072625"/>
              <a:ext cx="102425" cy="102425"/>
            </a:xfrm>
            <a:custGeom>
              <a:avLst/>
              <a:gdLst/>
              <a:ahLst/>
              <a:cxnLst/>
              <a:rect l="l" t="t" r="r" b="b"/>
              <a:pathLst>
                <a:path w="4097" h="4097" extrusionOk="0">
                  <a:moveTo>
                    <a:pt x="2395" y="725"/>
                  </a:moveTo>
                  <a:cubicBezTo>
                    <a:pt x="2867" y="851"/>
                    <a:pt x="3245" y="1229"/>
                    <a:pt x="3371" y="1733"/>
                  </a:cubicBezTo>
                  <a:lnTo>
                    <a:pt x="2395" y="1733"/>
                  </a:lnTo>
                  <a:lnTo>
                    <a:pt x="2395" y="725"/>
                  </a:lnTo>
                  <a:close/>
                  <a:moveTo>
                    <a:pt x="1733" y="757"/>
                  </a:moveTo>
                  <a:lnTo>
                    <a:pt x="1733" y="2080"/>
                  </a:lnTo>
                  <a:cubicBezTo>
                    <a:pt x="1733" y="2269"/>
                    <a:pt x="1891" y="2426"/>
                    <a:pt x="2080" y="2426"/>
                  </a:cubicBezTo>
                  <a:lnTo>
                    <a:pt x="3403" y="2426"/>
                  </a:lnTo>
                  <a:cubicBezTo>
                    <a:pt x="3245" y="3025"/>
                    <a:pt x="2741" y="3466"/>
                    <a:pt x="2080" y="3466"/>
                  </a:cubicBezTo>
                  <a:cubicBezTo>
                    <a:pt x="1324" y="3466"/>
                    <a:pt x="693" y="2836"/>
                    <a:pt x="693" y="2080"/>
                  </a:cubicBezTo>
                  <a:cubicBezTo>
                    <a:pt x="693" y="1418"/>
                    <a:pt x="1135" y="851"/>
                    <a:pt x="1733" y="757"/>
                  </a:cubicBezTo>
                  <a:close/>
                  <a:moveTo>
                    <a:pt x="2048" y="0"/>
                  </a:moveTo>
                  <a:cubicBezTo>
                    <a:pt x="883" y="0"/>
                    <a:pt x="0" y="914"/>
                    <a:pt x="0" y="2048"/>
                  </a:cubicBezTo>
                  <a:cubicBezTo>
                    <a:pt x="0" y="3182"/>
                    <a:pt x="946" y="4096"/>
                    <a:pt x="2048" y="4096"/>
                  </a:cubicBezTo>
                  <a:cubicBezTo>
                    <a:pt x="3182" y="4096"/>
                    <a:pt x="4096" y="3182"/>
                    <a:pt x="4096" y="2048"/>
                  </a:cubicBezTo>
                  <a:cubicBezTo>
                    <a:pt x="4096" y="914"/>
                    <a:pt x="3182" y="0"/>
                    <a:pt x="20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6972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"/>
          <p:cNvSpPr txBox="1">
            <a:spLocks noGrp="1"/>
          </p:cNvSpPr>
          <p:nvPr>
            <p:ph type="title"/>
          </p:nvPr>
        </p:nvSpPr>
        <p:spPr>
          <a:xfrm>
            <a:off x="755576" y="2211710"/>
            <a:ext cx="3639088" cy="1456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/>
              <a:t>Приостановка маркировки</a:t>
            </a:r>
            <a:endParaRPr dirty="0"/>
          </a:p>
        </p:txBody>
      </p:sp>
      <p:sp>
        <p:nvSpPr>
          <p:cNvPr id="321" name="Google Shape;321;p43"/>
          <p:cNvSpPr txBox="1">
            <a:spLocks noGrp="1"/>
          </p:cNvSpPr>
          <p:nvPr>
            <p:ph type="subTitle" idx="1"/>
          </p:nvPr>
        </p:nvSpPr>
        <p:spPr>
          <a:xfrm flipH="1">
            <a:off x="4427984" y="1059582"/>
            <a:ext cx="4644008" cy="30963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ctr">
              <a:buClr>
                <a:schemeClr val="dk1"/>
              </a:buClr>
              <a:buSzPts val="1100"/>
            </a:pPr>
            <a:r>
              <a:rPr lang="ru-RU" sz="2000" dirty="0" smtClean="0"/>
              <a:t>Требуется приостановить  эксперименты </a:t>
            </a:r>
            <a:r>
              <a:rPr lang="ru-RU" sz="2000" dirty="0"/>
              <a:t>по введению обязательной маркировки отдельных групп товаров, сроки введения обязательных требований по маркировке предлагаем отложить до конца </a:t>
            </a:r>
            <a:r>
              <a:rPr lang="ru-RU" sz="2000" dirty="0" smtClean="0"/>
              <a:t>2022 года</a:t>
            </a:r>
            <a:r>
              <a:rPr lang="ru-RU" sz="2000" dirty="0"/>
              <a:t>. </a:t>
            </a:r>
          </a:p>
          <a:p>
            <a:pPr marL="0" lvl="0" indent="0" algn="just">
              <a:buClr>
                <a:schemeClr val="dk1"/>
              </a:buClr>
              <a:buSzPts val="1100"/>
            </a:pPr>
            <a:endParaRPr lang="ru-RU" sz="2000" dirty="0"/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2000" b="1" dirty="0" smtClean="0"/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66214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90"/>
          <p:cNvSpPr txBox="1">
            <a:spLocks noGrp="1"/>
          </p:cNvSpPr>
          <p:nvPr>
            <p:ph type="ctrTitle"/>
          </p:nvPr>
        </p:nvSpPr>
        <p:spPr>
          <a:xfrm flipH="1">
            <a:off x="1259632" y="1491630"/>
            <a:ext cx="3312368" cy="22812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Уголовное </a:t>
            </a:r>
            <a:r>
              <a:rPr lang="ru-RU" dirty="0" err="1" smtClean="0"/>
              <a:t>преследова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ние</a:t>
            </a:r>
            <a:r>
              <a:rPr lang="ru-RU" dirty="0" smtClean="0"/>
              <a:t> бизнеса </a:t>
            </a:r>
            <a:endParaRPr dirty="0"/>
          </a:p>
        </p:txBody>
      </p:sp>
      <p:sp>
        <p:nvSpPr>
          <p:cNvPr id="1008" name="Google Shape;1008;p90"/>
          <p:cNvSpPr txBox="1">
            <a:spLocks noGrp="1"/>
          </p:cNvSpPr>
          <p:nvPr>
            <p:ph type="title" idx="2"/>
          </p:nvPr>
        </p:nvSpPr>
        <p:spPr>
          <a:xfrm flipH="1">
            <a:off x="4701675" y="1866322"/>
            <a:ext cx="2628600" cy="22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ru-RU" dirty="0" smtClean="0"/>
              <a:t>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883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grayscl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"/>
          <p:cNvSpPr txBox="1">
            <a:spLocks noGrp="1"/>
          </p:cNvSpPr>
          <p:nvPr>
            <p:ph type="title"/>
          </p:nvPr>
        </p:nvSpPr>
        <p:spPr>
          <a:xfrm>
            <a:off x="755576" y="2211710"/>
            <a:ext cx="3639088" cy="1456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/>
              <a:t>Снижение уголовного пресса на бизнеса</a:t>
            </a:r>
            <a:endParaRPr dirty="0"/>
          </a:p>
        </p:txBody>
      </p:sp>
      <p:sp>
        <p:nvSpPr>
          <p:cNvPr id="321" name="Google Shape;321;p43"/>
          <p:cNvSpPr txBox="1">
            <a:spLocks noGrp="1"/>
          </p:cNvSpPr>
          <p:nvPr>
            <p:ph type="subTitle" idx="1"/>
          </p:nvPr>
        </p:nvSpPr>
        <p:spPr>
          <a:xfrm flipH="1">
            <a:off x="4355976" y="843558"/>
            <a:ext cx="4644008" cy="32403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lvl="0" indent="0" algn="ctr">
              <a:buClr>
                <a:schemeClr val="dk1"/>
              </a:buClr>
              <a:buSzPts val="1100"/>
            </a:pPr>
            <a:r>
              <a:rPr lang="ru-RU" sz="2000" dirty="0"/>
              <a:t>В</a:t>
            </a:r>
            <a:r>
              <a:rPr lang="ru-RU" sz="2000" dirty="0" smtClean="0"/>
              <a:t>опреки </a:t>
            </a:r>
            <a:r>
              <a:rPr lang="ru-RU" sz="2000" dirty="0"/>
              <a:t>здравому смыслу, уголовные дела </a:t>
            </a:r>
            <a:r>
              <a:rPr lang="ru-RU" sz="2000" dirty="0" smtClean="0"/>
              <a:t> по экономическим статьям по </a:t>
            </a:r>
            <a:r>
              <a:rPr lang="ru-RU" sz="2000" dirty="0"/>
              <a:t>результатам их рассмотрения судами влекут санкции в виде лишения свободы для </a:t>
            </a:r>
            <a:r>
              <a:rPr lang="ru-RU" sz="2000" dirty="0" smtClean="0"/>
              <a:t>руководителей.</a:t>
            </a:r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2000" dirty="0"/>
          </a:p>
          <a:p>
            <a:pPr marL="0" lvl="0" indent="0" algn="ctr">
              <a:buClr>
                <a:schemeClr val="dk1"/>
              </a:buClr>
              <a:buSzPts val="1100"/>
            </a:pPr>
            <a:r>
              <a:rPr lang="ru-RU" sz="2000" dirty="0" smtClean="0"/>
              <a:t>При этом не </a:t>
            </a:r>
            <a:r>
              <a:rPr lang="ru-RU" sz="2000" dirty="0"/>
              <a:t>играет </a:t>
            </a:r>
            <a:r>
              <a:rPr lang="ru-RU" sz="2000" dirty="0" smtClean="0"/>
              <a:t>роли</a:t>
            </a:r>
            <a:r>
              <a:rPr lang="ru-RU" sz="2000" dirty="0"/>
              <a:t>, погашен ли ущерб, нанесенный пострадавшей стороне, признано ли виновным лицом преступление и возмещены все убытки.</a:t>
            </a:r>
            <a:endParaRPr lang="ru-RU" sz="2000" b="1" dirty="0" smtClean="0"/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23374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"/>
          <p:cNvSpPr txBox="1">
            <a:spLocks noGrp="1"/>
          </p:cNvSpPr>
          <p:nvPr>
            <p:ph type="title"/>
          </p:nvPr>
        </p:nvSpPr>
        <p:spPr>
          <a:xfrm>
            <a:off x="467544" y="2211710"/>
            <a:ext cx="3927120" cy="1456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/>
              <a:t>Ряд мер поддержки бизнеса уже принят на федеральном уровне </a:t>
            </a:r>
            <a:endParaRPr dirty="0"/>
          </a:p>
        </p:txBody>
      </p:sp>
      <p:sp>
        <p:nvSpPr>
          <p:cNvPr id="321" name="Google Shape;321;p43"/>
          <p:cNvSpPr txBox="1">
            <a:spLocks noGrp="1"/>
          </p:cNvSpPr>
          <p:nvPr>
            <p:ph type="subTitle" idx="1"/>
          </p:nvPr>
        </p:nvSpPr>
        <p:spPr>
          <a:xfrm flipH="1">
            <a:off x="4427984" y="1203598"/>
            <a:ext cx="4644008" cy="35283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just">
              <a:buClr>
                <a:schemeClr val="dk1"/>
              </a:buClr>
              <a:buSzPts val="1100"/>
            </a:pPr>
            <a:endParaRPr lang="ru-RU" sz="1800" dirty="0" smtClean="0"/>
          </a:p>
          <a:p>
            <a:pPr marL="85725" indent="-85725" algn="just">
              <a:buClr>
                <a:schemeClr val="dk1"/>
              </a:buClr>
              <a:buSzPts val="1100"/>
            </a:pPr>
            <a:r>
              <a:rPr lang="ru-RU" sz="1800" dirty="0" smtClean="0"/>
              <a:t>- разработаны </a:t>
            </a:r>
            <a:r>
              <a:rPr lang="ru-RU" sz="1800" dirty="0"/>
              <a:t>меры поддержки </a:t>
            </a:r>
            <a:r>
              <a:rPr lang="ru-RU" sz="1800" dirty="0" smtClean="0"/>
              <a:t>ИТ-отрасли медицинской и фармацевтической;</a:t>
            </a:r>
          </a:p>
          <a:p>
            <a:pPr marL="0" indent="0" algn="just">
              <a:buClr>
                <a:schemeClr val="dk1"/>
              </a:buClr>
              <a:buSzPts val="1100"/>
            </a:pPr>
            <a:r>
              <a:rPr lang="ru-RU" sz="1800" dirty="0" smtClean="0"/>
              <a:t>- введен </a:t>
            </a:r>
            <a:r>
              <a:rPr lang="ru-RU" sz="1800" dirty="0"/>
              <a:t>мораторий на плановые проверки ИП и малого бизнеса до конца </a:t>
            </a:r>
            <a:r>
              <a:rPr lang="ru-RU" sz="1800" dirty="0" smtClean="0"/>
              <a:t>года;</a:t>
            </a:r>
          </a:p>
          <a:p>
            <a:pPr marL="0" indent="0" algn="just">
              <a:buClr>
                <a:schemeClr val="dk1"/>
              </a:buClr>
              <a:buSzPts val="1100"/>
            </a:pPr>
            <a:r>
              <a:rPr lang="ru-RU" sz="1800" dirty="0" smtClean="0"/>
              <a:t>- планируется </a:t>
            </a:r>
            <a:r>
              <a:rPr lang="ru-RU" sz="1800" dirty="0"/>
              <a:t>продлить сроки уплаты налогов на федеральном и региональном </a:t>
            </a:r>
            <a:r>
              <a:rPr lang="ru-RU" sz="1800" dirty="0" smtClean="0"/>
              <a:t>уровнях</a:t>
            </a:r>
            <a:r>
              <a:rPr lang="ru-RU" sz="1800" dirty="0"/>
              <a:t>;</a:t>
            </a:r>
            <a:endParaRPr lang="ru-RU" sz="1800" dirty="0" smtClean="0"/>
          </a:p>
          <a:p>
            <a:pPr marL="0" indent="0" algn="just">
              <a:buClr>
                <a:schemeClr val="dk1"/>
              </a:buClr>
              <a:buSzPts val="1100"/>
            </a:pPr>
            <a:r>
              <a:rPr lang="ru-RU" sz="1800" dirty="0" smtClean="0"/>
              <a:t>- продление на полгода программы </a:t>
            </a:r>
            <a:r>
              <a:rPr lang="ru-RU" sz="1800" dirty="0"/>
              <a:t>компенсаций </a:t>
            </a:r>
            <a:r>
              <a:rPr lang="ru-RU" sz="1800" dirty="0" smtClean="0"/>
              <a:t>МСП, расходов </a:t>
            </a:r>
            <a:r>
              <a:rPr lang="ru-RU" sz="1800" dirty="0"/>
              <a:t>на использование системы быстрых </a:t>
            </a:r>
            <a:r>
              <a:rPr lang="ru-RU" sz="1800" dirty="0" smtClean="0"/>
              <a:t>платежей;</a:t>
            </a:r>
          </a:p>
          <a:p>
            <a:pPr marL="0" indent="0" algn="just">
              <a:buClr>
                <a:schemeClr val="dk1"/>
              </a:buClr>
              <a:buSzPts val="1100"/>
            </a:pPr>
            <a:r>
              <a:rPr lang="ru-RU" sz="1800" dirty="0" smtClean="0"/>
              <a:t>- льготное кредитование аграриев.</a:t>
            </a:r>
            <a:endParaRPr lang="ru-RU" sz="1800" dirty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/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2000" b="1" dirty="0" smtClean="0"/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2000" b="1" dirty="0"/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2000" b="1" dirty="0" smtClean="0"/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6298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86"/>
          <p:cNvSpPr txBox="1">
            <a:spLocks noGrp="1"/>
          </p:cNvSpPr>
          <p:nvPr>
            <p:ph type="ctrTitle"/>
          </p:nvPr>
        </p:nvSpPr>
        <p:spPr>
          <a:xfrm>
            <a:off x="805336" y="41151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ВЗАИМОДЕЙСТВИЕ БИЗНЕСА И ВЛАСТИ</a:t>
            </a:r>
            <a:endParaRPr dirty="0"/>
          </a:p>
        </p:txBody>
      </p:sp>
      <p:sp>
        <p:nvSpPr>
          <p:cNvPr id="912" name="Google Shape;912;p86"/>
          <p:cNvSpPr/>
          <p:nvPr/>
        </p:nvSpPr>
        <p:spPr>
          <a:xfrm>
            <a:off x="4144053" y="1252875"/>
            <a:ext cx="855900" cy="8559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C3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86"/>
          <p:cNvSpPr/>
          <p:nvPr/>
        </p:nvSpPr>
        <p:spPr>
          <a:xfrm>
            <a:off x="4144053" y="2614979"/>
            <a:ext cx="855900" cy="8559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C3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86"/>
          <p:cNvSpPr/>
          <p:nvPr/>
        </p:nvSpPr>
        <p:spPr>
          <a:xfrm>
            <a:off x="2804250" y="2614979"/>
            <a:ext cx="855900" cy="8559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C3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86"/>
          <p:cNvSpPr/>
          <p:nvPr/>
        </p:nvSpPr>
        <p:spPr>
          <a:xfrm>
            <a:off x="5483857" y="2614979"/>
            <a:ext cx="855900" cy="8559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C3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86"/>
          <p:cNvSpPr/>
          <p:nvPr/>
        </p:nvSpPr>
        <p:spPr>
          <a:xfrm>
            <a:off x="3474152" y="3977083"/>
            <a:ext cx="855900" cy="8559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C3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86"/>
          <p:cNvSpPr/>
          <p:nvPr/>
        </p:nvSpPr>
        <p:spPr>
          <a:xfrm>
            <a:off x="4813955" y="3977083"/>
            <a:ext cx="855900" cy="8559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C3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18" name="Google Shape;918;p86"/>
          <p:cNvCxnSpPr>
            <a:stCxn id="912" idx="4"/>
            <a:endCxn id="913" idx="0"/>
          </p:cNvCxnSpPr>
          <p:nvPr/>
        </p:nvCxnSpPr>
        <p:spPr>
          <a:xfrm>
            <a:off x="4572003" y="2108775"/>
            <a:ext cx="0" cy="506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9" name="Google Shape;919;p86"/>
          <p:cNvCxnSpPr>
            <a:stCxn id="912" idx="3"/>
            <a:endCxn id="914" idx="0"/>
          </p:cNvCxnSpPr>
          <p:nvPr/>
        </p:nvCxnSpPr>
        <p:spPr>
          <a:xfrm rot="5400000">
            <a:off x="3435097" y="1780631"/>
            <a:ext cx="631500" cy="1037100"/>
          </a:xfrm>
          <a:prstGeom prst="bentConnector3">
            <a:avLst>
              <a:gd name="adj1" fmla="val 59928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0" name="Google Shape;920;p86"/>
          <p:cNvCxnSpPr>
            <a:stCxn id="912" idx="5"/>
            <a:endCxn id="915" idx="0"/>
          </p:cNvCxnSpPr>
          <p:nvPr/>
        </p:nvCxnSpPr>
        <p:spPr>
          <a:xfrm rot="-5400000" flipH="1">
            <a:off x="5077410" y="1780631"/>
            <a:ext cx="631500" cy="1037100"/>
          </a:xfrm>
          <a:prstGeom prst="bentConnector3">
            <a:avLst>
              <a:gd name="adj1" fmla="val 59928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1" name="Google Shape;921;p86"/>
          <p:cNvCxnSpPr>
            <a:stCxn id="913" idx="2"/>
            <a:endCxn id="916" idx="0"/>
          </p:cNvCxnSpPr>
          <p:nvPr/>
        </p:nvCxnSpPr>
        <p:spPr>
          <a:xfrm flipH="1">
            <a:off x="3901953" y="3042929"/>
            <a:ext cx="242100" cy="934200"/>
          </a:xfrm>
          <a:prstGeom prst="bentConnector2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2" name="Google Shape;922;p86"/>
          <p:cNvCxnSpPr>
            <a:stCxn id="913" idx="6"/>
            <a:endCxn id="917" idx="0"/>
          </p:cNvCxnSpPr>
          <p:nvPr/>
        </p:nvCxnSpPr>
        <p:spPr>
          <a:xfrm>
            <a:off x="4999953" y="3042929"/>
            <a:ext cx="242100" cy="934200"/>
          </a:xfrm>
          <a:prstGeom prst="bentConnector2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23" name="Google Shape;923;p86"/>
          <p:cNvGrpSpPr/>
          <p:nvPr/>
        </p:nvGrpSpPr>
        <p:grpSpPr>
          <a:xfrm>
            <a:off x="4417134" y="2851888"/>
            <a:ext cx="334312" cy="332504"/>
            <a:chOff x="-64401400" y="1914475"/>
            <a:chExt cx="319000" cy="317275"/>
          </a:xfrm>
        </p:grpSpPr>
        <p:sp>
          <p:nvSpPr>
            <p:cNvPr id="924" name="Google Shape;924;p86"/>
            <p:cNvSpPr/>
            <p:nvPr/>
          </p:nvSpPr>
          <p:spPr>
            <a:xfrm>
              <a:off x="-64401400" y="1914475"/>
              <a:ext cx="319000" cy="317275"/>
            </a:xfrm>
            <a:custGeom>
              <a:avLst/>
              <a:gdLst/>
              <a:ahLst/>
              <a:cxnLst/>
              <a:rect l="l" t="t" r="r" b="b"/>
              <a:pathLst>
                <a:path w="12760" h="12691" extrusionOk="0">
                  <a:moveTo>
                    <a:pt x="4726" y="1317"/>
                  </a:moveTo>
                  <a:lnTo>
                    <a:pt x="4726" y="2703"/>
                  </a:lnTo>
                  <a:cubicBezTo>
                    <a:pt x="4663" y="2735"/>
                    <a:pt x="4600" y="2829"/>
                    <a:pt x="4569" y="2861"/>
                  </a:cubicBezTo>
                  <a:lnTo>
                    <a:pt x="4065" y="3554"/>
                  </a:lnTo>
                  <a:cubicBezTo>
                    <a:pt x="3970" y="3176"/>
                    <a:pt x="3907" y="2703"/>
                    <a:pt x="3907" y="2388"/>
                  </a:cubicBezTo>
                  <a:cubicBezTo>
                    <a:pt x="3876" y="1947"/>
                    <a:pt x="3970" y="1632"/>
                    <a:pt x="4222" y="1475"/>
                  </a:cubicBezTo>
                  <a:cubicBezTo>
                    <a:pt x="4348" y="1349"/>
                    <a:pt x="4537" y="1317"/>
                    <a:pt x="4726" y="1317"/>
                  </a:cubicBezTo>
                  <a:close/>
                  <a:moveTo>
                    <a:pt x="7046" y="813"/>
                  </a:moveTo>
                  <a:cubicBezTo>
                    <a:pt x="7507" y="813"/>
                    <a:pt x="7937" y="916"/>
                    <a:pt x="8286" y="1128"/>
                  </a:cubicBezTo>
                  <a:cubicBezTo>
                    <a:pt x="8759" y="1412"/>
                    <a:pt x="8979" y="1821"/>
                    <a:pt x="8948" y="2420"/>
                  </a:cubicBezTo>
                  <a:cubicBezTo>
                    <a:pt x="8948" y="2703"/>
                    <a:pt x="8853" y="3113"/>
                    <a:pt x="8790" y="3554"/>
                  </a:cubicBezTo>
                  <a:lnTo>
                    <a:pt x="8286" y="2861"/>
                  </a:lnTo>
                  <a:cubicBezTo>
                    <a:pt x="8066" y="2609"/>
                    <a:pt x="7814" y="2451"/>
                    <a:pt x="7499" y="2451"/>
                  </a:cubicBezTo>
                  <a:lnTo>
                    <a:pt x="5514" y="2451"/>
                  </a:lnTo>
                  <a:lnTo>
                    <a:pt x="5514" y="1160"/>
                  </a:lnTo>
                  <a:cubicBezTo>
                    <a:pt x="6020" y="931"/>
                    <a:pt x="6551" y="813"/>
                    <a:pt x="7046" y="813"/>
                  </a:cubicBezTo>
                  <a:close/>
                  <a:moveTo>
                    <a:pt x="7530" y="3334"/>
                  </a:moveTo>
                  <a:cubicBezTo>
                    <a:pt x="7562" y="3334"/>
                    <a:pt x="7593" y="3365"/>
                    <a:pt x="7656" y="3365"/>
                  </a:cubicBezTo>
                  <a:lnTo>
                    <a:pt x="8601" y="4657"/>
                  </a:lnTo>
                  <a:cubicBezTo>
                    <a:pt x="8444" y="5917"/>
                    <a:pt x="7688" y="7177"/>
                    <a:pt x="6427" y="7177"/>
                  </a:cubicBezTo>
                  <a:cubicBezTo>
                    <a:pt x="5167" y="7177"/>
                    <a:pt x="4411" y="5980"/>
                    <a:pt x="4254" y="4657"/>
                  </a:cubicBezTo>
                  <a:lnTo>
                    <a:pt x="5199" y="3365"/>
                  </a:lnTo>
                  <a:cubicBezTo>
                    <a:pt x="5230" y="3334"/>
                    <a:pt x="5293" y="3334"/>
                    <a:pt x="5325" y="3334"/>
                  </a:cubicBezTo>
                  <a:close/>
                  <a:moveTo>
                    <a:pt x="5199" y="7681"/>
                  </a:moveTo>
                  <a:cubicBezTo>
                    <a:pt x="5608" y="7902"/>
                    <a:pt x="5986" y="8028"/>
                    <a:pt x="6427" y="8028"/>
                  </a:cubicBezTo>
                  <a:cubicBezTo>
                    <a:pt x="6869" y="8028"/>
                    <a:pt x="7310" y="7902"/>
                    <a:pt x="7688" y="7713"/>
                  </a:cubicBezTo>
                  <a:lnTo>
                    <a:pt x="7688" y="7807"/>
                  </a:lnTo>
                  <a:cubicBezTo>
                    <a:pt x="7688" y="8028"/>
                    <a:pt x="7719" y="8185"/>
                    <a:pt x="7814" y="8343"/>
                  </a:cubicBezTo>
                  <a:lnTo>
                    <a:pt x="6427" y="9634"/>
                  </a:lnTo>
                  <a:lnTo>
                    <a:pt x="5073" y="8280"/>
                  </a:lnTo>
                  <a:cubicBezTo>
                    <a:pt x="5167" y="8122"/>
                    <a:pt x="5199" y="7965"/>
                    <a:pt x="5199" y="7776"/>
                  </a:cubicBezTo>
                  <a:lnTo>
                    <a:pt x="5199" y="7681"/>
                  </a:lnTo>
                  <a:close/>
                  <a:moveTo>
                    <a:pt x="4537" y="8878"/>
                  </a:moveTo>
                  <a:lnTo>
                    <a:pt x="5829" y="10170"/>
                  </a:lnTo>
                  <a:lnTo>
                    <a:pt x="5230" y="10769"/>
                  </a:lnTo>
                  <a:lnTo>
                    <a:pt x="4065" y="9036"/>
                  </a:lnTo>
                  <a:cubicBezTo>
                    <a:pt x="4222" y="9036"/>
                    <a:pt x="4380" y="9004"/>
                    <a:pt x="4537" y="8878"/>
                  </a:cubicBezTo>
                  <a:close/>
                  <a:moveTo>
                    <a:pt x="8318" y="8878"/>
                  </a:moveTo>
                  <a:cubicBezTo>
                    <a:pt x="8475" y="8973"/>
                    <a:pt x="8633" y="9036"/>
                    <a:pt x="8790" y="9036"/>
                  </a:cubicBezTo>
                  <a:lnTo>
                    <a:pt x="7593" y="10769"/>
                  </a:lnTo>
                  <a:lnTo>
                    <a:pt x="7026" y="10170"/>
                  </a:lnTo>
                  <a:lnTo>
                    <a:pt x="8318" y="8878"/>
                  </a:lnTo>
                  <a:close/>
                  <a:moveTo>
                    <a:pt x="10460" y="9067"/>
                  </a:moveTo>
                  <a:cubicBezTo>
                    <a:pt x="11279" y="9067"/>
                    <a:pt x="11941" y="9760"/>
                    <a:pt x="11941" y="10580"/>
                  </a:cubicBezTo>
                  <a:lnTo>
                    <a:pt x="11941" y="11840"/>
                  </a:lnTo>
                  <a:lnTo>
                    <a:pt x="7814" y="11840"/>
                  </a:lnTo>
                  <a:cubicBezTo>
                    <a:pt x="7908" y="11808"/>
                    <a:pt x="8003" y="11745"/>
                    <a:pt x="8034" y="11682"/>
                  </a:cubicBezTo>
                  <a:lnTo>
                    <a:pt x="9798" y="9067"/>
                  </a:lnTo>
                  <a:close/>
                  <a:moveTo>
                    <a:pt x="3088" y="9067"/>
                  </a:moveTo>
                  <a:lnTo>
                    <a:pt x="4852" y="11651"/>
                  </a:lnTo>
                  <a:cubicBezTo>
                    <a:pt x="4915" y="11745"/>
                    <a:pt x="5041" y="11808"/>
                    <a:pt x="5167" y="11840"/>
                  </a:cubicBezTo>
                  <a:lnTo>
                    <a:pt x="5199" y="11840"/>
                  </a:lnTo>
                  <a:cubicBezTo>
                    <a:pt x="5325" y="11840"/>
                    <a:pt x="5419" y="11808"/>
                    <a:pt x="5482" y="11714"/>
                  </a:cubicBezTo>
                  <a:lnTo>
                    <a:pt x="6427" y="10769"/>
                  </a:lnTo>
                  <a:lnTo>
                    <a:pt x="7404" y="11745"/>
                  </a:lnTo>
                  <a:cubicBezTo>
                    <a:pt x="7436" y="11777"/>
                    <a:pt x="7530" y="11840"/>
                    <a:pt x="7593" y="11871"/>
                  </a:cubicBezTo>
                  <a:lnTo>
                    <a:pt x="914" y="11871"/>
                  </a:lnTo>
                  <a:lnTo>
                    <a:pt x="914" y="11840"/>
                  </a:lnTo>
                  <a:lnTo>
                    <a:pt x="914" y="10580"/>
                  </a:lnTo>
                  <a:cubicBezTo>
                    <a:pt x="914" y="9760"/>
                    <a:pt x="1576" y="9067"/>
                    <a:pt x="2395" y="9067"/>
                  </a:cubicBezTo>
                  <a:close/>
                  <a:moveTo>
                    <a:pt x="7043" y="1"/>
                  </a:moveTo>
                  <a:cubicBezTo>
                    <a:pt x="6380" y="1"/>
                    <a:pt x="5673" y="166"/>
                    <a:pt x="5010" y="498"/>
                  </a:cubicBezTo>
                  <a:cubicBezTo>
                    <a:pt x="4898" y="477"/>
                    <a:pt x="4788" y="467"/>
                    <a:pt x="4680" y="467"/>
                  </a:cubicBezTo>
                  <a:cubicBezTo>
                    <a:pt x="4300" y="467"/>
                    <a:pt x="3942" y="592"/>
                    <a:pt x="3624" y="813"/>
                  </a:cubicBezTo>
                  <a:cubicBezTo>
                    <a:pt x="3308" y="1034"/>
                    <a:pt x="2962" y="1506"/>
                    <a:pt x="2962" y="2388"/>
                  </a:cubicBezTo>
                  <a:cubicBezTo>
                    <a:pt x="2962" y="3144"/>
                    <a:pt x="3277" y="4405"/>
                    <a:pt x="3340" y="4625"/>
                  </a:cubicBezTo>
                  <a:cubicBezTo>
                    <a:pt x="3466" y="5570"/>
                    <a:pt x="3781" y="6389"/>
                    <a:pt x="4285" y="6988"/>
                  </a:cubicBezTo>
                  <a:lnTo>
                    <a:pt x="4285" y="7744"/>
                  </a:lnTo>
                  <a:cubicBezTo>
                    <a:pt x="4285" y="8028"/>
                    <a:pt x="4065" y="8248"/>
                    <a:pt x="3781" y="8248"/>
                  </a:cubicBezTo>
                  <a:lnTo>
                    <a:pt x="2332" y="8248"/>
                  </a:lnTo>
                  <a:cubicBezTo>
                    <a:pt x="1072" y="8248"/>
                    <a:pt x="0" y="9288"/>
                    <a:pt x="0" y="10580"/>
                  </a:cubicBezTo>
                  <a:lnTo>
                    <a:pt x="0" y="12281"/>
                  </a:lnTo>
                  <a:cubicBezTo>
                    <a:pt x="0" y="12501"/>
                    <a:pt x="189" y="12690"/>
                    <a:pt x="410" y="12690"/>
                  </a:cubicBezTo>
                  <a:lnTo>
                    <a:pt x="12256" y="12690"/>
                  </a:lnTo>
                  <a:cubicBezTo>
                    <a:pt x="12508" y="12690"/>
                    <a:pt x="12697" y="12501"/>
                    <a:pt x="12697" y="12281"/>
                  </a:cubicBezTo>
                  <a:lnTo>
                    <a:pt x="12697" y="10580"/>
                  </a:lnTo>
                  <a:cubicBezTo>
                    <a:pt x="12760" y="9319"/>
                    <a:pt x="11689" y="8248"/>
                    <a:pt x="10429" y="8248"/>
                  </a:cubicBezTo>
                  <a:lnTo>
                    <a:pt x="8979" y="8248"/>
                  </a:lnTo>
                  <a:cubicBezTo>
                    <a:pt x="8696" y="8248"/>
                    <a:pt x="8475" y="8028"/>
                    <a:pt x="8475" y="7744"/>
                  </a:cubicBezTo>
                  <a:lnTo>
                    <a:pt x="8475" y="6957"/>
                  </a:lnTo>
                  <a:cubicBezTo>
                    <a:pt x="8979" y="6358"/>
                    <a:pt x="9294" y="5539"/>
                    <a:pt x="9389" y="4625"/>
                  </a:cubicBezTo>
                  <a:cubicBezTo>
                    <a:pt x="9546" y="4121"/>
                    <a:pt x="9735" y="3050"/>
                    <a:pt x="9767" y="2420"/>
                  </a:cubicBezTo>
                  <a:cubicBezTo>
                    <a:pt x="9767" y="1538"/>
                    <a:pt x="9420" y="845"/>
                    <a:pt x="8664" y="404"/>
                  </a:cubicBezTo>
                  <a:cubicBezTo>
                    <a:pt x="8202" y="135"/>
                    <a:pt x="7640" y="1"/>
                    <a:pt x="70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86"/>
            <p:cNvSpPr/>
            <p:nvPr/>
          </p:nvSpPr>
          <p:spPr>
            <a:xfrm>
              <a:off x="-64172200" y="2175800"/>
              <a:ext cx="48850" cy="22075"/>
            </a:xfrm>
            <a:custGeom>
              <a:avLst/>
              <a:gdLst/>
              <a:ahLst/>
              <a:cxnLst/>
              <a:rect l="l" t="t" r="r" b="b"/>
              <a:pathLst>
                <a:path w="1954" h="883" extrusionOk="0">
                  <a:moveTo>
                    <a:pt x="410" y="1"/>
                  </a:moveTo>
                  <a:cubicBezTo>
                    <a:pt x="158" y="1"/>
                    <a:pt x="0" y="190"/>
                    <a:pt x="0" y="442"/>
                  </a:cubicBezTo>
                  <a:cubicBezTo>
                    <a:pt x="0" y="662"/>
                    <a:pt x="221" y="883"/>
                    <a:pt x="410" y="883"/>
                  </a:cubicBezTo>
                  <a:lnTo>
                    <a:pt x="1513" y="883"/>
                  </a:lnTo>
                  <a:cubicBezTo>
                    <a:pt x="1765" y="883"/>
                    <a:pt x="1891" y="662"/>
                    <a:pt x="1891" y="442"/>
                  </a:cubicBezTo>
                  <a:cubicBezTo>
                    <a:pt x="1954" y="190"/>
                    <a:pt x="1733" y="1"/>
                    <a:pt x="1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86"/>
            <p:cNvSpPr/>
            <p:nvPr/>
          </p:nvSpPr>
          <p:spPr>
            <a:xfrm>
              <a:off x="-64212375" y="221045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1" y="1"/>
                  </a:moveTo>
                  <a:lnTo>
                    <a:pt x="221" y="1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86"/>
          <p:cNvGrpSpPr/>
          <p:nvPr/>
        </p:nvGrpSpPr>
        <p:grpSpPr>
          <a:xfrm>
            <a:off x="3064632" y="2876289"/>
            <a:ext cx="335309" cy="333506"/>
            <a:chOff x="-5635200" y="2037975"/>
            <a:chExt cx="293025" cy="291450"/>
          </a:xfrm>
        </p:grpSpPr>
        <p:sp>
          <p:nvSpPr>
            <p:cNvPr id="928" name="Google Shape;928;p86"/>
            <p:cNvSpPr/>
            <p:nvPr/>
          </p:nvSpPr>
          <p:spPr>
            <a:xfrm>
              <a:off x="-5635200" y="203797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2395" y="725"/>
                  </a:moveTo>
                  <a:cubicBezTo>
                    <a:pt x="2930" y="725"/>
                    <a:pt x="3403" y="1197"/>
                    <a:pt x="3403" y="1733"/>
                  </a:cubicBezTo>
                  <a:cubicBezTo>
                    <a:pt x="3403" y="2300"/>
                    <a:pt x="2930" y="2773"/>
                    <a:pt x="2395" y="2773"/>
                  </a:cubicBezTo>
                  <a:cubicBezTo>
                    <a:pt x="1828" y="2773"/>
                    <a:pt x="1355" y="2300"/>
                    <a:pt x="1355" y="1733"/>
                  </a:cubicBezTo>
                  <a:cubicBezTo>
                    <a:pt x="1355" y="1197"/>
                    <a:pt x="1828" y="725"/>
                    <a:pt x="2395" y="725"/>
                  </a:cubicBezTo>
                  <a:close/>
                  <a:moveTo>
                    <a:pt x="10303" y="725"/>
                  </a:moveTo>
                  <a:lnTo>
                    <a:pt x="10303" y="6585"/>
                  </a:lnTo>
                  <a:lnTo>
                    <a:pt x="10334" y="6585"/>
                  </a:lnTo>
                  <a:cubicBezTo>
                    <a:pt x="10334" y="6774"/>
                    <a:pt x="10177" y="6931"/>
                    <a:pt x="9988" y="6931"/>
                  </a:cubicBezTo>
                  <a:lnTo>
                    <a:pt x="4789" y="6931"/>
                  </a:lnTo>
                  <a:lnTo>
                    <a:pt x="4789" y="5167"/>
                  </a:lnTo>
                  <a:cubicBezTo>
                    <a:pt x="4789" y="4253"/>
                    <a:pt x="4285" y="3434"/>
                    <a:pt x="3498" y="3025"/>
                  </a:cubicBezTo>
                  <a:cubicBezTo>
                    <a:pt x="3844" y="2710"/>
                    <a:pt x="4096" y="2237"/>
                    <a:pt x="4096" y="1733"/>
                  </a:cubicBezTo>
                  <a:cubicBezTo>
                    <a:pt x="4096" y="1355"/>
                    <a:pt x="3970" y="977"/>
                    <a:pt x="3718" y="725"/>
                  </a:cubicBezTo>
                  <a:close/>
                  <a:moveTo>
                    <a:pt x="2710" y="3466"/>
                  </a:moveTo>
                  <a:cubicBezTo>
                    <a:pt x="3498" y="3623"/>
                    <a:pt x="4096" y="4316"/>
                    <a:pt x="4096" y="5167"/>
                  </a:cubicBezTo>
                  <a:lnTo>
                    <a:pt x="4096" y="7246"/>
                  </a:lnTo>
                  <a:cubicBezTo>
                    <a:pt x="4128" y="7435"/>
                    <a:pt x="3970" y="7593"/>
                    <a:pt x="3750" y="7593"/>
                  </a:cubicBezTo>
                  <a:cubicBezTo>
                    <a:pt x="3561" y="7593"/>
                    <a:pt x="3403" y="7750"/>
                    <a:pt x="3403" y="7971"/>
                  </a:cubicBezTo>
                  <a:lnTo>
                    <a:pt x="3403" y="10712"/>
                  </a:lnTo>
                  <a:cubicBezTo>
                    <a:pt x="3403" y="10901"/>
                    <a:pt x="3246" y="11058"/>
                    <a:pt x="3056" y="11058"/>
                  </a:cubicBezTo>
                  <a:lnTo>
                    <a:pt x="1670" y="11058"/>
                  </a:lnTo>
                  <a:cubicBezTo>
                    <a:pt x="1481" y="11058"/>
                    <a:pt x="1324" y="10901"/>
                    <a:pt x="1324" y="10712"/>
                  </a:cubicBezTo>
                  <a:lnTo>
                    <a:pt x="1324" y="7971"/>
                  </a:lnTo>
                  <a:cubicBezTo>
                    <a:pt x="1324" y="7750"/>
                    <a:pt x="1166" y="7593"/>
                    <a:pt x="977" y="7593"/>
                  </a:cubicBezTo>
                  <a:cubicBezTo>
                    <a:pt x="788" y="7593"/>
                    <a:pt x="631" y="7435"/>
                    <a:pt x="631" y="7246"/>
                  </a:cubicBezTo>
                  <a:lnTo>
                    <a:pt x="631" y="5167"/>
                  </a:lnTo>
                  <a:cubicBezTo>
                    <a:pt x="631" y="4316"/>
                    <a:pt x="1198" y="3623"/>
                    <a:pt x="1985" y="3466"/>
                  </a:cubicBezTo>
                  <a:lnTo>
                    <a:pt x="1985" y="5829"/>
                  </a:lnTo>
                  <a:cubicBezTo>
                    <a:pt x="1985" y="6018"/>
                    <a:pt x="2143" y="6175"/>
                    <a:pt x="2363" y="6175"/>
                  </a:cubicBezTo>
                  <a:cubicBezTo>
                    <a:pt x="2552" y="6175"/>
                    <a:pt x="2710" y="6018"/>
                    <a:pt x="2710" y="5829"/>
                  </a:cubicBezTo>
                  <a:lnTo>
                    <a:pt x="2710" y="3466"/>
                  </a:lnTo>
                  <a:close/>
                  <a:moveTo>
                    <a:pt x="2395" y="0"/>
                  </a:moveTo>
                  <a:cubicBezTo>
                    <a:pt x="1450" y="0"/>
                    <a:pt x="694" y="756"/>
                    <a:pt x="694" y="1702"/>
                  </a:cubicBezTo>
                  <a:cubicBezTo>
                    <a:pt x="694" y="2206"/>
                    <a:pt x="946" y="2678"/>
                    <a:pt x="1292" y="2993"/>
                  </a:cubicBezTo>
                  <a:cubicBezTo>
                    <a:pt x="536" y="3403"/>
                    <a:pt x="1" y="4222"/>
                    <a:pt x="1" y="5136"/>
                  </a:cubicBezTo>
                  <a:lnTo>
                    <a:pt x="1" y="7215"/>
                  </a:lnTo>
                  <a:cubicBezTo>
                    <a:pt x="1" y="7656"/>
                    <a:pt x="253" y="8034"/>
                    <a:pt x="662" y="8192"/>
                  </a:cubicBezTo>
                  <a:lnTo>
                    <a:pt x="662" y="10649"/>
                  </a:lnTo>
                  <a:cubicBezTo>
                    <a:pt x="662" y="11184"/>
                    <a:pt x="1135" y="11657"/>
                    <a:pt x="1670" y="11657"/>
                  </a:cubicBezTo>
                  <a:lnTo>
                    <a:pt x="3056" y="11657"/>
                  </a:lnTo>
                  <a:cubicBezTo>
                    <a:pt x="3624" y="11657"/>
                    <a:pt x="4096" y="11184"/>
                    <a:pt x="4096" y="10649"/>
                  </a:cubicBezTo>
                  <a:lnTo>
                    <a:pt x="4096" y="8192"/>
                  </a:lnTo>
                  <a:cubicBezTo>
                    <a:pt x="4348" y="8065"/>
                    <a:pt x="4600" y="7876"/>
                    <a:pt x="4726" y="7561"/>
                  </a:cubicBezTo>
                  <a:lnTo>
                    <a:pt x="9988" y="7561"/>
                  </a:lnTo>
                  <a:cubicBezTo>
                    <a:pt x="10555" y="7561"/>
                    <a:pt x="11027" y="7089"/>
                    <a:pt x="11027" y="6553"/>
                  </a:cubicBezTo>
                  <a:lnTo>
                    <a:pt x="11027" y="662"/>
                  </a:lnTo>
                  <a:lnTo>
                    <a:pt x="11374" y="662"/>
                  </a:lnTo>
                  <a:cubicBezTo>
                    <a:pt x="11563" y="662"/>
                    <a:pt x="11720" y="504"/>
                    <a:pt x="11720" y="315"/>
                  </a:cubicBezTo>
                  <a:cubicBezTo>
                    <a:pt x="11720" y="158"/>
                    <a:pt x="11563" y="0"/>
                    <a:pt x="1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86"/>
            <p:cNvSpPr/>
            <p:nvPr/>
          </p:nvSpPr>
          <p:spPr>
            <a:xfrm>
              <a:off x="-5496575" y="2072625"/>
              <a:ext cx="102425" cy="102425"/>
            </a:xfrm>
            <a:custGeom>
              <a:avLst/>
              <a:gdLst/>
              <a:ahLst/>
              <a:cxnLst/>
              <a:rect l="l" t="t" r="r" b="b"/>
              <a:pathLst>
                <a:path w="4097" h="4097" extrusionOk="0">
                  <a:moveTo>
                    <a:pt x="2395" y="725"/>
                  </a:moveTo>
                  <a:cubicBezTo>
                    <a:pt x="2867" y="851"/>
                    <a:pt x="3245" y="1229"/>
                    <a:pt x="3371" y="1733"/>
                  </a:cubicBezTo>
                  <a:lnTo>
                    <a:pt x="2395" y="1733"/>
                  </a:lnTo>
                  <a:lnTo>
                    <a:pt x="2395" y="725"/>
                  </a:lnTo>
                  <a:close/>
                  <a:moveTo>
                    <a:pt x="1733" y="757"/>
                  </a:moveTo>
                  <a:lnTo>
                    <a:pt x="1733" y="2080"/>
                  </a:lnTo>
                  <a:cubicBezTo>
                    <a:pt x="1733" y="2269"/>
                    <a:pt x="1891" y="2426"/>
                    <a:pt x="2080" y="2426"/>
                  </a:cubicBezTo>
                  <a:lnTo>
                    <a:pt x="3403" y="2426"/>
                  </a:lnTo>
                  <a:cubicBezTo>
                    <a:pt x="3245" y="3025"/>
                    <a:pt x="2741" y="3466"/>
                    <a:pt x="2080" y="3466"/>
                  </a:cubicBezTo>
                  <a:cubicBezTo>
                    <a:pt x="1324" y="3466"/>
                    <a:pt x="693" y="2836"/>
                    <a:pt x="693" y="2080"/>
                  </a:cubicBezTo>
                  <a:cubicBezTo>
                    <a:pt x="693" y="1418"/>
                    <a:pt x="1135" y="851"/>
                    <a:pt x="1733" y="757"/>
                  </a:cubicBezTo>
                  <a:close/>
                  <a:moveTo>
                    <a:pt x="2048" y="0"/>
                  </a:moveTo>
                  <a:cubicBezTo>
                    <a:pt x="883" y="0"/>
                    <a:pt x="0" y="914"/>
                    <a:pt x="0" y="2048"/>
                  </a:cubicBezTo>
                  <a:cubicBezTo>
                    <a:pt x="0" y="3182"/>
                    <a:pt x="946" y="4096"/>
                    <a:pt x="2048" y="4096"/>
                  </a:cubicBezTo>
                  <a:cubicBezTo>
                    <a:pt x="3182" y="4096"/>
                    <a:pt x="4096" y="3182"/>
                    <a:pt x="4096" y="2048"/>
                  </a:cubicBezTo>
                  <a:cubicBezTo>
                    <a:pt x="4096" y="914"/>
                    <a:pt x="3182" y="0"/>
                    <a:pt x="20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0" name="Google Shape;930;p86"/>
          <p:cNvGrpSpPr/>
          <p:nvPr/>
        </p:nvGrpSpPr>
        <p:grpSpPr>
          <a:xfrm>
            <a:off x="5093966" y="4236679"/>
            <a:ext cx="295353" cy="336544"/>
            <a:chOff x="5794025" y="2673575"/>
            <a:chExt cx="259925" cy="296175"/>
          </a:xfrm>
        </p:grpSpPr>
        <p:sp>
          <p:nvSpPr>
            <p:cNvPr id="931" name="Google Shape;931;p86"/>
            <p:cNvSpPr/>
            <p:nvPr/>
          </p:nvSpPr>
          <p:spPr>
            <a:xfrm>
              <a:off x="5794025" y="2673575"/>
              <a:ext cx="259925" cy="296175"/>
            </a:xfrm>
            <a:custGeom>
              <a:avLst/>
              <a:gdLst/>
              <a:ahLst/>
              <a:cxnLst/>
              <a:rect l="l" t="t" r="r" b="b"/>
              <a:pathLst>
                <a:path w="10397" h="11847" extrusionOk="0">
                  <a:moveTo>
                    <a:pt x="5860" y="694"/>
                  </a:moveTo>
                  <a:cubicBezTo>
                    <a:pt x="7089" y="694"/>
                    <a:pt x="8097" y="1639"/>
                    <a:pt x="8254" y="2805"/>
                  </a:cubicBezTo>
                  <a:cubicBezTo>
                    <a:pt x="8160" y="2773"/>
                    <a:pt x="8065" y="2773"/>
                    <a:pt x="7939" y="2773"/>
                  </a:cubicBezTo>
                  <a:lnTo>
                    <a:pt x="7561" y="2773"/>
                  </a:lnTo>
                  <a:cubicBezTo>
                    <a:pt x="7404" y="1985"/>
                    <a:pt x="6679" y="1387"/>
                    <a:pt x="5860" y="1387"/>
                  </a:cubicBezTo>
                  <a:lnTo>
                    <a:pt x="4474" y="1387"/>
                  </a:lnTo>
                  <a:cubicBezTo>
                    <a:pt x="3655" y="1387"/>
                    <a:pt x="2930" y="1985"/>
                    <a:pt x="2804" y="2773"/>
                  </a:cubicBezTo>
                  <a:lnTo>
                    <a:pt x="2394" y="2773"/>
                  </a:lnTo>
                  <a:cubicBezTo>
                    <a:pt x="2268" y="2773"/>
                    <a:pt x="2142" y="2773"/>
                    <a:pt x="2079" y="2805"/>
                  </a:cubicBezTo>
                  <a:cubicBezTo>
                    <a:pt x="2237" y="1639"/>
                    <a:pt x="3277" y="694"/>
                    <a:pt x="4474" y="694"/>
                  </a:cubicBezTo>
                  <a:close/>
                  <a:moveTo>
                    <a:pt x="6206" y="2143"/>
                  </a:moveTo>
                  <a:cubicBezTo>
                    <a:pt x="6616" y="2300"/>
                    <a:pt x="6931" y="2647"/>
                    <a:pt x="6931" y="3120"/>
                  </a:cubicBezTo>
                  <a:lnTo>
                    <a:pt x="6931" y="3403"/>
                  </a:lnTo>
                  <a:cubicBezTo>
                    <a:pt x="6522" y="3246"/>
                    <a:pt x="6206" y="2899"/>
                    <a:pt x="6206" y="2427"/>
                  </a:cubicBezTo>
                  <a:lnTo>
                    <a:pt x="6206" y="2143"/>
                  </a:lnTo>
                  <a:close/>
                  <a:moveTo>
                    <a:pt x="5513" y="2080"/>
                  </a:moveTo>
                  <a:lnTo>
                    <a:pt x="5513" y="2427"/>
                  </a:lnTo>
                  <a:cubicBezTo>
                    <a:pt x="5513" y="3025"/>
                    <a:pt x="5041" y="3435"/>
                    <a:pt x="4474" y="3435"/>
                  </a:cubicBezTo>
                  <a:lnTo>
                    <a:pt x="3466" y="3435"/>
                  </a:lnTo>
                  <a:lnTo>
                    <a:pt x="3466" y="3088"/>
                  </a:lnTo>
                  <a:cubicBezTo>
                    <a:pt x="3466" y="2490"/>
                    <a:pt x="3938" y="2080"/>
                    <a:pt x="4474" y="2080"/>
                  </a:cubicBezTo>
                  <a:close/>
                  <a:moveTo>
                    <a:pt x="2741" y="3435"/>
                  </a:moveTo>
                  <a:lnTo>
                    <a:pt x="2741" y="5451"/>
                  </a:lnTo>
                  <a:cubicBezTo>
                    <a:pt x="2363" y="5293"/>
                    <a:pt x="2048" y="4947"/>
                    <a:pt x="2048" y="4474"/>
                  </a:cubicBezTo>
                  <a:lnTo>
                    <a:pt x="2048" y="3813"/>
                  </a:lnTo>
                  <a:cubicBezTo>
                    <a:pt x="2048" y="3592"/>
                    <a:pt x="2205" y="3435"/>
                    <a:pt x="2394" y="3435"/>
                  </a:cubicBezTo>
                  <a:close/>
                  <a:moveTo>
                    <a:pt x="7939" y="3498"/>
                  </a:moveTo>
                  <a:cubicBezTo>
                    <a:pt x="8160" y="3498"/>
                    <a:pt x="8317" y="3655"/>
                    <a:pt x="8317" y="3844"/>
                  </a:cubicBezTo>
                  <a:lnTo>
                    <a:pt x="8317" y="4506"/>
                  </a:lnTo>
                  <a:cubicBezTo>
                    <a:pt x="8317" y="4947"/>
                    <a:pt x="8034" y="5325"/>
                    <a:pt x="7593" y="5482"/>
                  </a:cubicBezTo>
                  <a:lnTo>
                    <a:pt x="7593" y="3498"/>
                  </a:lnTo>
                  <a:close/>
                  <a:moveTo>
                    <a:pt x="5891" y="3435"/>
                  </a:moveTo>
                  <a:cubicBezTo>
                    <a:pt x="6143" y="3750"/>
                    <a:pt x="6522" y="4033"/>
                    <a:pt x="6931" y="4128"/>
                  </a:cubicBezTo>
                  <a:lnTo>
                    <a:pt x="6931" y="5892"/>
                  </a:lnTo>
                  <a:cubicBezTo>
                    <a:pt x="6931" y="6491"/>
                    <a:pt x="6459" y="6900"/>
                    <a:pt x="5891" y="6900"/>
                  </a:cubicBezTo>
                  <a:lnTo>
                    <a:pt x="4505" y="6900"/>
                  </a:lnTo>
                  <a:cubicBezTo>
                    <a:pt x="3938" y="6900"/>
                    <a:pt x="3497" y="6428"/>
                    <a:pt x="3497" y="5892"/>
                  </a:cubicBezTo>
                  <a:lnTo>
                    <a:pt x="3497" y="4159"/>
                  </a:lnTo>
                  <a:lnTo>
                    <a:pt x="4505" y="4159"/>
                  </a:lnTo>
                  <a:cubicBezTo>
                    <a:pt x="5072" y="4159"/>
                    <a:pt x="5576" y="3876"/>
                    <a:pt x="5891" y="3435"/>
                  </a:cubicBezTo>
                  <a:close/>
                  <a:moveTo>
                    <a:pt x="6238" y="7593"/>
                  </a:moveTo>
                  <a:cubicBezTo>
                    <a:pt x="6333" y="7782"/>
                    <a:pt x="6459" y="7971"/>
                    <a:pt x="6616" y="8097"/>
                  </a:cubicBezTo>
                  <a:lnTo>
                    <a:pt x="5198" y="9547"/>
                  </a:lnTo>
                  <a:lnTo>
                    <a:pt x="3718" y="8097"/>
                  </a:lnTo>
                  <a:cubicBezTo>
                    <a:pt x="3875" y="7971"/>
                    <a:pt x="4033" y="7782"/>
                    <a:pt x="4096" y="7593"/>
                  </a:cubicBezTo>
                  <a:cubicBezTo>
                    <a:pt x="4190" y="7625"/>
                    <a:pt x="4379" y="7625"/>
                    <a:pt x="4474" y="7625"/>
                  </a:cubicBezTo>
                  <a:lnTo>
                    <a:pt x="5860" y="7625"/>
                  </a:lnTo>
                  <a:cubicBezTo>
                    <a:pt x="5986" y="7625"/>
                    <a:pt x="6143" y="7625"/>
                    <a:pt x="6238" y="7593"/>
                  </a:cubicBezTo>
                  <a:close/>
                  <a:moveTo>
                    <a:pt x="2961" y="8318"/>
                  </a:moveTo>
                  <a:lnTo>
                    <a:pt x="4852" y="10177"/>
                  </a:lnTo>
                  <a:lnTo>
                    <a:pt x="4852" y="11122"/>
                  </a:lnTo>
                  <a:lnTo>
                    <a:pt x="662" y="11122"/>
                  </a:lnTo>
                  <a:lnTo>
                    <a:pt x="662" y="9358"/>
                  </a:lnTo>
                  <a:cubicBezTo>
                    <a:pt x="662" y="8759"/>
                    <a:pt x="1134" y="8318"/>
                    <a:pt x="1701" y="8318"/>
                  </a:cubicBezTo>
                  <a:close/>
                  <a:moveTo>
                    <a:pt x="8664" y="8318"/>
                  </a:moveTo>
                  <a:cubicBezTo>
                    <a:pt x="9262" y="8318"/>
                    <a:pt x="9672" y="8790"/>
                    <a:pt x="9672" y="9358"/>
                  </a:cubicBezTo>
                  <a:lnTo>
                    <a:pt x="9672" y="11122"/>
                  </a:lnTo>
                  <a:lnTo>
                    <a:pt x="5513" y="11122"/>
                  </a:lnTo>
                  <a:lnTo>
                    <a:pt x="5513" y="10177"/>
                  </a:lnTo>
                  <a:lnTo>
                    <a:pt x="7404" y="8318"/>
                  </a:lnTo>
                  <a:close/>
                  <a:moveTo>
                    <a:pt x="4537" y="1"/>
                  </a:moveTo>
                  <a:cubicBezTo>
                    <a:pt x="2804" y="1"/>
                    <a:pt x="1418" y="1418"/>
                    <a:pt x="1418" y="3120"/>
                  </a:cubicBezTo>
                  <a:lnTo>
                    <a:pt x="1418" y="4506"/>
                  </a:lnTo>
                  <a:cubicBezTo>
                    <a:pt x="1418" y="5356"/>
                    <a:pt x="2048" y="6050"/>
                    <a:pt x="2835" y="6207"/>
                  </a:cubicBezTo>
                  <a:cubicBezTo>
                    <a:pt x="2898" y="6648"/>
                    <a:pt x="3151" y="7026"/>
                    <a:pt x="3497" y="7278"/>
                  </a:cubicBezTo>
                  <a:cubicBezTo>
                    <a:pt x="3466" y="7467"/>
                    <a:pt x="3308" y="7625"/>
                    <a:pt x="3119" y="7625"/>
                  </a:cubicBezTo>
                  <a:lnTo>
                    <a:pt x="1733" y="7625"/>
                  </a:lnTo>
                  <a:cubicBezTo>
                    <a:pt x="788" y="7625"/>
                    <a:pt x="0" y="8412"/>
                    <a:pt x="0" y="9358"/>
                  </a:cubicBezTo>
                  <a:lnTo>
                    <a:pt x="0" y="11468"/>
                  </a:lnTo>
                  <a:cubicBezTo>
                    <a:pt x="0" y="11689"/>
                    <a:pt x="158" y="11846"/>
                    <a:pt x="347" y="11846"/>
                  </a:cubicBezTo>
                  <a:lnTo>
                    <a:pt x="10050" y="11846"/>
                  </a:lnTo>
                  <a:cubicBezTo>
                    <a:pt x="10239" y="11846"/>
                    <a:pt x="10397" y="11689"/>
                    <a:pt x="10397" y="11468"/>
                  </a:cubicBezTo>
                  <a:lnTo>
                    <a:pt x="10397" y="9358"/>
                  </a:lnTo>
                  <a:cubicBezTo>
                    <a:pt x="10397" y="8412"/>
                    <a:pt x="9609" y="7625"/>
                    <a:pt x="8664" y="7625"/>
                  </a:cubicBezTo>
                  <a:lnTo>
                    <a:pt x="7278" y="7625"/>
                  </a:lnTo>
                  <a:cubicBezTo>
                    <a:pt x="7089" y="7625"/>
                    <a:pt x="6931" y="7467"/>
                    <a:pt x="6931" y="7278"/>
                  </a:cubicBezTo>
                  <a:cubicBezTo>
                    <a:pt x="7278" y="7026"/>
                    <a:pt x="7530" y="6648"/>
                    <a:pt x="7593" y="6207"/>
                  </a:cubicBezTo>
                  <a:cubicBezTo>
                    <a:pt x="8380" y="6050"/>
                    <a:pt x="9010" y="5325"/>
                    <a:pt x="9010" y="4506"/>
                  </a:cubicBezTo>
                  <a:lnTo>
                    <a:pt x="9010" y="3120"/>
                  </a:lnTo>
                  <a:cubicBezTo>
                    <a:pt x="9010" y="1387"/>
                    <a:pt x="7593" y="1"/>
                    <a:pt x="5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86"/>
            <p:cNvSpPr/>
            <p:nvPr/>
          </p:nvSpPr>
          <p:spPr>
            <a:xfrm>
              <a:off x="5967300" y="29153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40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1"/>
                    <a:pt x="1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3" name="Google Shape;933;p86"/>
          <p:cNvSpPr/>
          <p:nvPr/>
        </p:nvSpPr>
        <p:spPr>
          <a:xfrm>
            <a:off x="4414902" y="1497365"/>
            <a:ext cx="336544" cy="335635"/>
          </a:xfrm>
          <a:custGeom>
            <a:avLst/>
            <a:gdLst/>
            <a:ahLst/>
            <a:cxnLst/>
            <a:rect l="l" t="t" r="r" b="b"/>
            <a:pathLst>
              <a:path w="11847" h="11815" extrusionOk="0">
                <a:moveTo>
                  <a:pt x="5892" y="693"/>
                </a:moveTo>
                <a:cubicBezTo>
                  <a:pt x="6491" y="693"/>
                  <a:pt x="6932" y="1134"/>
                  <a:pt x="6932" y="1701"/>
                </a:cubicBezTo>
                <a:cubicBezTo>
                  <a:pt x="6932" y="2269"/>
                  <a:pt x="6459" y="2710"/>
                  <a:pt x="5892" y="2710"/>
                </a:cubicBezTo>
                <a:cubicBezTo>
                  <a:pt x="5325" y="2710"/>
                  <a:pt x="4884" y="2269"/>
                  <a:pt x="4884" y="1701"/>
                </a:cubicBezTo>
                <a:cubicBezTo>
                  <a:pt x="4884" y="1134"/>
                  <a:pt x="5325" y="693"/>
                  <a:pt x="5892" y="693"/>
                </a:cubicBezTo>
                <a:close/>
                <a:moveTo>
                  <a:pt x="5892" y="3466"/>
                </a:moveTo>
                <a:cubicBezTo>
                  <a:pt x="6176" y="3466"/>
                  <a:pt x="6428" y="3497"/>
                  <a:pt x="6680" y="3592"/>
                </a:cubicBezTo>
                <a:lnTo>
                  <a:pt x="5892" y="4631"/>
                </a:lnTo>
                <a:lnTo>
                  <a:pt x="5104" y="3592"/>
                </a:lnTo>
                <a:cubicBezTo>
                  <a:pt x="5357" y="3529"/>
                  <a:pt x="5609" y="3466"/>
                  <a:pt x="5892" y="3466"/>
                </a:cubicBezTo>
                <a:close/>
                <a:moveTo>
                  <a:pt x="4222" y="2048"/>
                </a:moveTo>
                <a:cubicBezTo>
                  <a:pt x="4285" y="2426"/>
                  <a:pt x="4474" y="2710"/>
                  <a:pt x="4726" y="2962"/>
                </a:cubicBezTo>
                <a:cubicBezTo>
                  <a:pt x="4632" y="2993"/>
                  <a:pt x="4537" y="3056"/>
                  <a:pt x="4443" y="3088"/>
                </a:cubicBezTo>
                <a:cubicBezTo>
                  <a:pt x="4443" y="3088"/>
                  <a:pt x="4411" y="3088"/>
                  <a:pt x="4411" y="3119"/>
                </a:cubicBezTo>
                <a:cubicBezTo>
                  <a:pt x="3403" y="3623"/>
                  <a:pt x="2773" y="4694"/>
                  <a:pt x="2773" y="5829"/>
                </a:cubicBezTo>
                <a:lnTo>
                  <a:pt x="2773" y="6207"/>
                </a:lnTo>
                <a:lnTo>
                  <a:pt x="2143" y="6207"/>
                </a:lnTo>
                <a:lnTo>
                  <a:pt x="2647" y="2300"/>
                </a:lnTo>
                <a:cubicBezTo>
                  <a:pt x="2679" y="2174"/>
                  <a:pt x="2836" y="2048"/>
                  <a:pt x="2962" y="2048"/>
                </a:cubicBezTo>
                <a:close/>
                <a:moveTo>
                  <a:pt x="4474" y="3907"/>
                </a:moveTo>
                <a:lnTo>
                  <a:pt x="5546" y="5325"/>
                </a:lnTo>
                <a:lnTo>
                  <a:pt x="5546" y="6238"/>
                </a:lnTo>
                <a:lnTo>
                  <a:pt x="3466" y="6238"/>
                </a:lnTo>
                <a:lnTo>
                  <a:pt x="3466" y="5892"/>
                </a:lnTo>
                <a:cubicBezTo>
                  <a:pt x="3466" y="5041"/>
                  <a:pt x="3844" y="4348"/>
                  <a:pt x="4474" y="3907"/>
                </a:cubicBezTo>
                <a:close/>
                <a:moveTo>
                  <a:pt x="7278" y="3907"/>
                </a:moveTo>
                <a:cubicBezTo>
                  <a:pt x="7908" y="4348"/>
                  <a:pt x="8318" y="5104"/>
                  <a:pt x="8318" y="5892"/>
                </a:cubicBezTo>
                <a:lnTo>
                  <a:pt x="8318" y="6238"/>
                </a:lnTo>
                <a:lnTo>
                  <a:pt x="6207" y="6238"/>
                </a:lnTo>
                <a:lnTo>
                  <a:pt x="6207" y="5325"/>
                </a:lnTo>
                <a:lnTo>
                  <a:pt x="7278" y="3907"/>
                </a:lnTo>
                <a:close/>
                <a:moveTo>
                  <a:pt x="8854" y="2048"/>
                </a:moveTo>
                <a:cubicBezTo>
                  <a:pt x="9011" y="2048"/>
                  <a:pt x="9137" y="2143"/>
                  <a:pt x="9169" y="2300"/>
                </a:cubicBezTo>
                <a:lnTo>
                  <a:pt x="9673" y="6238"/>
                </a:lnTo>
                <a:lnTo>
                  <a:pt x="9043" y="6238"/>
                </a:lnTo>
                <a:lnTo>
                  <a:pt x="9043" y="5860"/>
                </a:lnTo>
                <a:cubicBezTo>
                  <a:pt x="9043" y="4694"/>
                  <a:pt x="8381" y="3655"/>
                  <a:pt x="7436" y="3151"/>
                </a:cubicBezTo>
                <a:cubicBezTo>
                  <a:pt x="7436" y="3151"/>
                  <a:pt x="7404" y="3151"/>
                  <a:pt x="7404" y="3119"/>
                </a:cubicBezTo>
                <a:cubicBezTo>
                  <a:pt x="7310" y="3088"/>
                  <a:pt x="7184" y="3056"/>
                  <a:pt x="7121" y="2993"/>
                </a:cubicBezTo>
                <a:cubicBezTo>
                  <a:pt x="7310" y="2773"/>
                  <a:pt x="7530" y="2458"/>
                  <a:pt x="7593" y="2048"/>
                </a:cubicBezTo>
                <a:close/>
                <a:moveTo>
                  <a:pt x="10744" y="6900"/>
                </a:moveTo>
                <a:cubicBezTo>
                  <a:pt x="10933" y="6900"/>
                  <a:pt x="11090" y="7057"/>
                  <a:pt x="11090" y="7246"/>
                </a:cubicBezTo>
                <a:cubicBezTo>
                  <a:pt x="11090" y="7435"/>
                  <a:pt x="10933" y="7624"/>
                  <a:pt x="10744" y="7624"/>
                </a:cubicBezTo>
                <a:lnTo>
                  <a:pt x="1009" y="7624"/>
                </a:lnTo>
                <a:cubicBezTo>
                  <a:pt x="820" y="7624"/>
                  <a:pt x="662" y="7435"/>
                  <a:pt x="662" y="7246"/>
                </a:cubicBezTo>
                <a:cubicBezTo>
                  <a:pt x="662" y="7057"/>
                  <a:pt x="820" y="6900"/>
                  <a:pt x="1009" y="6900"/>
                </a:cubicBezTo>
                <a:close/>
                <a:moveTo>
                  <a:pt x="10397" y="8317"/>
                </a:moveTo>
                <a:lnTo>
                  <a:pt x="10397" y="11121"/>
                </a:lnTo>
                <a:lnTo>
                  <a:pt x="1387" y="11121"/>
                </a:lnTo>
                <a:lnTo>
                  <a:pt x="1387" y="8317"/>
                </a:lnTo>
                <a:close/>
                <a:moveTo>
                  <a:pt x="5892" y="0"/>
                </a:moveTo>
                <a:cubicBezTo>
                  <a:pt x="5073" y="0"/>
                  <a:pt x="4380" y="599"/>
                  <a:pt x="4222" y="1386"/>
                </a:cubicBezTo>
                <a:lnTo>
                  <a:pt x="2962" y="1386"/>
                </a:lnTo>
                <a:cubicBezTo>
                  <a:pt x="2458" y="1386"/>
                  <a:pt x="2080" y="1701"/>
                  <a:pt x="1954" y="2143"/>
                </a:cubicBezTo>
                <a:lnTo>
                  <a:pt x="1954" y="2174"/>
                </a:lnTo>
                <a:lnTo>
                  <a:pt x="1450" y="6238"/>
                </a:lnTo>
                <a:lnTo>
                  <a:pt x="1072" y="6238"/>
                </a:lnTo>
                <a:cubicBezTo>
                  <a:pt x="473" y="6238"/>
                  <a:pt x="1" y="6711"/>
                  <a:pt x="1" y="7246"/>
                </a:cubicBezTo>
                <a:cubicBezTo>
                  <a:pt x="1" y="7719"/>
                  <a:pt x="316" y="8065"/>
                  <a:pt x="694" y="8254"/>
                </a:cubicBezTo>
                <a:lnTo>
                  <a:pt x="694" y="11468"/>
                </a:lnTo>
                <a:cubicBezTo>
                  <a:pt x="694" y="11657"/>
                  <a:pt x="851" y="11815"/>
                  <a:pt x="1040" y="11815"/>
                </a:cubicBezTo>
                <a:lnTo>
                  <a:pt x="10775" y="11815"/>
                </a:lnTo>
                <a:cubicBezTo>
                  <a:pt x="10996" y="11815"/>
                  <a:pt x="11153" y="11657"/>
                  <a:pt x="11153" y="11468"/>
                </a:cubicBezTo>
                <a:lnTo>
                  <a:pt x="11153" y="8254"/>
                </a:lnTo>
                <a:cubicBezTo>
                  <a:pt x="11531" y="8065"/>
                  <a:pt x="11847" y="7719"/>
                  <a:pt x="11847" y="7246"/>
                </a:cubicBezTo>
                <a:cubicBezTo>
                  <a:pt x="11815" y="6711"/>
                  <a:pt x="11342" y="6238"/>
                  <a:pt x="10744" y="6238"/>
                </a:cubicBezTo>
                <a:lnTo>
                  <a:pt x="10366" y="6238"/>
                </a:lnTo>
                <a:lnTo>
                  <a:pt x="9830" y="2174"/>
                </a:lnTo>
                <a:lnTo>
                  <a:pt x="9830" y="2143"/>
                </a:lnTo>
                <a:cubicBezTo>
                  <a:pt x="9736" y="1701"/>
                  <a:pt x="9295" y="1386"/>
                  <a:pt x="8854" y="1386"/>
                </a:cubicBezTo>
                <a:lnTo>
                  <a:pt x="7593" y="1386"/>
                </a:lnTo>
                <a:cubicBezTo>
                  <a:pt x="7436" y="599"/>
                  <a:pt x="6711" y="0"/>
                  <a:pt x="5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86"/>
          <p:cNvSpPr/>
          <p:nvPr/>
        </p:nvSpPr>
        <p:spPr>
          <a:xfrm>
            <a:off x="5744091" y="2873732"/>
            <a:ext cx="336526" cy="338513"/>
          </a:xfrm>
          <a:custGeom>
            <a:avLst/>
            <a:gdLst/>
            <a:ahLst/>
            <a:cxnLst/>
            <a:rect l="l" t="t" r="r" b="b"/>
            <a:pathLst>
              <a:path w="11689" h="11758" extrusionOk="0">
                <a:moveTo>
                  <a:pt x="8538" y="2747"/>
                </a:moveTo>
                <a:cubicBezTo>
                  <a:pt x="8727" y="2747"/>
                  <a:pt x="8853" y="2905"/>
                  <a:pt x="8853" y="3094"/>
                </a:cubicBezTo>
                <a:cubicBezTo>
                  <a:pt x="8885" y="3251"/>
                  <a:pt x="8727" y="3409"/>
                  <a:pt x="8538" y="3409"/>
                </a:cubicBezTo>
                <a:cubicBezTo>
                  <a:pt x="8444" y="3409"/>
                  <a:pt x="8381" y="3377"/>
                  <a:pt x="8286" y="3346"/>
                </a:cubicBezTo>
                <a:lnTo>
                  <a:pt x="8538" y="2747"/>
                </a:lnTo>
                <a:close/>
                <a:moveTo>
                  <a:pt x="3277" y="1581"/>
                </a:moveTo>
                <a:cubicBezTo>
                  <a:pt x="3844" y="1581"/>
                  <a:pt x="4316" y="2023"/>
                  <a:pt x="4316" y="2590"/>
                </a:cubicBezTo>
                <a:cubicBezTo>
                  <a:pt x="4316" y="3157"/>
                  <a:pt x="3844" y="3598"/>
                  <a:pt x="3277" y="3598"/>
                </a:cubicBezTo>
                <a:cubicBezTo>
                  <a:pt x="2741" y="3598"/>
                  <a:pt x="2269" y="3157"/>
                  <a:pt x="2269" y="2590"/>
                </a:cubicBezTo>
                <a:cubicBezTo>
                  <a:pt x="2269" y="1991"/>
                  <a:pt x="2741" y="1581"/>
                  <a:pt x="3277" y="1581"/>
                </a:cubicBezTo>
                <a:close/>
                <a:moveTo>
                  <a:pt x="9231" y="5457"/>
                </a:moveTo>
                <a:cubicBezTo>
                  <a:pt x="9672" y="5457"/>
                  <a:pt x="10050" y="5740"/>
                  <a:pt x="10208" y="6150"/>
                </a:cubicBezTo>
                <a:lnTo>
                  <a:pt x="8286" y="6150"/>
                </a:lnTo>
                <a:cubicBezTo>
                  <a:pt x="8412" y="5772"/>
                  <a:pt x="8759" y="5457"/>
                  <a:pt x="9231" y="5457"/>
                </a:cubicBezTo>
                <a:close/>
                <a:moveTo>
                  <a:pt x="10932" y="6843"/>
                </a:moveTo>
                <a:lnTo>
                  <a:pt x="10932" y="7504"/>
                </a:lnTo>
                <a:lnTo>
                  <a:pt x="5262" y="7504"/>
                </a:lnTo>
                <a:lnTo>
                  <a:pt x="5262" y="6843"/>
                </a:lnTo>
                <a:close/>
                <a:moveTo>
                  <a:pt x="3403" y="4291"/>
                </a:moveTo>
                <a:cubicBezTo>
                  <a:pt x="4064" y="4322"/>
                  <a:pt x="4631" y="4921"/>
                  <a:pt x="4631" y="5583"/>
                </a:cubicBezTo>
                <a:lnTo>
                  <a:pt x="4631" y="7725"/>
                </a:lnTo>
                <a:cubicBezTo>
                  <a:pt x="4348" y="7567"/>
                  <a:pt x="4033" y="7441"/>
                  <a:pt x="3686" y="7441"/>
                </a:cubicBezTo>
                <a:lnTo>
                  <a:pt x="3340" y="7441"/>
                </a:lnTo>
                <a:lnTo>
                  <a:pt x="3340" y="6402"/>
                </a:lnTo>
                <a:cubicBezTo>
                  <a:pt x="3340" y="6213"/>
                  <a:pt x="3182" y="6055"/>
                  <a:pt x="2962" y="6055"/>
                </a:cubicBezTo>
                <a:cubicBezTo>
                  <a:pt x="2773" y="6055"/>
                  <a:pt x="2615" y="6213"/>
                  <a:pt x="2615" y="6402"/>
                </a:cubicBezTo>
                <a:lnTo>
                  <a:pt x="2615" y="7788"/>
                </a:lnTo>
                <a:cubicBezTo>
                  <a:pt x="2615" y="7977"/>
                  <a:pt x="2773" y="8134"/>
                  <a:pt x="2962" y="8134"/>
                </a:cubicBezTo>
                <a:lnTo>
                  <a:pt x="3655" y="8134"/>
                </a:lnTo>
                <a:cubicBezTo>
                  <a:pt x="4064" y="8134"/>
                  <a:pt x="4474" y="8418"/>
                  <a:pt x="4600" y="8828"/>
                </a:cubicBezTo>
                <a:lnTo>
                  <a:pt x="1985" y="8828"/>
                </a:lnTo>
                <a:lnTo>
                  <a:pt x="1985" y="5583"/>
                </a:lnTo>
                <a:lnTo>
                  <a:pt x="2080" y="5583"/>
                </a:lnTo>
                <a:cubicBezTo>
                  <a:pt x="2080" y="5236"/>
                  <a:pt x="2237" y="4858"/>
                  <a:pt x="2458" y="4637"/>
                </a:cubicBezTo>
                <a:cubicBezTo>
                  <a:pt x="2741" y="4385"/>
                  <a:pt x="3056" y="4291"/>
                  <a:pt x="3403" y="4291"/>
                </a:cubicBezTo>
                <a:close/>
                <a:moveTo>
                  <a:pt x="1040" y="4795"/>
                </a:moveTo>
                <a:cubicBezTo>
                  <a:pt x="1229" y="4795"/>
                  <a:pt x="1418" y="4952"/>
                  <a:pt x="1418" y="5141"/>
                </a:cubicBezTo>
                <a:lnTo>
                  <a:pt x="1418" y="9174"/>
                </a:lnTo>
                <a:lnTo>
                  <a:pt x="1418" y="9300"/>
                </a:lnTo>
                <a:cubicBezTo>
                  <a:pt x="1449" y="9458"/>
                  <a:pt x="1575" y="9521"/>
                  <a:pt x="1733" y="9521"/>
                </a:cubicBezTo>
                <a:lnTo>
                  <a:pt x="5860" y="9521"/>
                </a:lnTo>
                <a:cubicBezTo>
                  <a:pt x="6049" y="9521"/>
                  <a:pt x="6175" y="9678"/>
                  <a:pt x="6175" y="9836"/>
                </a:cubicBezTo>
                <a:lnTo>
                  <a:pt x="6175" y="10938"/>
                </a:lnTo>
                <a:lnTo>
                  <a:pt x="693" y="10938"/>
                </a:lnTo>
                <a:lnTo>
                  <a:pt x="693" y="5141"/>
                </a:lnTo>
                <a:cubicBezTo>
                  <a:pt x="693" y="4952"/>
                  <a:pt x="851" y="4795"/>
                  <a:pt x="1040" y="4795"/>
                </a:cubicBezTo>
                <a:close/>
                <a:moveTo>
                  <a:pt x="7656" y="8197"/>
                </a:moveTo>
                <a:cubicBezTo>
                  <a:pt x="7971" y="8260"/>
                  <a:pt x="8254" y="8576"/>
                  <a:pt x="8254" y="8922"/>
                </a:cubicBezTo>
                <a:lnTo>
                  <a:pt x="8254" y="10938"/>
                </a:lnTo>
                <a:lnTo>
                  <a:pt x="6868" y="10938"/>
                </a:lnTo>
                <a:lnTo>
                  <a:pt x="6868" y="9836"/>
                </a:lnTo>
                <a:cubicBezTo>
                  <a:pt x="6868" y="9269"/>
                  <a:pt x="6396" y="8796"/>
                  <a:pt x="5860" y="8796"/>
                </a:cubicBezTo>
                <a:lnTo>
                  <a:pt x="5388" y="8796"/>
                </a:lnTo>
                <a:cubicBezTo>
                  <a:pt x="5356" y="8576"/>
                  <a:pt x="5230" y="8386"/>
                  <a:pt x="5104" y="8197"/>
                </a:cubicBezTo>
                <a:close/>
                <a:moveTo>
                  <a:pt x="9185" y="1"/>
                </a:moveTo>
                <a:cubicBezTo>
                  <a:pt x="9049" y="1"/>
                  <a:pt x="8908" y="88"/>
                  <a:pt x="8885" y="227"/>
                </a:cubicBezTo>
                <a:lnTo>
                  <a:pt x="6837" y="5078"/>
                </a:lnTo>
                <a:cubicBezTo>
                  <a:pt x="6774" y="5236"/>
                  <a:pt x="6837" y="5457"/>
                  <a:pt x="7026" y="5520"/>
                </a:cubicBezTo>
                <a:cubicBezTo>
                  <a:pt x="7089" y="5520"/>
                  <a:pt x="7120" y="5551"/>
                  <a:pt x="7152" y="5551"/>
                </a:cubicBezTo>
                <a:cubicBezTo>
                  <a:pt x="7278" y="5551"/>
                  <a:pt x="7435" y="5457"/>
                  <a:pt x="7467" y="5362"/>
                </a:cubicBezTo>
                <a:lnTo>
                  <a:pt x="8034" y="4039"/>
                </a:lnTo>
                <a:cubicBezTo>
                  <a:pt x="8191" y="4133"/>
                  <a:pt x="8349" y="4165"/>
                  <a:pt x="8538" y="4165"/>
                </a:cubicBezTo>
                <a:cubicBezTo>
                  <a:pt x="8664" y="4165"/>
                  <a:pt x="8759" y="4133"/>
                  <a:pt x="8885" y="4133"/>
                </a:cubicBezTo>
                <a:lnTo>
                  <a:pt x="8885" y="4921"/>
                </a:lnTo>
                <a:cubicBezTo>
                  <a:pt x="8223" y="5047"/>
                  <a:pt x="7719" y="5583"/>
                  <a:pt x="7561" y="6244"/>
                </a:cubicBezTo>
                <a:lnTo>
                  <a:pt x="5293" y="6244"/>
                </a:lnTo>
                <a:lnTo>
                  <a:pt x="5293" y="5709"/>
                </a:lnTo>
                <a:cubicBezTo>
                  <a:pt x="5293" y="4984"/>
                  <a:pt x="4915" y="4354"/>
                  <a:pt x="4348" y="4007"/>
                </a:cubicBezTo>
                <a:cubicBezTo>
                  <a:pt x="4757" y="3692"/>
                  <a:pt x="4978" y="3220"/>
                  <a:pt x="4978" y="2653"/>
                </a:cubicBezTo>
                <a:cubicBezTo>
                  <a:pt x="4978" y="1707"/>
                  <a:pt x="4253" y="983"/>
                  <a:pt x="3308" y="983"/>
                </a:cubicBezTo>
                <a:cubicBezTo>
                  <a:pt x="2363" y="983"/>
                  <a:pt x="1607" y="1707"/>
                  <a:pt x="1607" y="2653"/>
                </a:cubicBezTo>
                <a:cubicBezTo>
                  <a:pt x="1607" y="3220"/>
                  <a:pt x="1890" y="3724"/>
                  <a:pt x="2269" y="4039"/>
                </a:cubicBezTo>
                <a:cubicBezTo>
                  <a:pt x="2143" y="4133"/>
                  <a:pt x="2080" y="4196"/>
                  <a:pt x="1985" y="4291"/>
                </a:cubicBezTo>
                <a:cubicBezTo>
                  <a:pt x="1922" y="4354"/>
                  <a:pt x="1827" y="4448"/>
                  <a:pt x="1764" y="4543"/>
                </a:cubicBezTo>
                <a:cubicBezTo>
                  <a:pt x="1575" y="4354"/>
                  <a:pt x="1323" y="4228"/>
                  <a:pt x="1008" y="4228"/>
                </a:cubicBezTo>
                <a:cubicBezTo>
                  <a:pt x="473" y="4228"/>
                  <a:pt x="0" y="4700"/>
                  <a:pt x="0" y="5268"/>
                </a:cubicBezTo>
                <a:lnTo>
                  <a:pt x="0" y="11411"/>
                </a:lnTo>
                <a:cubicBezTo>
                  <a:pt x="0" y="11600"/>
                  <a:pt x="158" y="11758"/>
                  <a:pt x="347" y="11758"/>
                </a:cubicBezTo>
                <a:lnTo>
                  <a:pt x="8570" y="11758"/>
                </a:lnTo>
                <a:cubicBezTo>
                  <a:pt x="8759" y="11758"/>
                  <a:pt x="8916" y="11600"/>
                  <a:pt x="8916" y="11411"/>
                </a:cubicBezTo>
                <a:lnTo>
                  <a:pt x="8916" y="9048"/>
                </a:lnTo>
                <a:cubicBezTo>
                  <a:pt x="8916" y="8765"/>
                  <a:pt x="8853" y="8544"/>
                  <a:pt x="8727" y="8292"/>
                </a:cubicBezTo>
                <a:lnTo>
                  <a:pt x="11342" y="8292"/>
                </a:lnTo>
                <a:cubicBezTo>
                  <a:pt x="11531" y="8292"/>
                  <a:pt x="11689" y="8134"/>
                  <a:pt x="11689" y="7945"/>
                </a:cubicBezTo>
                <a:lnTo>
                  <a:pt x="11689" y="6559"/>
                </a:lnTo>
                <a:cubicBezTo>
                  <a:pt x="11689" y="6339"/>
                  <a:pt x="11531" y="6181"/>
                  <a:pt x="11310" y="6181"/>
                </a:cubicBezTo>
                <a:lnTo>
                  <a:pt x="10901" y="6181"/>
                </a:lnTo>
                <a:cubicBezTo>
                  <a:pt x="10775" y="5520"/>
                  <a:pt x="10239" y="4984"/>
                  <a:pt x="9546" y="4826"/>
                </a:cubicBezTo>
                <a:lnTo>
                  <a:pt x="9546" y="3094"/>
                </a:lnTo>
                <a:cubicBezTo>
                  <a:pt x="9546" y="2621"/>
                  <a:pt x="9231" y="2243"/>
                  <a:pt x="8790" y="2117"/>
                </a:cubicBezTo>
                <a:lnTo>
                  <a:pt x="9515" y="447"/>
                </a:lnTo>
                <a:cubicBezTo>
                  <a:pt x="9578" y="290"/>
                  <a:pt x="9515" y="69"/>
                  <a:pt x="9326" y="38"/>
                </a:cubicBezTo>
                <a:cubicBezTo>
                  <a:pt x="9283" y="12"/>
                  <a:pt x="9234" y="1"/>
                  <a:pt x="91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86"/>
          <p:cNvSpPr/>
          <p:nvPr/>
        </p:nvSpPr>
        <p:spPr>
          <a:xfrm>
            <a:off x="3744644" y="4191316"/>
            <a:ext cx="334290" cy="381907"/>
          </a:xfrm>
          <a:custGeom>
            <a:avLst/>
            <a:gdLst/>
            <a:ahLst/>
            <a:cxnLst/>
            <a:rect l="l" t="t" r="r" b="b"/>
            <a:pathLst>
              <a:path w="10397" h="11878" extrusionOk="0">
                <a:moveTo>
                  <a:pt x="5135" y="725"/>
                </a:moveTo>
                <a:cubicBezTo>
                  <a:pt x="6868" y="725"/>
                  <a:pt x="8254" y="2142"/>
                  <a:pt x="8254" y="3844"/>
                </a:cubicBezTo>
                <a:lnTo>
                  <a:pt x="8254" y="5923"/>
                </a:lnTo>
                <a:cubicBezTo>
                  <a:pt x="8254" y="6112"/>
                  <a:pt x="8097" y="6270"/>
                  <a:pt x="7908" y="6270"/>
                </a:cubicBezTo>
                <a:lnTo>
                  <a:pt x="7498" y="6270"/>
                </a:lnTo>
                <a:cubicBezTo>
                  <a:pt x="7561" y="6144"/>
                  <a:pt x="7561" y="6049"/>
                  <a:pt x="7561" y="5923"/>
                </a:cubicBezTo>
                <a:lnTo>
                  <a:pt x="7561" y="3844"/>
                </a:lnTo>
                <a:cubicBezTo>
                  <a:pt x="7561" y="3623"/>
                  <a:pt x="7404" y="3466"/>
                  <a:pt x="7183" y="3466"/>
                </a:cubicBezTo>
                <a:lnTo>
                  <a:pt x="6490" y="3466"/>
                </a:lnTo>
                <a:cubicBezTo>
                  <a:pt x="5892" y="3466"/>
                  <a:pt x="5450" y="2993"/>
                  <a:pt x="5450" y="2458"/>
                </a:cubicBezTo>
                <a:lnTo>
                  <a:pt x="5450" y="1733"/>
                </a:lnTo>
                <a:cubicBezTo>
                  <a:pt x="5450" y="1544"/>
                  <a:pt x="5293" y="1386"/>
                  <a:pt x="5104" y="1386"/>
                </a:cubicBezTo>
                <a:cubicBezTo>
                  <a:pt x="4915" y="1386"/>
                  <a:pt x="4757" y="1544"/>
                  <a:pt x="4757" y="1733"/>
                </a:cubicBezTo>
                <a:lnTo>
                  <a:pt x="4757" y="2458"/>
                </a:lnTo>
                <a:cubicBezTo>
                  <a:pt x="4757" y="3056"/>
                  <a:pt x="4285" y="3466"/>
                  <a:pt x="3718" y="3466"/>
                </a:cubicBezTo>
                <a:lnTo>
                  <a:pt x="3088" y="3466"/>
                </a:lnTo>
                <a:cubicBezTo>
                  <a:pt x="2899" y="3466"/>
                  <a:pt x="2741" y="3623"/>
                  <a:pt x="2741" y="3844"/>
                </a:cubicBezTo>
                <a:lnTo>
                  <a:pt x="2741" y="5923"/>
                </a:lnTo>
                <a:cubicBezTo>
                  <a:pt x="2741" y="6049"/>
                  <a:pt x="2741" y="6144"/>
                  <a:pt x="2773" y="6270"/>
                </a:cubicBezTo>
                <a:lnTo>
                  <a:pt x="2395" y="6270"/>
                </a:lnTo>
                <a:cubicBezTo>
                  <a:pt x="2205" y="6270"/>
                  <a:pt x="2048" y="6112"/>
                  <a:pt x="2048" y="5923"/>
                </a:cubicBezTo>
                <a:lnTo>
                  <a:pt x="2048" y="3844"/>
                </a:lnTo>
                <a:cubicBezTo>
                  <a:pt x="2048" y="2111"/>
                  <a:pt x="3466" y="725"/>
                  <a:pt x="5135" y="725"/>
                </a:cubicBezTo>
                <a:close/>
                <a:moveTo>
                  <a:pt x="5230" y="3466"/>
                </a:moveTo>
                <a:cubicBezTo>
                  <a:pt x="5545" y="3907"/>
                  <a:pt x="6049" y="4190"/>
                  <a:pt x="6585" y="4190"/>
                </a:cubicBezTo>
                <a:lnTo>
                  <a:pt x="6963" y="4190"/>
                </a:lnTo>
                <a:lnTo>
                  <a:pt x="6963" y="5955"/>
                </a:lnTo>
                <a:lnTo>
                  <a:pt x="6931" y="5955"/>
                </a:lnTo>
                <a:cubicBezTo>
                  <a:pt x="6931" y="6553"/>
                  <a:pt x="6459" y="6994"/>
                  <a:pt x="5892" y="6994"/>
                </a:cubicBezTo>
                <a:lnTo>
                  <a:pt x="4505" y="6994"/>
                </a:lnTo>
                <a:cubicBezTo>
                  <a:pt x="3938" y="6994"/>
                  <a:pt x="3497" y="6522"/>
                  <a:pt x="3497" y="5955"/>
                </a:cubicBezTo>
                <a:lnTo>
                  <a:pt x="3497" y="4190"/>
                </a:lnTo>
                <a:lnTo>
                  <a:pt x="3844" y="4190"/>
                </a:lnTo>
                <a:cubicBezTo>
                  <a:pt x="4379" y="4190"/>
                  <a:pt x="4915" y="3907"/>
                  <a:pt x="5230" y="3466"/>
                </a:cubicBezTo>
                <a:close/>
                <a:moveTo>
                  <a:pt x="6301" y="7624"/>
                </a:moveTo>
                <a:cubicBezTo>
                  <a:pt x="6396" y="8034"/>
                  <a:pt x="6805" y="8349"/>
                  <a:pt x="7278" y="8349"/>
                </a:cubicBezTo>
                <a:lnTo>
                  <a:pt x="7624" y="8349"/>
                </a:lnTo>
                <a:lnTo>
                  <a:pt x="7624" y="9200"/>
                </a:lnTo>
                <a:cubicBezTo>
                  <a:pt x="6852" y="9546"/>
                  <a:pt x="6025" y="9719"/>
                  <a:pt x="5198" y="9719"/>
                </a:cubicBezTo>
                <a:cubicBezTo>
                  <a:pt x="4371" y="9719"/>
                  <a:pt x="3544" y="9546"/>
                  <a:pt x="2773" y="9200"/>
                </a:cubicBezTo>
                <a:lnTo>
                  <a:pt x="2773" y="8349"/>
                </a:lnTo>
                <a:lnTo>
                  <a:pt x="3119" y="8349"/>
                </a:lnTo>
                <a:cubicBezTo>
                  <a:pt x="3560" y="8349"/>
                  <a:pt x="3970" y="8034"/>
                  <a:pt x="4127" y="7624"/>
                </a:cubicBezTo>
                <a:cubicBezTo>
                  <a:pt x="4253" y="7656"/>
                  <a:pt x="4411" y="7656"/>
                  <a:pt x="4505" y="7656"/>
                </a:cubicBezTo>
                <a:lnTo>
                  <a:pt x="5892" y="7656"/>
                </a:lnTo>
                <a:cubicBezTo>
                  <a:pt x="6018" y="7656"/>
                  <a:pt x="6175" y="7656"/>
                  <a:pt x="6301" y="7624"/>
                </a:cubicBezTo>
                <a:close/>
                <a:moveTo>
                  <a:pt x="2079" y="8349"/>
                </a:moveTo>
                <a:lnTo>
                  <a:pt x="2079" y="11153"/>
                </a:lnTo>
                <a:lnTo>
                  <a:pt x="693" y="11153"/>
                </a:lnTo>
                <a:lnTo>
                  <a:pt x="693" y="9389"/>
                </a:lnTo>
                <a:cubicBezTo>
                  <a:pt x="693" y="8790"/>
                  <a:pt x="1166" y="8349"/>
                  <a:pt x="1733" y="8349"/>
                </a:cubicBezTo>
                <a:close/>
                <a:moveTo>
                  <a:pt x="7656" y="9924"/>
                </a:moveTo>
                <a:lnTo>
                  <a:pt x="7656" y="11153"/>
                </a:lnTo>
                <a:lnTo>
                  <a:pt x="2773" y="11153"/>
                </a:lnTo>
                <a:lnTo>
                  <a:pt x="2773" y="9924"/>
                </a:lnTo>
                <a:cubicBezTo>
                  <a:pt x="3560" y="10239"/>
                  <a:pt x="4411" y="10397"/>
                  <a:pt x="5230" y="10397"/>
                </a:cubicBezTo>
                <a:cubicBezTo>
                  <a:pt x="6049" y="10397"/>
                  <a:pt x="6868" y="10239"/>
                  <a:pt x="7656" y="9924"/>
                </a:cubicBezTo>
                <a:close/>
                <a:moveTo>
                  <a:pt x="8664" y="8349"/>
                </a:moveTo>
                <a:cubicBezTo>
                  <a:pt x="9231" y="8349"/>
                  <a:pt x="9672" y="8821"/>
                  <a:pt x="9672" y="9389"/>
                </a:cubicBezTo>
                <a:lnTo>
                  <a:pt x="9672" y="11153"/>
                </a:lnTo>
                <a:lnTo>
                  <a:pt x="8286" y="11153"/>
                </a:lnTo>
                <a:lnTo>
                  <a:pt x="8286" y="8349"/>
                </a:lnTo>
                <a:close/>
                <a:moveTo>
                  <a:pt x="5198" y="0"/>
                </a:moveTo>
                <a:cubicBezTo>
                  <a:pt x="3088" y="0"/>
                  <a:pt x="1355" y="1701"/>
                  <a:pt x="1355" y="3844"/>
                </a:cubicBezTo>
                <a:lnTo>
                  <a:pt x="1355" y="5923"/>
                </a:lnTo>
                <a:cubicBezTo>
                  <a:pt x="1355" y="6522"/>
                  <a:pt x="1827" y="6931"/>
                  <a:pt x="2395" y="6931"/>
                </a:cubicBezTo>
                <a:lnTo>
                  <a:pt x="3088" y="6931"/>
                </a:lnTo>
                <a:cubicBezTo>
                  <a:pt x="3182" y="7057"/>
                  <a:pt x="3308" y="7183"/>
                  <a:pt x="3466" y="7309"/>
                </a:cubicBezTo>
                <a:cubicBezTo>
                  <a:pt x="3466" y="7530"/>
                  <a:pt x="3308" y="7687"/>
                  <a:pt x="3088" y="7687"/>
                </a:cubicBezTo>
                <a:lnTo>
                  <a:pt x="1733" y="7687"/>
                </a:lnTo>
                <a:cubicBezTo>
                  <a:pt x="788" y="7687"/>
                  <a:pt x="0" y="8475"/>
                  <a:pt x="0" y="9420"/>
                </a:cubicBezTo>
                <a:lnTo>
                  <a:pt x="0" y="11499"/>
                </a:lnTo>
                <a:cubicBezTo>
                  <a:pt x="0" y="11720"/>
                  <a:pt x="158" y="11877"/>
                  <a:pt x="347" y="11877"/>
                </a:cubicBezTo>
                <a:lnTo>
                  <a:pt x="10019" y="11877"/>
                </a:lnTo>
                <a:cubicBezTo>
                  <a:pt x="10239" y="11877"/>
                  <a:pt x="10397" y="11720"/>
                  <a:pt x="10397" y="11499"/>
                </a:cubicBezTo>
                <a:lnTo>
                  <a:pt x="10397" y="9420"/>
                </a:lnTo>
                <a:cubicBezTo>
                  <a:pt x="10397" y="8475"/>
                  <a:pt x="9609" y="7687"/>
                  <a:pt x="8664" y="7687"/>
                </a:cubicBezTo>
                <a:lnTo>
                  <a:pt x="7278" y="7687"/>
                </a:lnTo>
                <a:cubicBezTo>
                  <a:pt x="7089" y="7687"/>
                  <a:pt x="6931" y="7530"/>
                  <a:pt x="6931" y="7341"/>
                </a:cubicBezTo>
                <a:cubicBezTo>
                  <a:pt x="7026" y="7246"/>
                  <a:pt x="7152" y="7152"/>
                  <a:pt x="7278" y="6994"/>
                </a:cubicBezTo>
                <a:lnTo>
                  <a:pt x="7971" y="6994"/>
                </a:lnTo>
                <a:cubicBezTo>
                  <a:pt x="8569" y="6994"/>
                  <a:pt x="9011" y="6522"/>
                  <a:pt x="9011" y="5955"/>
                </a:cubicBezTo>
                <a:lnTo>
                  <a:pt x="9011" y="3844"/>
                </a:lnTo>
                <a:cubicBezTo>
                  <a:pt x="9011" y="1733"/>
                  <a:pt x="7309" y="0"/>
                  <a:pt x="51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86"/>
          <p:cNvSpPr/>
          <p:nvPr/>
        </p:nvSpPr>
        <p:spPr>
          <a:xfrm>
            <a:off x="6823657" y="2614979"/>
            <a:ext cx="855900" cy="8559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C3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86"/>
          <p:cNvSpPr/>
          <p:nvPr/>
        </p:nvSpPr>
        <p:spPr>
          <a:xfrm>
            <a:off x="1464450" y="2614979"/>
            <a:ext cx="855900" cy="8559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C3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38" name="Google Shape;938;p86"/>
          <p:cNvCxnSpPr>
            <a:stCxn id="937" idx="6"/>
            <a:endCxn id="914" idx="2"/>
          </p:cNvCxnSpPr>
          <p:nvPr/>
        </p:nvCxnSpPr>
        <p:spPr>
          <a:xfrm>
            <a:off x="2320350" y="3042929"/>
            <a:ext cx="483900" cy="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9" name="Google Shape;939;p86"/>
          <p:cNvCxnSpPr>
            <a:stCxn id="915" idx="6"/>
            <a:endCxn id="936" idx="2"/>
          </p:cNvCxnSpPr>
          <p:nvPr/>
        </p:nvCxnSpPr>
        <p:spPr>
          <a:xfrm>
            <a:off x="6339757" y="3042929"/>
            <a:ext cx="483900" cy="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0" name="Google Shape;940;p86"/>
          <p:cNvSpPr/>
          <p:nvPr/>
        </p:nvSpPr>
        <p:spPr>
          <a:xfrm>
            <a:off x="7082766" y="2875765"/>
            <a:ext cx="336724" cy="334919"/>
          </a:xfrm>
          <a:custGeom>
            <a:avLst/>
            <a:gdLst/>
            <a:ahLst/>
            <a:cxnLst/>
            <a:rect l="l" t="t" r="r" b="b"/>
            <a:pathLst>
              <a:path w="11752" h="11689" extrusionOk="0">
                <a:moveTo>
                  <a:pt x="5860" y="662"/>
                </a:moveTo>
                <a:cubicBezTo>
                  <a:pt x="6427" y="662"/>
                  <a:pt x="6900" y="1135"/>
                  <a:pt x="6900" y="1670"/>
                </a:cubicBezTo>
                <a:cubicBezTo>
                  <a:pt x="6900" y="2238"/>
                  <a:pt x="6427" y="2710"/>
                  <a:pt x="5860" y="2710"/>
                </a:cubicBezTo>
                <a:cubicBezTo>
                  <a:pt x="5293" y="2710"/>
                  <a:pt x="4821" y="2238"/>
                  <a:pt x="4821" y="1670"/>
                </a:cubicBezTo>
                <a:cubicBezTo>
                  <a:pt x="4821" y="1135"/>
                  <a:pt x="5293" y="662"/>
                  <a:pt x="5860" y="662"/>
                </a:cubicBezTo>
                <a:close/>
                <a:moveTo>
                  <a:pt x="5860" y="3372"/>
                </a:moveTo>
                <a:cubicBezTo>
                  <a:pt x="7058" y="3403"/>
                  <a:pt x="8034" y="4317"/>
                  <a:pt x="8223" y="5451"/>
                </a:cubicBezTo>
                <a:lnTo>
                  <a:pt x="3466" y="5451"/>
                </a:lnTo>
                <a:cubicBezTo>
                  <a:pt x="3624" y="4285"/>
                  <a:pt x="4663" y="3372"/>
                  <a:pt x="5860" y="3372"/>
                </a:cubicBezTo>
                <a:close/>
                <a:moveTo>
                  <a:pt x="9420" y="7562"/>
                </a:moveTo>
                <a:cubicBezTo>
                  <a:pt x="9956" y="7562"/>
                  <a:pt x="10429" y="7814"/>
                  <a:pt x="10744" y="8223"/>
                </a:cubicBezTo>
                <a:lnTo>
                  <a:pt x="10082" y="8223"/>
                </a:lnTo>
                <a:cubicBezTo>
                  <a:pt x="9546" y="8223"/>
                  <a:pt x="9074" y="8696"/>
                  <a:pt x="9074" y="9232"/>
                </a:cubicBezTo>
                <a:cubicBezTo>
                  <a:pt x="9074" y="9799"/>
                  <a:pt x="9546" y="10271"/>
                  <a:pt x="10082" y="10271"/>
                </a:cubicBezTo>
                <a:lnTo>
                  <a:pt x="10744" y="10271"/>
                </a:lnTo>
                <a:cubicBezTo>
                  <a:pt x="10429" y="10712"/>
                  <a:pt x="9925" y="10933"/>
                  <a:pt x="9420" y="10933"/>
                </a:cubicBezTo>
                <a:cubicBezTo>
                  <a:pt x="8696" y="10933"/>
                  <a:pt x="8034" y="10460"/>
                  <a:pt x="7814" y="9799"/>
                </a:cubicBezTo>
                <a:cubicBezTo>
                  <a:pt x="7751" y="9673"/>
                  <a:pt x="7593" y="9547"/>
                  <a:pt x="7499" y="9547"/>
                </a:cubicBezTo>
                <a:lnTo>
                  <a:pt x="4222" y="9547"/>
                </a:lnTo>
                <a:cubicBezTo>
                  <a:pt x="4065" y="9547"/>
                  <a:pt x="3939" y="9641"/>
                  <a:pt x="3907" y="9799"/>
                </a:cubicBezTo>
                <a:cubicBezTo>
                  <a:pt x="3655" y="10460"/>
                  <a:pt x="2993" y="10933"/>
                  <a:pt x="2300" y="10933"/>
                </a:cubicBezTo>
                <a:cubicBezTo>
                  <a:pt x="1733" y="10933"/>
                  <a:pt x="1261" y="10649"/>
                  <a:pt x="914" y="10271"/>
                </a:cubicBezTo>
                <a:lnTo>
                  <a:pt x="1576" y="10271"/>
                </a:lnTo>
                <a:cubicBezTo>
                  <a:pt x="2143" y="10271"/>
                  <a:pt x="2615" y="9799"/>
                  <a:pt x="2615" y="9232"/>
                </a:cubicBezTo>
                <a:cubicBezTo>
                  <a:pt x="2615" y="8696"/>
                  <a:pt x="2143" y="8223"/>
                  <a:pt x="1576" y="8223"/>
                </a:cubicBezTo>
                <a:lnTo>
                  <a:pt x="914" y="8223"/>
                </a:lnTo>
                <a:cubicBezTo>
                  <a:pt x="1229" y="7782"/>
                  <a:pt x="1733" y="7562"/>
                  <a:pt x="2300" y="7562"/>
                </a:cubicBezTo>
                <a:cubicBezTo>
                  <a:pt x="2993" y="7562"/>
                  <a:pt x="3655" y="8034"/>
                  <a:pt x="3907" y="8696"/>
                </a:cubicBezTo>
                <a:cubicBezTo>
                  <a:pt x="3939" y="8822"/>
                  <a:pt x="4096" y="8917"/>
                  <a:pt x="4222" y="8917"/>
                </a:cubicBezTo>
                <a:lnTo>
                  <a:pt x="7499" y="8917"/>
                </a:lnTo>
                <a:cubicBezTo>
                  <a:pt x="7656" y="8917"/>
                  <a:pt x="7751" y="8854"/>
                  <a:pt x="7814" y="8696"/>
                </a:cubicBezTo>
                <a:cubicBezTo>
                  <a:pt x="8034" y="8034"/>
                  <a:pt x="8727" y="7562"/>
                  <a:pt x="9420" y="7562"/>
                </a:cubicBezTo>
                <a:close/>
                <a:moveTo>
                  <a:pt x="5860" y="1"/>
                </a:moveTo>
                <a:cubicBezTo>
                  <a:pt x="4915" y="1"/>
                  <a:pt x="4128" y="725"/>
                  <a:pt x="4128" y="1670"/>
                </a:cubicBezTo>
                <a:cubicBezTo>
                  <a:pt x="4128" y="2143"/>
                  <a:pt x="4348" y="2584"/>
                  <a:pt x="4663" y="2899"/>
                </a:cubicBezTo>
                <a:lnTo>
                  <a:pt x="4695" y="2931"/>
                </a:lnTo>
                <a:cubicBezTo>
                  <a:pt x="3592" y="3372"/>
                  <a:pt x="2773" y="4474"/>
                  <a:pt x="2773" y="5829"/>
                </a:cubicBezTo>
                <a:cubicBezTo>
                  <a:pt x="2773" y="6018"/>
                  <a:pt x="2930" y="6176"/>
                  <a:pt x="3119" y="6176"/>
                </a:cubicBezTo>
                <a:lnTo>
                  <a:pt x="5514" y="6176"/>
                </a:lnTo>
                <a:lnTo>
                  <a:pt x="5514" y="8255"/>
                </a:lnTo>
                <a:lnTo>
                  <a:pt x="4443" y="8255"/>
                </a:lnTo>
                <a:cubicBezTo>
                  <a:pt x="4065" y="7436"/>
                  <a:pt x="3245" y="6869"/>
                  <a:pt x="2300" y="6869"/>
                </a:cubicBezTo>
                <a:cubicBezTo>
                  <a:pt x="1261" y="6869"/>
                  <a:pt x="410" y="7499"/>
                  <a:pt x="32" y="8444"/>
                </a:cubicBezTo>
                <a:cubicBezTo>
                  <a:pt x="0" y="8570"/>
                  <a:pt x="0" y="8696"/>
                  <a:pt x="95" y="8759"/>
                </a:cubicBezTo>
                <a:cubicBezTo>
                  <a:pt x="158" y="8854"/>
                  <a:pt x="253" y="8917"/>
                  <a:pt x="347" y="8917"/>
                </a:cubicBezTo>
                <a:lnTo>
                  <a:pt x="1607" y="8917"/>
                </a:lnTo>
                <a:cubicBezTo>
                  <a:pt x="1828" y="8917"/>
                  <a:pt x="1985" y="9074"/>
                  <a:pt x="1985" y="9295"/>
                </a:cubicBezTo>
                <a:cubicBezTo>
                  <a:pt x="1985" y="9484"/>
                  <a:pt x="1828" y="9641"/>
                  <a:pt x="1607" y="9641"/>
                </a:cubicBezTo>
                <a:lnTo>
                  <a:pt x="347" y="9641"/>
                </a:lnTo>
                <a:cubicBezTo>
                  <a:pt x="253" y="9641"/>
                  <a:pt x="158" y="9673"/>
                  <a:pt x="95" y="9799"/>
                </a:cubicBezTo>
                <a:cubicBezTo>
                  <a:pt x="0" y="9862"/>
                  <a:pt x="0" y="9988"/>
                  <a:pt x="32" y="10114"/>
                </a:cubicBezTo>
                <a:cubicBezTo>
                  <a:pt x="410" y="11059"/>
                  <a:pt x="1292" y="11689"/>
                  <a:pt x="2300" y="11689"/>
                </a:cubicBezTo>
                <a:cubicBezTo>
                  <a:pt x="3182" y="11689"/>
                  <a:pt x="4065" y="11122"/>
                  <a:pt x="4443" y="10303"/>
                </a:cubicBezTo>
                <a:lnTo>
                  <a:pt x="7278" y="10303"/>
                </a:lnTo>
                <a:cubicBezTo>
                  <a:pt x="7688" y="11122"/>
                  <a:pt x="8507" y="11689"/>
                  <a:pt x="9452" y="11689"/>
                </a:cubicBezTo>
                <a:cubicBezTo>
                  <a:pt x="10492" y="11689"/>
                  <a:pt x="11342" y="11059"/>
                  <a:pt x="11689" y="10114"/>
                </a:cubicBezTo>
                <a:cubicBezTo>
                  <a:pt x="11752" y="9988"/>
                  <a:pt x="11752" y="9862"/>
                  <a:pt x="11657" y="9799"/>
                </a:cubicBezTo>
                <a:cubicBezTo>
                  <a:pt x="11594" y="9704"/>
                  <a:pt x="11500" y="9641"/>
                  <a:pt x="11374" y="9641"/>
                </a:cubicBezTo>
                <a:lnTo>
                  <a:pt x="10114" y="9641"/>
                </a:lnTo>
                <a:cubicBezTo>
                  <a:pt x="9925" y="9641"/>
                  <a:pt x="9767" y="9484"/>
                  <a:pt x="9767" y="9295"/>
                </a:cubicBezTo>
                <a:cubicBezTo>
                  <a:pt x="9767" y="9074"/>
                  <a:pt x="9925" y="8917"/>
                  <a:pt x="10114" y="8917"/>
                </a:cubicBezTo>
                <a:lnTo>
                  <a:pt x="11374" y="8917"/>
                </a:lnTo>
                <a:cubicBezTo>
                  <a:pt x="11500" y="8917"/>
                  <a:pt x="11594" y="8885"/>
                  <a:pt x="11657" y="8759"/>
                </a:cubicBezTo>
                <a:cubicBezTo>
                  <a:pt x="11752" y="8696"/>
                  <a:pt x="11752" y="8570"/>
                  <a:pt x="11689" y="8444"/>
                </a:cubicBezTo>
                <a:cubicBezTo>
                  <a:pt x="11342" y="7499"/>
                  <a:pt x="10429" y="6869"/>
                  <a:pt x="9452" y="6869"/>
                </a:cubicBezTo>
                <a:cubicBezTo>
                  <a:pt x="8538" y="6869"/>
                  <a:pt x="7688" y="7436"/>
                  <a:pt x="7278" y="8255"/>
                </a:cubicBezTo>
                <a:lnTo>
                  <a:pt x="6238" y="8255"/>
                </a:lnTo>
                <a:lnTo>
                  <a:pt x="6238" y="6176"/>
                </a:lnTo>
                <a:lnTo>
                  <a:pt x="8633" y="6176"/>
                </a:lnTo>
                <a:cubicBezTo>
                  <a:pt x="8822" y="6176"/>
                  <a:pt x="8979" y="6018"/>
                  <a:pt x="8979" y="5829"/>
                </a:cubicBezTo>
                <a:cubicBezTo>
                  <a:pt x="8979" y="4506"/>
                  <a:pt x="8192" y="3403"/>
                  <a:pt x="7058" y="2931"/>
                </a:cubicBezTo>
                <a:cubicBezTo>
                  <a:pt x="7341" y="2616"/>
                  <a:pt x="7562" y="2175"/>
                  <a:pt x="7562" y="1670"/>
                </a:cubicBezTo>
                <a:cubicBezTo>
                  <a:pt x="7562" y="725"/>
                  <a:pt x="6806" y="1"/>
                  <a:pt x="58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1" name="Google Shape;941;p86"/>
          <p:cNvGrpSpPr/>
          <p:nvPr/>
        </p:nvGrpSpPr>
        <p:grpSpPr>
          <a:xfrm>
            <a:off x="1713232" y="2875318"/>
            <a:ext cx="334031" cy="335807"/>
            <a:chOff x="-33314675" y="2275050"/>
            <a:chExt cx="291450" cy="293000"/>
          </a:xfrm>
        </p:grpSpPr>
        <p:sp>
          <p:nvSpPr>
            <p:cNvPr id="942" name="Google Shape;942;p86"/>
            <p:cNvSpPr/>
            <p:nvPr/>
          </p:nvSpPr>
          <p:spPr>
            <a:xfrm>
              <a:off x="-33143750" y="2275050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426" y="725"/>
                  </a:moveTo>
                  <a:cubicBezTo>
                    <a:pt x="3371" y="725"/>
                    <a:pt x="4096" y="1512"/>
                    <a:pt x="4096" y="2458"/>
                  </a:cubicBezTo>
                  <a:cubicBezTo>
                    <a:pt x="4159" y="3403"/>
                    <a:pt x="3371" y="4159"/>
                    <a:pt x="2426" y="4159"/>
                  </a:cubicBezTo>
                  <a:cubicBezTo>
                    <a:pt x="1481" y="4159"/>
                    <a:pt x="725" y="3403"/>
                    <a:pt x="725" y="2458"/>
                  </a:cubicBezTo>
                  <a:cubicBezTo>
                    <a:pt x="725" y="1512"/>
                    <a:pt x="1481" y="725"/>
                    <a:pt x="2426" y="725"/>
                  </a:cubicBezTo>
                  <a:close/>
                  <a:moveTo>
                    <a:pt x="2426" y="0"/>
                  </a:moveTo>
                  <a:cubicBezTo>
                    <a:pt x="1071" y="0"/>
                    <a:pt x="0" y="1103"/>
                    <a:pt x="0" y="2426"/>
                  </a:cubicBezTo>
                  <a:cubicBezTo>
                    <a:pt x="0" y="3749"/>
                    <a:pt x="1071" y="4820"/>
                    <a:pt x="2426" y="4820"/>
                  </a:cubicBezTo>
                  <a:cubicBezTo>
                    <a:pt x="3749" y="4820"/>
                    <a:pt x="4821" y="3749"/>
                    <a:pt x="4821" y="2426"/>
                  </a:cubicBezTo>
                  <a:cubicBezTo>
                    <a:pt x="4821" y="1103"/>
                    <a:pt x="3749" y="0"/>
                    <a:pt x="2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86"/>
            <p:cNvSpPr/>
            <p:nvPr/>
          </p:nvSpPr>
          <p:spPr>
            <a:xfrm>
              <a:off x="-33093350" y="2309700"/>
              <a:ext cx="35475" cy="34675"/>
            </a:xfrm>
            <a:custGeom>
              <a:avLst/>
              <a:gdLst/>
              <a:ahLst/>
              <a:cxnLst/>
              <a:rect l="l" t="t" r="r" b="b"/>
              <a:pathLst>
                <a:path w="1419" h="1387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09"/>
                  </a:lnTo>
                  <a:cubicBezTo>
                    <a:pt x="1" y="1229"/>
                    <a:pt x="158" y="1387"/>
                    <a:pt x="347" y="1387"/>
                  </a:cubicBezTo>
                  <a:lnTo>
                    <a:pt x="1040" y="1387"/>
                  </a:lnTo>
                  <a:cubicBezTo>
                    <a:pt x="1229" y="1387"/>
                    <a:pt x="1387" y="1229"/>
                    <a:pt x="1387" y="1009"/>
                  </a:cubicBezTo>
                  <a:cubicBezTo>
                    <a:pt x="1418" y="883"/>
                    <a:pt x="1261" y="694"/>
                    <a:pt x="1072" y="694"/>
                  </a:cubicBezTo>
                  <a:lnTo>
                    <a:pt x="725" y="694"/>
                  </a:lnTo>
                  <a:lnTo>
                    <a:pt x="725" y="347"/>
                  </a:ln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86"/>
            <p:cNvSpPr/>
            <p:nvPr/>
          </p:nvSpPr>
          <p:spPr>
            <a:xfrm>
              <a:off x="-33314675" y="2328600"/>
              <a:ext cx="239475" cy="239450"/>
            </a:xfrm>
            <a:custGeom>
              <a:avLst/>
              <a:gdLst/>
              <a:ahLst/>
              <a:cxnLst/>
              <a:rect l="l" t="t" r="r" b="b"/>
              <a:pathLst>
                <a:path w="9579" h="9578" extrusionOk="0">
                  <a:moveTo>
                    <a:pt x="3057" y="631"/>
                  </a:moveTo>
                  <a:cubicBezTo>
                    <a:pt x="3624" y="631"/>
                    <a:pt x="4096" y="1103"/>
                    <a:pt x="4096" y="1639"/>
                  </a:cubicBezTo>
                  <a:cubicBezTo>
                    <a:pt x="4096" y="2206"/>
                    <a:pt x="3624" y="2678"/>
                    <a:pt x="3057" y="2678"/>
                  </a:cubicBezTo>
                  <a:cubicBezTo>
                    <a:pt x="2521" y="2678"/>
                    <a:pt x="2049" y="2206"/>
                    <a:pt x="2049" y="1639"/>
                  </a:cubicBezTo>
                  <a:cubicBezTo>
                    <a:pt x="2049" y="1103"/>
                    <a:pt x="2490" y="631"/>
                    <a:pt x="3057" y="631"/>
                  </a:cubicBezTo>
                  <a:close/>
                  <a:moveTo>
                    <a:pt x="3063" y="3369"/>
                  </a:moveTo>
                  <a:cubicBezTo>
                    <a:pt x="3690" y="3369"/>
                    <a:pt x="4308" y="3646"/>
                    <a:pt x="4726" y="4065"/>
                  </a:cubicBezTo>
                  <a:lnTo>
                    <a:pt x="4411" y="4065"/>
                  </a:lnTo>
                  <a:cubicBezTo>
                    <a:pt x="3844" y="4065"/>
                    <a:pt x="3372" y="4506"/>
                    <a:pt x="3372" y="5073"/>
                  </a:cubicBezTo>
                  <a:lnTo>
                    <a:pt x="3372" y="6774"/>
                  </a:lnTo>
                  <a:lnTo>
                    <a:pt x="662" y="6774"/>
                  </a:lnTo>
                  <a:lnTo>
                    <a:pt x="662" y="5892"/>
                  </a:lnTo>
                  <a:cubicBezTo>
                    <a:pt x="662" y="4569"/>
                    <a:pt x="1702" y="3435"/>
                    <a:pt x="2962" y="3372"/>
                  </a:cubicBezTo>
                  <a:cubicBezTo>
                    <a:pt x="2996" y="3370"/>
                    <a:pt x="3029" y="3369"/>
                    <a:pt x="3063" y="3369"/>
                  </a:cubicBezTo>
                  <a:close/>
                  <a:moveTo>
                    <a:pt x="7215" y="4726"/>
                  </a:moveTo>
                  <a:cubicBezTo>
                    <a:pt x="7373" y="4726"/>
                    <a:pt x="7530" y="4884"/>
                    <a:pt x="7530" y="5073"/>
                  </a:cubicBezTo>
                  <a:lnTo>
                    <a:pt x="7530" y="6774"/>
                  </a:lnTo>
                  <a:lnTo>
                    <a:pt x="4096" y="6774"/>
                  </a:lnTo>
                  <a:lnTo>
                    <a:pt x="4096" y="5073"/>
                  </a:lnTo>
                  <a:cubicBezTo>
                    <a:pt x="4096" y="4884"/>
                    <a:pt x="4254" y="4726"/>
                    <a:pt x="4443" y="4726"/>
                  </a:cubicBezTo>
                  <a:close/>
                  <a:moveTo>
                    <a:pt x="8586" y="7495"/>
                  </a:moveTo>
                  <a:cubicBezTo>
                    <a:pt x="8753" y="7495"/>
                    <a:pt x="8885" y="7644"/>
                    <a:pt x="8885" y="7845"/>
                  </a:cubicBezTo>
                  <a:lnTo>
                    <a:pt x="8885" y="8885"/>
                  </a:lnTo>
                  <a:lnTo>
                    <a:pt x="662" y="8885"/>
                  </a:lnTo>
                  <a:lnTo>
                    <a:pt x="662" y="7499"/>
                  </a:lnTo>
                  <a:lnTo>
                    <a:pt x="8539" y="7499"/>
                  </a:lnTo>
                  <a:cubicBezTo>
                    <a:pt x="8555" y="7496"/>
                    <a:pt x="8571" y="7495"/>
                    <a:pt x="8586" y="7495"/>
                  </a:cubicBezTo>
                  <a:close/>
                  <a:moveTo>
                    <a:pt x="3057" y="1"/>
                  </a:moveTo>
                  <a:cubicBezTo>
                    <a:pt x="2112" y="1"/>
                    <a:pt x="1387" y="725"/>
                    <a:pt x="1387" y="1702"/>
                  </a:cubicBezTo>
                  <a:cubicBezTo>
                    <a:pt x="1387" y="2206"/>
                    <a:pt x="1576" y="2647"/>
                    <a:pt x="1923" y="2930"/>
                  </a:cubicBezTo>
                  <a:cubicBezTo>
                    <a:pt x="820" y="3403"/>
                    <a:pt x="1" y="4600"/>
                    <a:pt x="1" y="5923"/>
                  </a:cubicBezTo>
                  <a:lnTo>
                    <a:pt x="1" y="9263"/>
                  </a:lnTo>
                  <a:cubicBezTo>
                    <a:pt x="1" y="9420"/>
                    <a:pt x="127" y="9578"/>
                    <a:pt x="316" y="9578"/>
                  </a:cubicBezTo>
                  <a:lnTo>
                    <a:pt x="9200" y="9578"/>
                  </a:lnTo>
                  <a:cubicBezTo>
                    <a:pt x="9421" y="9578"/>
                    <a:pt x="9578" y="9420"/>
                    <a:pt x="9578" y="9200"/>
                  </a:cubicBezTo>
                  <a:lnTo>
                    <a:pt x="9578" y="7845"/>
                  </a:lnTo>
                  <a:cubicBezTo>
                    <a:pt x="9578" y="7278"/>
                    <a:pt x="9106" y="6806"/>
                    <a:pt x="8539" y="6806"/>
                  </a:cubicBezTo>
                  <a:lnTo>
                    <a:pt x="8192" y="6806"/>
                  </a:lnTo>
                  <a:lnTo>
                    <a:pt x="8192" y="5104"/>
                  </a:lnTo>
                  <a:cubicBezTo>
                    <a:pt x="8192" y="4569"/>
                    <a:pt x="7719" y="4096"/>
                    <a:pt x="7152" y="4096"/>
                  </a:cubicBezTo>
                  <a:lnTo>
                    <a:pt x="5577" y="4096"/>
                  </a:lnTo>
                  <a:cubicBezTo>
                    <a:pt x="5231" y="3561"/>
                    <a:pt x="4758" y="3183"/>
                    <a:pt x="4222" y="2930"/>
                  </a:cubicBezTo>
                  <a:cubicBezTo>
                    <a:pt x="4569" y="2615"/>
                    <a:pt x="4758" y="2206"/>
                    <a:pt x="4758" y="1702"/>
                  </a:cubicBezTo>
                  <a:cubicBezTo>
                    <a:pt x="4758" y="725"/>
                    <a:pt x="4002" y="1"/>
                    <a:pt x="3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5" name="Google Shape;945;p86"/>
          <p:cNvSpPr txBox="1"/>
          <p:nvPr/>
        </p:nvSpPr>
        <p:spPr>
          <a:xfrm>
            <a:off x="1095419" y="3598792"/>
            <a:ext cx="2669682" cy="52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Общественные объединения</a:t>
            </a:r>
            <a:endParaRPr sz="2000" dirty="0">
              <a:solidFill>
                <a:schemeClr val="accen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946" name="Google Shape;946;p86"/>
          <p:cNvSpPr txBox="1"/>
          <p:nvPr/>
        </p:nvSpPr>
        <p:spPr>
          <a:xfrm>
            <a:off x="5889989" y="3543180"/>
            <a:ext cx="1581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Бизнес</a:t>
            </a:r>
            <a:endParaRPr sz="2000" dirty="0">
              <a:solidFill>
                <a:schemeClr val="accen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947" name="Google Shape;947;p86"/>
          <p:cNvSpPr txBox="1"/>
          <p:nvPr/>
        </p:nvSpPr>
        <p:spPr>
          <a:xfrm>
            <a:off x="3781050" y="3558438"/>
            <a:ext cx="1581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Власть</a:t>
            </a:r>
            <a:endParaRPr sz="2000" dirty="0">
              <a:solidFill>
                <a:schemeClr val="accen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0962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grayscl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915566"/>
            <a:ext cx="3616800" cy="1657500"/>
          </a:xfrm>
        </p:spPr>
        <p:txBody>
          <a:bodyPr/>
          <a:lstStyle/>
          <a:p>
            <a:r>
              <a:rPr lang="ru-RU" dirty="0" smtClean="0"/>
              <a:t>Спасибо!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2715766"/>
            <a:ext cx="3165961" cy="1123050"/>
          </a:xfrm>
        </p:spPr>
        <p:txBody>
          <a:bodyPr/>
          <a:lstStyle/>
          <a:p>
            <a:pPr marL="0" lvl="0" indent="0" algn="l">
              <a:buClr>
                <a:schemeClr val="dk1"/>
              </a:buClr>
              <a:buSzPts val="1100"/>
            </a:pPr>
            <a:r>
              <a:rPr lang="ru-RU" dirty="0"/>
              <a:t>Аппарат уполномоченного по защите прав предпринимателей в Ярославской области</a:t>
            </a:r>
          </a:p>
          <a:p>
            <a:pPr marL="0" lvl="0" indent="0" algn="l">
              <a:buClr>
                <a:schemeClr val="dk1"/>
              </a:buClr>
              <a:buSzPts val="1100"/>
            </a:pPr>
            <a:endParaRPr lang="ru-RU" dirty="0"/>
          </a:p>
          <a:p>
            <a:pPr marL="0" lvl="0" indent="0" algn="l">
              <a:buClr>
                <a:schemeClr val="dk1"/>
              </a:buClr>
              <a:buSzPts val="1100"/>
            </a:pPr>
            <a:r>
              <a:rPr lang="ru-RU" dirty="0"/>
              <a:t>8 </a:t>
            </a:r>
            <a:r>
              <a:rPr lang="ru-RU" dirty="0" smtClean="0"/>
              <a:t>(</a:t>
            </a:r>
            <a:r>
              <a:rPr lang="en-US" dirty="0" smtClean="0"/>
              <a:t>4</a:t>
            </a:r>
            <a:r>
              <a:rPr lang="ru-RU" dirty="0" smtClean="0"/>
              <a:t>852</a:t>
            </a:r>
            <a:r>
              <a:rPr lang="ru-RU" dirty="0"/>
              <a:t>) 78-56-00, </a:t>
            </a:r>
            <a:r>
              <a:rPr lang="ru-RU" dirty="0" smtClean="0"/>
              <a:t>78-56-03</a:t>
            </a:r>
          </a:p>
          <a:p>
            <a:pPr marL="0" lvl="0" indent="0" algn="l">
              <a:buClr>
                <a:schemeClr val="dk1"/>
              </a:buClr>
              <a:buSzPts val="1100"/>
            </a:pPr>
            <a:endParaRPr lang="en-US" dirty="0" smtClean="0">
              <a:hlinkClick r:id="rId4"/>
            </a:endParaRPr>
          </a:p>
          <a:p>
            <a:pPr marL="0" lvl="0" indent="0" algn="l">
              <a:buClr>
                <a:schemeClr val="dk1"/>
              </a:buClr>
              <a:buSzPts val="1100"/>
            </a:pPr>
            <a:r>
              <a:rPr lang="en-US" dirty="0" smtClean="0">
                <a:hlinkClick r:id="rId4"/>
              </a:rPr>
              <a:t>www.ombudsmanyar.ru</a:t>
            </a:r>
            <a:endParaRPr lang="en-US" dirty="0" smtClean="0"/>
          </a:p>
          <a:p>
            <a:pPr marL="0" lvl="0" indent="0" algn="l">
              <a:buClr>
                <a:schemeClr val="dk1"/>
              </a:buClr>
              <a:buSzPts val="1100"/>
            </a:pPr>
            <a:r>
              <a:rPr lang="en-US" dirty="0" smtClean="0"/>
              <a:t>ombudsmanyar@mail.ru</a:t>
            </a:r>
            <a:endParaRPr lang="ru-RU" dirty="0"/>
          </a:p>
          <a:p>
            <a:pPr marL="0" lvl="0" indent="0" algn="l">
              <a:buClr>
                <a:schemeClr val="dk1"/>
              </a:buClr>
              <a:buSzPts val="1100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79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1"/>
          <p:cNvPicPr preferRelativeResize="0"/>
          <p:nvPr/>
        </p:nvPicPr>
        <p:blipFill rotWithShape="1">
          <a:blip r:embed="rId3">
            <a:alphaModFix/>
          </a:blip>
          <a:srcRect t="31282" b="1630"/>
          <a:stretch/>
        </p:blipFill>
        <p:spPr>
          <a:xfrm>
            <a:off x="0" y="1276200"/>
            <a:ext cx="9144005" cy="386692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1"/>
          <p:cNvSpPr/>
          <p:nvPr/>
        </p:nvSpPr>
        <p:spPr>
          <a:xfrm flipH="1">
            <a:off x="500" y="1276704"/>
            <a:ext cx="9144000" cy="38667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1"/>
          <p:cNvSpPr/>
          <p:nvPr/>
        </p:nvSpPr>
        <p:spPr>
          <a:xfrm>
            <a:off x="-150" y="1276801"/>
            <a:ext cx="9144000" cy="38667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8275"/>
              </a:solidFill>
            </a:endParaRPr>
          </a:p>
        </p:txBody>
      </p:sp>
      <p:sp>
        <p:nvSpPr>
          <p:cNvPr id="287" name="Google Shape;287;p41"/>
          <p:cNvSpPr/>
          <p:nvPr/>
        </p:nvSpPr>
        <p:spPr>
          <a:xfrm flipH="1">
            <a:off x="-150" y="945650"/>
            <a:ext cx="178500" cy="22266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288" name="Google Shape;288;p41"/>
          <p:cNvSpPr txBox="1">
            <a:spLocks noGrp="1"/>
          </p:cNvSpPr>
          <p:nvPr>
            <p:ph type="ctrTitle" idx="9"/>
          </p:nvPr>
        </p:nvSpPr>
        <p:spPr>
          <a:xfrm>
            <a:off x="720500" y="339502"/>
            <a:ext cx="7704000" cy="6781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Проблематика бизнеса по итогам 2021 г.: </a:t>
            </a:r>
            <a:endParaRPr dirty="0"/>
          </a:p>
        </p:txBody>
      </p:sp>
      <p:sp>
        <p:nvSpPr>
          <p:cNvPr id="289" name="Google Shape;289;p41"/>
          <p:cNvSpPr txBox="1">
            <a:spLocks noGrp="1"/>
          </p:cNvSpPr>
          <p:nvPr>
            <p:ph type="ctrTitle"/>
          </p:nvPr>
        </p:nvSpPr>
        <p:spPr>
          <a:xfrm>
            <a:off x="1716225" y="2084233"/>
            <a:ext cx="2056500" cy="3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Имущество</a:t>
            </a:r>
            <a:endParaRPr b="1" dirty="0"/>
          </a:p>
        </p:txBody>
      </p:sp>
      <p:sp>
        <p:nvSpPr>
          <p:cNvPr id="290" name="Google Shape;290;p41"/>
          <p:cNvSpPr txBox="1">
            <a:spLocks noGrp="1"/>
          </p:cNvSpPr>
          <p:nvPr>
            <p:ph type="subTitle" idx="1"/>
          </p:nvPr>
        </p:nvSpPr>
        <p:spPr>
          <a:xfrm>
            <a:off x="1724559" y="2471500"/>
            <a:ext cx="20565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Имущественные и земельные отношения</a:t>
            </a:r>
            <a:endParaRPr dirty="0"/>
          </a:p>
        </p:txBody>
      </p:sp>
      <p:sp>
        <p:nvSpPr>
          <p:cNvPr id="291" name="Google Shape;291;p41"/>
          <p:cNvSpPr txBox="1">
            <a:spLocks noGrp="1"/>
          </p:cNvSpPr>
          <p:nvPr>
            <p:ph type="ctrTitle" idx="2"/>
          </p:nvPr>
        </p:nvSpPr>
        <p:spPr>
          <a:xfrm>
            <a:off x="4034436" y="2083866"/>
            <a:ext cx="2056500" cy="3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b="1" dirty="0" smtClean="0"/>
              <a:t>Гос. закупки</a:t>
            </a:r>
            <a:endParaRPr b="1" dirty="0"/>
          </a:p>
        </p:txBody>
      </p:sp>
      <p:sp>
        <p:nvSpPr>
          <p:cNvPr id="292" name="Google Shape;292;p41"/>
          <p:cNvSpPr txBox="1">
            <a:spLocks noGrp="1"/>
          </p:cNvSpPr>
          <p:nvPr>
            <p:ph type="subTitle" idx="3"/>
          </p:nvPr>
        </p:nvSpPr>
        <p:spPr>
          <a:xfrm>
            <a:off x="4038008" y="2471392"/>
            <a:ext cx="20565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Государственные и муниципальные закупки</a:t>
            </a:r>
            <a:endParaRPr dirty="0"/>
          </a:p>
        </p:txBody>
      </p:sp>
      <p:sp>
        <p:nvSpPr>
          <p:cNvPr id="293" name="Google Shape;293;p41"/>
          <p:cNvSpPr txBox="1">
            <a:spLocks noGrp="1"/>
          </p:cNvSpPr>
          <p:nvPr>
            <p:ph type="title" idx="4"/>
          </p:nvPr>
        </p:nvSpPr>
        <p:spPr>
          <a:xfrm>
            <a:off x="4017175" y="1505875"/>
            <a:ext cx="8661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94" name="Google Shape;294;p41"/>
          <p:cNvSpPr txBox="1">
            <a:spLocks noGrp="1"/>
          </p:cNvSpPr>
          <p:nvPr>
            <p:ph type="ctrTitle" idx="5"/>
          </p:nvPr>
        </p:nvSpPr>
        <p:spPr>
          <a:xfrm>
            <a:off x="6324666" y="2083890"/>
            <a:ext cx="2495805" cy="3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b="1" dirty="0" smtClean="0"/>
              <a:t>Налогообложение</a:t>
            </a:r>
            <a:endParaRPr b="1" dirty="0"/>
          </a:p>
        </p:txBody>
      </p:sp>
      <p:sp>
        <p:nvSpPr>
          <p:cNvPr id="295" name="Google Shape;295;p41"/>
          <p:cNvSpPr txBox="1">
            <a:spLocks noGrp="1"/>
          </p:cNvSpPr>
          <p:nvPr>
            <p:ph type="subTitle" idx="6"/>
          </p:nvPr>
        </p:nvSpPr>
        <p:spPr>
          <a:xfrm>
            <a:off x="6328239" y="2471417"/>
            <a:ext cx="20565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Рост налоговой нагрузки</a:t>
            </a:r>
            <a:endParaRPr dirty="0"/>
          </a:p>
        </p:txBody>
      </p:sp>
      <p:sp>
        <p:nvSpPr>
          <p:cNvPr id="296" name="Google Shape;296;p41"/>
          <p:cNvSpPr txBox="1">
            <a:spLocks noGrp="1"/>
          </p:cNvSpPr>
          <p:nvPr>
            <p:ph type="title" idx="7"/>
          </p:nvPr>
        </p:nvSpPr>
        <p:spPr>
          <a:xfrm>
            <a:off x="6307400" y="1505875"/>
            <a:ext cx="8661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97" name="Google Shape;297;p41"/>
          <p:cNvSpPr txBox="1">
            <a:spLocks noGrp="1"/>
          </p:cNvSpPr>
          <p:nvPr>
            <p:ph type="title" idx="8"/>
          </p:nvPr>
        </p:nvSpPr>
        <p:spPr>
          <a:xfrm>
            <a:off x="1703725" y="1505875"/>
            <a:ext cx="8661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cxnSp>
        <p:nvCxnSpPr>
          <p:cNvPr id="298" name="Google Shape;298;p41"/>
          <p:cNvCxnSpPr/>
          <p:nvPr/>
        </p:nvCxnSpPr>
        <p:spPr>
          <a:xfrm rot="10800000">
            <a:off x="1654675" y="1276800"/>
            <a:ext cx="0" cy="38667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9" name="Google Shape;299;p41"/>
          <p:cNvCxnSpPr/>
          <p:nvPr/>
        </p:nvCxnSpPr>
        <p:spPr>
          <a:xfrm rot="10800000">
            <a:off x="3968125" y="1276800"/>
            <a:ext cx="0" cy="38667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0" name="Google Shape;300;p41"/>
          <p:cNvCxnSpPr/>
          <p:nvPr/>
        </p:nvCxnSpPr>
        <p:spPr>
          <a:xfrm rot="10800000">
            <a:off x="6258550" y="1276800"/>
            <a:ext cx="0" cy="38667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41"/>
          <p:cNvSpPr txBox="1">
            <a:spLocks noGrp="1"/>
          </p:cNvSpPr>
          <p:nvPr>
            <p:ph type="ctrTitle" idx="13"/>
          </p:nvPr>
        </p:nvSpPr>
        <p:spPr>
          <a:xfrm>
            <a:off x="1720988" y="3723878"/>
            <a:ext cx="2247136" cy="5040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Тарифы</a:t>
            </a:r>
            <a:endParaRPr b="1" dirty="0"/>
          </a:p>
        </p:txBody>
      </p:sp>
      <p:sp>
        <p:nvSpPr>
          <p:cNvPr id="302" name="Google Shape;302;p41"/>
          <p:cNvSpPr txBox="1">
            <a:spLocks noGrp="1"/>
          </p:cNvSpPr>
          <p:nvPr>
            <p:ph type="ctrTitle" idx="15"/>
          </p:nvPr>
        </p:nvSpPr>
        <p:spPr>
          <a:xfrm>
            <a:off x="4035627" y="3795886"/>
            <a:ext cx="2222922" cy="3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КНД</a:t>
            </a:r>
            <a:endParaRPr b="1" dirty="0"/>
          </a:p>
        </p:txBody>
      </p:sp>
      <p:sp>
        <p:nvSpPr>
          <p:cNvPr id="303" name="Google Shape;303;p41"/>
          <p:cNvSpPr txBox="1">
            <a:spLocks noGrp="1"/>
          </p:cNvSpPr>
          <p:nvPr>
            <p:ph type="ctrTitle" idx="18"/>
          </p:nvPr>
        </p:nvSpPr>
        <p:spPr>
          <a:xfrm>
            <a:off x="6293745" y="3651870"/>
            <a:ext cx="2664297" cy="792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О</a:t>
            </a:r>
            <a:r>
              <a:rPr lang="ru-RU" b="1" dirty="0" smtClean="0"/>
              <a:t>бъекты дорожного сервиса</a:t>
            </a:r>
            <a:endParaRPr b="1" dirty="0"/>
          </a:p>
        </p:txBody>
      </p:sp>
      <p:sp>
        <p:nvSpPr>
          <p:cNvPr id="304" name="Google Shape;304;p41"/>
          <p:cNvSpPr txBox="1">
            <a:spLocks noGrp="1"/>
          </p:cNvSpPr>
          <p:nvPr>
            <p:ph type="subTitle" idx="14"/>
          </p:nvPr>
        </p:nvSpPr>
        <p:spPr>
          <a:xfrm>
            <a:off x="1763688" y="4155926"/>
            <a:ext cx="20565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Высокие тарифы на электроэнергию и ТКО</a:t>
            </a:r>
            <a:endParaRPr dirty="0"/>
          </a:p>
        </p:txBody>
      </p:sp>
      <p:sp>
        <p:nvSpPr>
          <p:cNvPr id="305" name="Google Shape;305;p41"/>
          <p:cNvSpPr txBox="1">
            <a:spLocks noGrp="1"/>
          </p:cNvSpPr>
          <p:nvPr>
            <p:ph type="subTitle" idx="16"/>
          </p:nvPr>
        </p:nvSpPr>
        <p:spPr>
          <a:xfrm>
            <a:off x="4067944" y="4083918"/>
            <a:ext cx="2026564" cy="5919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Уголовное преследование предпринимателей</a:t>
            </a:r>
            <a:endParaRPr dirty="0"/>
          </a:p>
        </p:txBody>
      </p:sp>
      <p:sp>
        <p:nvSpPr>
          <p:cNvPr id="306" name="Google Shape;306;p41"/>
          <p:cNvSpPr txBox="1">
            <a:spLocks noGrp="1"/>
          </p:cNvSpPr>
          <p:nvPr>
            <p:ph type="title" idx="17"/>
          </p:nvPr>
        </p:nvSpPr>
        <p:spPr>
          <a:xfrm>
            <a:off x="4017175" y="3174575"/>
            <a:ext cx="8661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307" name="Google Shape;307;p41"/>
          <p:cNvSpPr txBox="1">
            <a:spLocks noGrp="1"/>
          </p:cNvSpPr>
          <p:nvPr>
            <p:ph type="subTitle" idx="19"/>
          </p:nvPr>
        </p:nvSpPr>
        <p:spPr>
          <a:xfrm>
            <a:off x="6258550" y="4344797"/>
            <a:ext cx="2776014" cy="792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ru-RU" dirty="0"/>
              <a:t>и</a:t>
            </a:r>
            <a:r>
              <a:rPr lang="ru-RU" dirty="0" smtClean="0"/>
              <a:t> их обязанность по обустройству автодороги общего пользования</a:t>
            </a:r>
            <a:endParaRPr dirty="0"/>
          </a:p>
        </p:txBody>
      </p:sp>
      <p:sp>
        <p:nvSpPr>
          <p:cNvPr id="308" name="Google Shape;308;p41"/>
          <p:cNvSpPr txBox="1">
            <a:spLocks noGrp="1"/>
          </p:cNvSpPr>
          <p:nvPr>
            <p:ph type="title" idx="20"/>
          </p:nvPr>
        </p:nvSpPr>
        <p:spPr>
          <a:xfrm>
            <a:off x="6372200" y="3167987"/>
            <a:ext cx="8661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sp>
        <p:nvSpPr>
          <p:cNvPr id="309" name="Google Shape;309;p41"/>
          <p:cNvSpPr txBox="1">
            <a:spLocks noGrp="1"/>
          </p:cNvSpPr>
          <p:nvPr>
            <p:ph type="title" idx="21"/>
          </p:nvPr>
        </p:nvSpPr>
        <p:spPr>
          <a:xfrm>
            <a:off x="1703725" y="3174575"/>
            <a:ext cx="8661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grayscl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82"/>
          <p:cNvSpPr txBox="1">
            <a:spLocks noGrp="1"/>
          </p:cNvSpPr>
          <p:nvPr>
            <p:ph type="ctrTitle"/>
          </p:nvPr>
        </p:nvSpPr>
        <p:spPr>
          <a:xfrm>
            <a:off x="3350450" y="1435700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Тарифы</a:t>
            </a:r>
            <a:endParaRPr dirty="0"/>
          </a:p>
        </p:txBody>
      </p:sp>
      <p:sp>
        <p:nvSpPr>
          <p:cNvPr id="874" name="Google Shape;874;p82"/>
          <p:cNvSpPr txBox="1">
            <a:spLocks noGrp="1"/>
          </p:cNvSpPr>
          <p:nvPr>
            <p:ph type="title" idx="2"/>
          </p:nvPr>
        </p:nvSpPr>
        <p:spPr>
          <a:xfrm>
            <a:off x="89196" y="233290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ru-RU" dirty="0" smtClean="0"/>
              <a:t>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030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grayscl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"/>
          <p:cNvSpPr txBox="1">
            <a:spLocks noGrp="1"/>
          </p:cNvSpPr>
          <p:nvPr>
            <p:ph type="title"/>
          </p:nvPr>
        </p:nvSpPr>
        <p:spPr>
          <a:xfrm>
            <a:off x="971600" y="1707654"/>
            <a:ext cx="3207040" cy="20162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/>
              <a:t>Т</a:t>
            </a:r>
            <a:r>
              <a:rPr lang="ru-RU" dirty="0" smtClean="0"/>
              <a:t>арифы </a:t>
            </a:r>
            <a:r>
              <a:rPr lang="ru-RU" dirty="0"/>
              <a:t>на электроэнергию и </a:t>
            </a:r>
            <a:r>
              <a:rPr lang="ru-RU" dirty="0" smtClean="0"/>
              <a:t>высокая доля перекрестного субсидирования</a:t>
            </a:r>
            <a:endParaRPr dirty="0"/>
          </a:p>
        </p:txBody>
      </p:sp>
      <p:sp>
        <p:nvSpPr>
          <p:cNvPr id="321" name="Google Shape;321;p43"/>
          <p:cNvSpPr txBox="1">
            <a:spLocks noGrp="1"/>
          </p:cNvSpPr>
          <p:nvPr>
            <p:ph type="subTitle" idx="1"/>
          </p:nvPr>
        </p:nvSpPr>
        <p:spPr>
          <a:xfrm flipH="1">
            <a:off x="4283968" y="987574"/>
            <a:ext cx="4644008" cy="30963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/>
          </a:p>
          <a:p>
            <a:pPr marL="0" indent="0" algn="just">
              <a:buClr>
                <a:schemeClr val="dk1"/>
              </a:buClr>
              <a:buSzPts val="1100"/>
            </a:pPr>
            <a:r>
              <a:rPr lang="ru-RU" sz="1600" dirty="0" smtClean="0"/>
              <a:t>- Постановление </a:t>
            </a:r>
            <a:r>
              <a:rPr lang="ru-RU" sz="1600" dirty="0"/>
              <a:t>Правительства РФ № 1231 </a:t>
            </a:r>
            <a:r>
              <a:rPr lang="ru-RU" sz="1600" dirty="0" smtClean="0"/>
              <a:t>«О </a:t>
            </a:r>
            <a:r>
              <a:rPr lang="ru-RU" sz="1600" dirty="0"/>
              <a:t>поэтапном прекращении перекрестного субсидирования в электроэнергетике и доведении уровня тарифов на электрическую энергию для населения до фактической стоимости ее производства, передачи и </a:t>
            </a:r>
            <a:r>
              <a:rPr lang="ru-RU" sz="1600" dirty="0" smtClean="0"/>
              <a:t>распределения» от 26.09.1997;</a:t>
            </a:r>
          </a:p>
          <a:p>
            <a:pPr marL="0" indent="0" algn="just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just">
              <a:buClr>
                <a:schemeClr val="dk1"/>
              </a:buClr>
              <a:buSzPts val="1100"/>
            </a:pPr>
            <a:r>
              <a:rPr lang="ru-RU" sz="1600" dirty="0" smtClean="0"/>
              <a:t>- Стратегия </a:t>
            </a:r>
            <a:r>
              <a:rPr lang="ru-RU" sz="1600" dirty="0"/>
              <a:t>развития электросетевого комплекса России, утвержденная Распоряжением Правительства РФ от 03.04.2013 № 511-р.</a:t>
            </a:r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indent="0" algn="ctr">
              <a:buClr>
                <a:schemeClr val="dk1"/>
              </a:buClr>
              <a:buSzPts val="1100"/>
            </a:pPr>
            <a:r>
              <a:rPr lang="ru-RU" sz="1600" dirty="0" smtClean="0"/>
              <a:t>. </a:t>
            </a:r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2000" b="1" dirty="0" smtClean="0"/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2000" b="1" dirty="0" smtClean="0"/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2000" b="1" dirty="0"/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2000" b="1" dirty="0" smtClean="0"/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9866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grayscl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7"/>
          <p:cNvSpPr txBox="1">
            <a:spLocks noGrp="1"/>
          </p:cNvSpPr>
          <p:nvPr>
            <p:ph type="ctrTitle"/>
          </p:nvPr>
        </p:nvSpPr>
        <p:spPr>
          <a:xfrm flipH="1">
            <a:off x="1043608" y="1435700"/>
            <a:ext cx="4750417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b="1" dirty="0" smtClean="0"/>
              <a:t>Кадастровая стоимость недвижимости</a:t>
            </a:r>
            <a:endParaRPr b="1" dirty="0"/>
          </a:p>
        </p:txBody>
      </p:sp>
      <p:sp>
        <p:nvSpPr>
          <p:cNvPr id="353" name="Google Shape;353;p47"/>
          <p:cNvSpPr txBox="1">
            <a:spLocks noGrp="1"/>
          </p:cNvSpPr>
          <p:nvPr>
            <p:ph type="title" idx="2"/>
          </p:nvPr>
        </p:nvSpPr>
        <p:spPr>
          <a:xfrm flipH="1">
            <a:off x="6075979" y="233290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ru-RU" dirty="0" smtClean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93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grayscl/>
          </a:blip>
          <a:srcRect/>
          <a:stretch>
            <a:fillRect t="-14000" b="-14000"/>
          </a:stretch>
        </a:blip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"/>
          <p:cNvSpPr txBox="1">
            <a:spLocks noGrp="1"/>
          </p:cNvSpPr>
          <p:nvPr>
            <p:ph type="title"/>
          </p:nvPr>
        </p:nvSpPr>
        <p:spPr>
          <a:xfrm>
            <a:off x="1187624" y="2211710"/>
            <a:ext cx="3351056" cy="1456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Завышенная кадастровая оценка объектов недвижимости</a:t>
            </a:r>
            <a:endParaRPr dirty="0"/>
          </a:p>
        </p:txBody>
      </p:sp>
      <p:sp>
        <p:nvSpPr>
          <p:cNvPr id="321" name="Google Shape;321;p43"/>
          <p:cNvSpPr txBox="1">
            <a:spLocks noGrp="1"/>
          </p:cNvSpPr>
          <p:nvPr>
            <p:ph type="subTitle" idx="1"/>
          </p:nvPr>
        </p:nvSpPr>
        <p:spPr>
          <a:xfrm flipH="1">
            <a:off x="4644008" y="1059582"/>
            <a:ext cx="4104456" cy="30243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Clr>
                <a:schemeClr val="dk1"/>
              </a:buClr>
              <a:buSzPts val="1100"/>
            </a:pPr>
            <a:r>
              <a:rPr lang="ru-RU" sz="1600" dirty="0" smtClean="0"/>
              <a:t>В 2019 году процедурой оценки было охвачено около 1,5 млн объектов недвижимости. В среднем, увеличение кадастровой стоимости произошло в 2,5-3 раза. </a:t>
            </a:r>
          </a:p>
          <a:p>
            <a:pPr marL="0" lvl="0" indent="0" algn="ctr">
              <a:buClr>
                <a:schemeClr val="dk1"/>
              </a:buClr>
              <a:buSzPts val="1100"/>
            </a:pPr>
            <a:endParaRPr lang="ru-RU" sz="1600" dirty="0" smtClean="0"/>
          </a:p>
          <a:p>
            <a:pPr marL="0" lvl="0" indent="0" algn="ctr">
              <a:buClr>
                <a:schemeClr val="dk1"/>
              </a:buClr>
              <a:buSzPts val="1100"/>
            </a:pPr>
            <a:r>
              <a:rPr lang="ru-RU" sz="2000" b="1" dirty="0" smtClean="0"/>
              <a:t>Отдельные результаты оценки показывают увеличение стоимости в десятки раз.</a:t>
            </a:r>
            <a:endParaRPr sz="2000" b="1" dirty="0"/>
          </a:p>
        </p:txBody>
      </p:sp>
    </p:spTree>
    <p:extLst>
      <p:ext uri="{BB962C8B-B14F-4D97-AF65-F5344CB8AC3E}">
        <p14:creationId xmlns:p14="http://schemas.microsoft.com/office/powerpoint/2010/main" val="309778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9"/>
          <p:cNvSpPr txBox="1">
            <a:spLocks noGrp="1"/>
          </p:cNvSpPr>
          <p:nvPr>
            <p:ph type="ctrTitle"/>
          </p:nvPr>
        </p:nvSpPr>
        <p:spPr>
          <a:xfrm>
            <a:off x="755576" y="339502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РОСТ КАДАСТРОВОЙ СТОИМОСТИ</a:t>
            </a:r>
            <a:endParaRPr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442173"/>
              </p:ext>
            </p:extLst>
          </p:nvPr>
        </p:nvGraphicFramePr>
        <p:xfrm>
          <a:off x="827583" y="1131590"/>
          <a:ext cx="7603630" cy="317638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76944"/>
                <a:gridCol w="2095561"/>
                <a:gridCol w="2106205"/>
                <a:gridCol w="1424920"/>
              </a:tblGrid>
              <a:tr h="5837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Группа вида использования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Значение УПКС, руб./</a:t>
                      </a:r>
                      <a:r>
                        <a:rPr lang="ru-RU" sz="1600" dirty="0" err="1">
                          <a:solidFill>
                            <a:schemeClr val="accent1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кв.м</a:t>
                      </a:r>
                      <a:r>
                        <a:rPr lang="ru-RU" sz="1600" dirty="0">
                          <a:solidFill>
                            <a:schemeClr val="accent1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 (2012 год)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Значение УПКС, руб./</a:t>
                      </a:r>
                      <a:r>
                        <a:rPr lang="ru-RU" sz="1600" dirty="0" err="1">
                          <a:solidFill>
                            <a:schemeClr val="accent1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кв.м</a:t>
                      </a:r>
                      <a:r>
                        <a:rPr lang="ru-RU" sz="1600" dirty="0">
                          <a:solidFill>
                            <a:schemeClr val="accent1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 (2019 год)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Разница</a:t>
                      </a:r>
                      <a:r>
                        <a:rPr lang="ru-RU" sz="1600" dirty="0">
                          <a:solidFill>
                            <a:schemeClr val="accent1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, %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37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Торговля, рестораны, кафе</a:t>
                      </a:r>
                      <a:endParaRPr lang="ru-RU" sz="1600" b="0" dirty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18 135,77</a:t>
                      </a:r>
                      <a:endParaRPr lang="ru-RU" sz="1600" b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34 510,52</a:t>
                      </a:r>
                      <a:endParaRPr lang="ru-RU" sz="1600" b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+90,29</a:t>
                      </a:r>
                      <a:endParaRPr lang="ru-RU" sz="1600" b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37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Гостиницы, кемпинги, пансионаты</a:t>
                      </a:r>
                      <a:endParaRPr lang="ru-RU" sz="1600" b="0" dirty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17 767,18</a:t>
                      </a:r>
                      <a:endParaRPr lang="ru-RU" sz="1600" b="0" dirty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29 737,97</a:t>
                      </a:r>
                      <a:endParaRPr lang="ru-RU" sz="1600" b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+67,38</a:t>
                      </a:r>
                      <a:endParaRPr lang="ru-RU" sz="1600" b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853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Офисы, административные </a:t>
                      </a:r>
                      <a:endParaRPr lang="ru-RU" sz="1600" b="0" dirty="0" smtClean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и </a:t>
                      </a:r>
                      <a:r>
                        <a:rPr lang="ru-RU" sz="1600" b="0" dirty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бытовые объекты</a:t>
                      </a:r>
                      <a:endParaRPr lang="ru-RU" sz="1600" b="0" dirty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15 849,61</a:t>
                      </a:r>
                      <a:endParaRPr lang="ru-RU" sz="1600" b="0" dirty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33 743,58</a:t>
                      </a:r>
                      <a:endParaRPr lang="ru-RU" sz="1600" b="0" dirty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+112,90</a:t>
                      </a:r>
                      <a:endParaRPr lang="ru-RU" sz="1600" b="0" dirty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1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Промышленность</a:t>
                      </a:r>
                      <a:endParaRPr lang="ru-RU" sz="1600" b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7 436,50</a:t>
                      </a:r>
                      <a:endParaRPr lang="ru-RU" sz="1600" b="0" dirty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13 196,79</a:t>
                      </a:r>
                      <a:endParaRPr lang="ru-RU" sz="1600" b="0" dirty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/>
                          </a:solidFill>
                          <a:effectLst/>
                          <a:latin typeface="Roboto Slab" panose="020B0604020202020204" charset="0"/>
                          <a:ea typeface="Roboto Slab" panose="020B0604020202020204" charset="0"/>
                        </a:rPr>
                        <a:t>+77,46</a:t>
                      </a:r>
                      <a:endParaRPr lang="ru-RU" sz="1600" b="0" dirty="0">
                        <a:solidFill>
                          <a:schemeClr val="accent2"/>
                        </a:solidFill>
                        <a:effectLst/>
                        <a:latin typeface="Roboto Slab" panose="020B0604020202020204" charset="0"/>
                        <a:ea typeface="Roboto Slab" panose="020B060402020202020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4"/>
          <p:cNvSpPr txBox="1">
            <a:spLocks noGrp="1"/>
          </p:cNvSpPr>
          <p:nvPr>
            <p:ph type="ctrTitle"/>
          </p:nvPr>
        </p:nvSpPr>
        <p:spPr>
          <a:xfrm>
            <a:off x="881804" y="195486"/>
            <a:ext cx="7596416" cy="6781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ИТОГИ ОСПАРИВАНИЯ КС</a:t>
            </a:r>
            <a:endParaRPr dirty="0"/>
          </a:p>
        </p:txBody>
      </p:sp>
      <p:sp>
        <p:nvSpPr>
          <p:cNvPr id="564" name="Google Shape;564;p64"/>
          <p:cNvSpPr txBox="1"/>
          <p:nvPr/>
        </p:nvSpPr>
        <p:spPr>
          <a:xfrm>
            <a:off x="6586042" y="3865524"/>
            <a:ext cx="2088232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Общее количество заявлений – 888,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количество объектов - 2656</a:t>
            </a:r>
            <a:endParaRPr sz="1000" dirty="0">
              <a:solidFill>
                <a:schemeClr val="accent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66" name="Google Shape;566;p64"/>
          <p:cNvSpPr txBox="1"/>
          <p:nvPr/>
        </p:nvSpPr>
        <p:spPr>
          <a:xfrm>
            <a:off x="6156081" y="1065252"/>
            <a:ext cx="2948153" cy="61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Рассмотрение споров 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в судах (Ярославский облсуд)</a:t>
            </a:r>
            <a:endParaRPr b="1" dirty="0">
              <a:solidFill>
                <a:schemeClr val="accen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70" name="Google Shape;570;p64"/>
          <p:cNvSpPr txBox="1"/>
          <p:nvPr/>
        </p:nvSpPr>
        <p:spPr>
          <a:xfrm>
            <a:off x="408877" y="1131590"/>
            <a:ext cx="2376264" cy="54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b="1" dirty="0" smtClean="0">
                <a:solidFill>
                  <a:schemeClr val="accent2"/>
                </a:solidFill>
                <a:latin typeface="Fira Sans Extra Condensed" panose="020B0604020202020204" charset="0"/>
                <a:ea typeface="Roboto Slab" panose="020B0604020202020204" charset="0"/>
                <a:cs typeface="Fira Sans Extra Condensed Medium"/>
                <a:sym typeface="Fira Sans Extra Condensed Medium"/>
              </a:rPr>
              <a:t>Среднее снижение КС в Ярославской области,</a:t>
            </a:r>
            <a:r>
              <a:rPr lang="en-US" b="1" dirty="0" smtClean="0">
                <a:solidFill>
                  <a:schemeClr val="accent2"/>
                </a:solidFill>
                <a:latin typeface="Fira Sans Extra Condensed" panose="020B0604020202020204" charset="0"/>
                <a:ea typeface="Roboto Slab" panose="020B0604020202020204" charset="0"/>
                <a:cs typeface="Fira Sans Extra Condensed Medium"/>
                <a:sym typeface="Fira Sans Extra Condensed Medium"/>
              </a:rPr>
              <a:t> %</a:t>
            </a:r>
            <a:r>
              <a:rPr lang="ru-RU" b="1" dirty="0" smtClean="0">
                <a:solidFill>
                  <a:schemeClr val="accent2"/>
                </a:solidFill>
                <a:latin typeface="Fira Sans Extra Condensed" panose="020B0604020202020204" charset="0"/>
                <a:ea typeface="Roboto Slab" panose="020B0604020202020204" charset="0"/>
                <a:cs typeface="Fira Sans Extra Condensed Medium"/>
                <a:sym typeface="Fira Sans Extra Condensed Medium"/>
              </a:rPr>
              <a:t> </a:t>
            </a:r>
            <a:endParaRPr b="1" dirty="0">
              <a:solidFill>
                <a:schemeClr val="accent2"/>
              </a:solidFill>
              <a:latin typeface="Fira Sans Extra Condensed" panose="020B0604020202020204" charset="0"/>
              <a:ea typeface="Roboto Slab" panose="020B0604020202020204" charset="0"/>
              <a:cs typeface="Fira Sans Extra Condensed Medium"/>
              <a:sym typeface="Fira Sans Extra Condensed Medium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167713892"/>
              </p:ext>
            </p:extLst>
          </p:nvPr>
        </p:nvGraphicFramePr>
        <p:xfrm>
          <a:off x="43947" y="1675940"/>
          <a:ext cx="3312368" cy="3344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527025764"/>
              </p:ext>
            </p:extLst>
          </p:nvPr>
        </p:nvGraphicFramePr>
        <p:xfrm>
          <a:off x="6156081" y="1563638"/>
          <a:ext cx="2781981" cy="3290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Google Shape;570;p64"/>
          <p:cNvSpPr txBox="1"/>
          <p:nvPr/>
        </p:nvSpPr>
        <p:spPr>
          <a:xfrm>
            <a:off x="3491880" y="1065252"/>
            <a:ext cx="2376264" cy="54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2"/>
                </a:solidFill>
                <a:latin typeface="Fira Sans Extra Condensed" panose="020B0604020202020204" charset="0"/>
                <a:ea typeface="Roboto Slab" panose="020B0604020202020204" charset="0"/>
                <a:cs typeface="Fira Sans Extra Condensed Medium"/>
                <a:sym typeface="Fira Sans Extra Condensed Medium"/>
              </a:rPr>
              <a:t>Среднее снижение КС 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2"/>
                </a:solidFill>
                <a:latin typeface="Fira Sans Extra Condensed" panose="020B0604020202020204" charset="0"/>
                <a:ea typeface="Roboto Slab" panose="020B0604020202020204" charset="0"/>
                <a:cs typeface="Fira Sans Extra Condensed Medium"/>
                <a:sym typeface="Fira Sans Extra Condensed Medium"/>
              </a:rPr>
              <a:t>по РФ в целом,</a:t>
            </a:r>
            <a:r>
              <a:rPr lang="en-US" b="1" dirty="0" smtClean="0">
                <a:solidFill>
                  <a:schemeClr val="accent2"/>
                </a:solidFill>
                <a:latin typeface="Fira Sans Extra Condensed" panose="020B0604020202020204" charset="0"/>
                <a:ea typeface="Roboto Slab" panose="020B0604020202020204" charset="0"/>
                <a:cs typeface="Fira Sans Extra Condensed Medium"/>
                <a:sym typeface="Fira Sans Extra Condensed Medium"/>
              </a:rPr>
              <a:t> %</a:t>
            </a:r>
            <a:r>
              <a:rPr lang="ru-RU" b="1" dirty="0" smtClean="0">
                <a:solidFill>
                  <a:schemeClr val="accent2"/>
                </a:solidFill>
                <a:latin typeface="Fira Sans Extra Condensed" panose="020B0604020202020204" charset="0"/>
                <a:ea typeface="Roboto Slab" panose="020B0604020202020204" charset="0"/>
                <a:cs typeface="Fira Sans Extra Condensed Medium"/>
                <a:sym typeface="Fira Sans Extra Condensed Medium"/>
              </a:rPr>
              <a:t> </a:t>
            </a:r>
            <a:endParaRPr b="1" dirty="0">
              <a:solidFill>
                <a:schemeClr val="accent2"/>
              </a:solidFill>
              <a:latin typeface="Fira Sans Extra Condensed" panose="020B0604020202020204" charset="0"/>
              <a:ea typeface="Roboto Slab" panose="020B0604020202020204" charset="0"/>
              <a:cs typeface="Fira Sans Extra Condensed Medium"/>
              <a:sym typeface="Fira Sans Extra Condensed Medium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4144257057"/>
              </p:ext>
            </p:extLst>
          </p:nvPr>
        </p:nvGraphicFramePr>
        <p:xfrm>
          <a:off x="3707904" y="1675940"/>
          <a:ext cx="2160240" cy="3395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4836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surance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D6C0"/>
      </a:accent1>
      <a:accent2>
        <a:srgbClr val="073763"/>
      </a:accent2>
      <a:accent3>
        <a:srgbClr val="0B5394"/>
      </a:accent3>
      <a:accent4>
        <a:srgbClr val="3D85C6"/>
      </a:accent4>
      <a:accent5>
        <a:srgbClr val="008275"/>
      </a:accent5>
      <a:accent6>
        <a:srgbClr val="00AE9D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690</Words>
  <Application>Microsoft Office PowerPoint</Application>
  <PresentationFormat>Экран (16:9)</PresentationFormat>
  <Paragraphs>172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Times New Roman</vt:lpstr>
      <vt:lpstr>Fira Sans Extra Condensed</vt:lpstr>
      <vt:lpstr>Wingdings</vt:lpstr>
      <vt:lpstr>Fira Sans Extra Condensed Medium</vt:lpstr>
      <vt:lpstr>Roboto Slab</vt:lpstr>
      <vt:lpstr>Insurance Plan by Slidesgo</vt:lpstr>
      <vt:lpstr>О работе уполномоченного по защите прав предпринимателей в Ярославской области в 2021 году</vt:lpstr>
      <vt:lpstr>в 2021 году:</vt:lpstr>
      <vt:lpstr>Проблематика бизнеса по итогам 2021 г.: </vt:lpstr>
      <vt:lpstr>Тарифы</vt:lpstr>
      <vt:lpstr>Тарифы на электроэнергию и высокая доля перекрестного субсидирования</vt:lpstr>
      <vt:lpstr>Кадастровая стоимость недвижимости</vt:lpstr>
      <vt:lpstr>Завышенная кадастровая оценка объектов недвижимости</vt:lpstr>
      <vt:lpstr>РОСТ КАДАСТРОВОЙ СТОИМОСТИ</vt:lpstr>
      <vt:lpstr>ИТОГИ ОСПАРИВАНИЯ КС</vt:lpstr>
      <vt:lpstr>Налогообложение</vt:lpstr>
      <vt:lpstr>Снижение налоговых ставок</vt:lpstr>
      <vt:lpstr>Предложения уполномоченного:</vt:lpstr>
      <vt:lpstr>Рынок труда</vt:lpstr>
      <vt:lpstr>Риск роста безработицы</vt:lpstr>
      <vt:lpstr>Финансовая поддержка</vt:lpstr>
      <vt:lpstr>Докапитализация фондов развития для оказания финансовой поддержки бизнесу</vt:lpstr>
      <vt:lpstr>   Контроль за мерами поддержки бизнеса</vt:lpstr>
      <vt:lpstr>Контроль за реализацией отдельных поручениями по мерам поддержки </vt:lpstr>
      <vt:lpstr> Маркировка</vt:lpstr>
      <vt:lpstr>Приостановка маркировки</vt:lpstr>
      <vt:lpstr>   Уголовное преследова ние бизнеса </vt:lpstr>
      <vt:lpstr>Снижение уголовного пресса на бизнеса</vt:lpstr>
      <vt:lpstr>Ряд мер поддержки бизнеса уже принят на федеральном уровне </vt:lpstr>
      <vt:lpstr>ВЗАИМОДЕЙСТВИЕ БИЗНЕСА И ВЛАСТИ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INSURANCE PLAN</dc:title>
  <dc:creator>Лобанова Алена Юрьевна</dc:creator>
  <cp:lastModifiedBy>Лобанова Алена Юрьевна</cp:lastModifiedBy>
  <cp:revision>82</cp:revision>
  <dcterms:modified xsi:type="dcterms:W3CDTF">2022-03-05T08:34:04Z</dcterms:modified>
</cp:coreProperties>
</file>