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sldIdLst>
    <p:sldId id="384" r:id="rId2"/>
    <p:sldId id="385" r:id="rId3"/>
    <p:sldId id="383" r:id="rId4"/>
    <p:sldId id="388" r:id="rId5"/>
    <p:sldId id="392" r:id="rId6"/>
    <p:sldId id="394" r:id="rId7"/>
  </p:sldIdLst>
  <p:sldSz cx="11520488" cy="6480175"/>
  <p:notesSz cx="6858000" cy="9144000"/>
  <p:embeddedFontLst>
    <p:embeddedFont>
      <p:font typeface="Webdings" pitchFamily="18" charset="2"/>
      <p:regular r:id="rId9"/>
    </p:embeddedFont>
    <p:embeddedFont>
      <p:font typeface="Montserrat Black" charset="-52"/>
      <p:bold r:id="rId10"/>
      <p:italic r:id="rId11"/>
      <p:boldItalic r:id="rId12"/>
    </p:embeddedFont>
    <p:embeddedFont>
      <p:font typeface="Wingdings 3" pitchFamily="18" charset="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Wingdings 2" pitchFamily="18" charset="2"/>
      <p:regular r:id="rId18"/>
    </p:embeddedFont>
    <p:embeddedFont>
      <p:font typeface="Montserrat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2" pos="397" userDrawn="1">
          <p15:clr>
            <a:srgbClr val="A4A3A4"/>
          </p15:clr>
        </p15:guide>
        <p15:guide id="4" pos="7053" userDrawn="1">
          <p15:clr>
            <a:srgbClr val="A4A3A4"/>
          </p15:clr>
        </p15:guide>
        <p15:guide id="5" orient="horz" pos="3878" userDrawn="1">
          <p15:clr>
            <a:srgbClr val="A4A3A4"/>
          </p15:clr>
        </p15:guide>
        <p15:guide id="6" orient="horz" pos="453" userDrawn="1">
          <p15:clr>
            <a:srgbClr val="A4A3A4"/>
          </p15:clr>
        </p15:guide>
        <p15:guide id="9" pos="3629" userDrawn="1">
          <p15:clr>
            <a:srgbClr val="A4A3A4"/>
          </p15:clr>
        </p15:guide>
        <p15:guide id="10" pos="3538" userDrawn="1">
          <p15:clr>
            <a:srgbClr val="A4A3A4"/>
          </p15:clr>
        </p15:guide>
        <p15:guide id="11" pos="3719" userDrawn="1">
          <p15:clr>
            <a:srgbClr val="A4A3A4"/>
          </p15:clr>
        </p15:guide>
        <p15:guide id="12" orient="horz" pos="181" userDrawn="1">
          <p15:clr>
            <a:srgbClr val="A4A3A4"/>
          </p15:clr>
        </p15:guide>
        <p15:guide id="13" orient="horz" pos="2041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BPCE0Dtx4I3Ir5/WUWZoNTHg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F9B"/>
    <a:srgbClr val="AC241C"/>
    <a:srgbClr val="F4F4F4"/>
    <a:srgbClr val="E0E0E0"/>
    <a:srgbClr val="323232"/>
    <a:srgbClr val="ABF405"/>
    <a:srgbClr val="4FAD50"/>
    <a:srgbClr val="331F1E"/>
    <a:srgbClr val="F8F8F8"/>
    <a:srgbClr val="985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AEA245B-D3D4-4734-964F-89ADE4D07927}">
  <a:tblStyle styleId="{8AEA245B-D3D4-4734-964F-89ADE4D079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3" autoAdjust="0"/>
    <p:restoredTop sz="93762" autoAdjust="0"/>
  </p:normalViewPr>
  <p:slideViewPr>
    <p:cSldViewPr snapToGrid="0">
      <p:cViewPr>
        <p:scale>
          <a:sx n="89" d="100"/>
          <a:sy n="89" d="100"/>
        </p:scale>
        <p:origin x="186" y="174"/>
      </p:cViewPr>
      <p:guideLst>
        <p:guide orient="horz" pos="3878"/>
        <p:guide orient="horz" pos="453"/>
        <p:guide orient="horz" pos="181"/>
        <p:guide orient="horz" pos="2041"/>
        <p:guide pos="397"/>
        <p:guide pos="7053"/>
        <p:guide pos="3629"/>
        <p:guide pos="3538"/>
        <p:guide pos="3719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56154092880432"/>
          <c:y val="0.20781068424216972"/>
          <c:w val="0.67802347749832625"/>
          <c:h val="0.57409017808014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D4-4531-A899-CECA981645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D4-4531-A899-CECA9816456D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D4-4531-A899-CECA9816456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D4-4531-A899-CECA9816456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D4-4531-A899-CECA9816456D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D4-4531-A899-CECA9816456D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D4-4531-A899-CECA9816456D}"/>
              </c:ext>
            </c:extLst>
          </c:dPt>
          <c:dLbls>
            <c:dLbl>
              <c:idx val="0"/>
              <c:layout>
                <c:manualLayout>
                  <c:x val="7.7166471471950354E-2"/>
                  <c:y val="-8.09423015231740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D4-4531-A899-CECA9816456D}"/>
                </c:ext>
              </c:extLst>
            </c:dLbl>
            <c:dLbl>
              <c:idx val="1"/>
              <c:layout>
                <c:manualLayout>
                  <c:x val="0.13021842060891636"/>
                  <c:y val="-3.59743562325218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D4-4531-A899-CECA9816456D}"/>
                </c:ext>
              </c:extLst>
            </c:dLbl>
            <c:dLbl>
              <c:idx val="2"/>
              <c:layout>
                <c:manualLayout>
                  <c:x val="-0.10610389827393187"/>
                  <c:y val="6.29551234069132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D4-4531-A899-CECA9816456D}"/>
                </c:ext>
              </c:extLst>
            </c:dLbl>
            <c:dLbl>
              <c:idx val="3"/>
              <c:layout>
                <c:manualLayout>
                  <c:x val="-6.7520662537956688E-2"/>
                  <c:y val="-6.295512340691317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D4-4531-A899-CECA9816456D}"/>
                </c:ext>
              </c:extLst>
            </c:dLbl>
            <c:dLbl>
              <c:idx val="4"/>
              <c:layout>
                <c:manualLayout>
                  <c:x val="-8.8418893805670227E-17"/>
                  <c:y val="-8.09423015231740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D4-4531-A899-CECA981645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Санкции не затронули</c:v>
                </c:pt>
                <c:pt idx="1">
                  <c:v>Удалось адаптироваться ко всем изменениям</c:v>
                </c:pt>
                <c:pt idx="2">
                  <c:v>Продолжаем работать, но пока  не удалось полностью перестроиться, надеюсь, удастся в ближайшие месяцы</c:v>
                </c:pt>
                <c:pt idx="3">
                  <c:v>Затронули серьёзно, приостановили бизнес</c:v>
                </c:pt>
                <c:pt idx="4">
                  <c:v>Закрываем бизнес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650</c:v>
                </c:pt>
                <c:pt idx="1">
                  <c:v>1087</c:v>
                </c:pt>
                <c:pt idx="2">
                  <c:v>3518</c:v>
                </c:pt>
                <c:pt idx="3">
                  <c:v>558</c:v>
                </c:pt>
                <c:pt idx="4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ED4-4531-A899-CECA98164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634823280066212"/>
          <c:y val="1.1795969756975271E-2"/>
          <c:w val="0.33299024805245003"/>
          <c:h val="0.919933202847857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1F-4897-87FF-909A97AA5D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1F-4897-87FF-909A97AA5D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1F-4897-87FF-909A97AA5D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1F-4897-87FF-909A97AA5D8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E81F-4897-87FF-909A97AA5D8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81F-4897-87FF-909A97AA5D8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E81F-4897-87FF-909A97AA5D8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81F-4897-87FF-909A97AA5D8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81F-4897-87FF-909A97AA5D8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E81F-4897-87FF-909A97AA5D8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Спад спроса</c:v>
                </c:pt>
                <c:pt idx="1">
                  <c:v>Дефицит оборотных средств и кассовые разрывы</c:v>
                </c:pt>
                <c:pt idx="2">
                  <c:v>Разрыв цепочек поставок</c:v>
                </c:pt>
                <c:pt idx="3">
                  <c:v>Сложности доставки/транспортировки по импорту</c:v>
                </c:pt>
                <c:pt idx="4">
                  <c:v>Увеличилась кредитная нагрузка по уже действующим кредитам</c:v>
                </c:pt>
                <c:pt idx="5">
                  <c:v>Блокировка цифровых платформ, на которых работает бизнес</c:v>
                </c:pt>
                <c:pt idx="6">
                  <c:v>Сложности при  экспорте</c:v>
                </c:pt>
                <c:pt idx="7">
                  <c:v>Другое (опишите)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0.622</c:v>
                </c:pt>
                <c:pt idx="1">
                  <c:v>0.40699999999999997</c:v>
                </c:pt>
                <c:pt idx="2">
                  <c:v>0.35899999999999999</c:v>
                </c:pt>
                <c:pt idx="3">
                  <c:v>0.26600000000000001</c:v>
                </c:pt>
                <c:pt idx="4">
                  <c:v>0.18</c:v>
                </c:pt>
                <c:pt idx="5">
                  <c:v>0.13200000000000001</c:v>
                </c:pt>
                <c:pt idx="6">
                  <c:v>6.2E-2</c:v>
                </c:pt>
                <c:pt idx="7">
                  <c:v>0.121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81F-4897-87FF-909A97AA5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92736"/>
        <c:axId val="5891200"/>
      </c:barChart>
      <c:valAx>
        <c:axId val="5891200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5892736"/>
        <c:crosses val="autoZero"/>
        <c:crossBetween val="between"/>
      </c:valAx>
      <c:catAx>
        <c:axId val="589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1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56154092880432"/>
          <c:y val="0.20781068424216972"/>
          <c:w val="0.67802347749832625"/>
          <c:h val="0.57409017808014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5D-4244-AD6B-1B9461D41D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5D-4244-AD6B-1B9461D41D5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5D-4244-AD6B-1B9461D41D56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5D-4244-AD6B-1B9461D41D56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5D-4244-AD6B-1B9461D41D56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5D-4244-AD6B-1B9461D41D56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E5D-4244-AD6B-1B9461D41D56}"/>
              </c:ext>
            </c:extLst>
          </c:dPt>
          <c:dLbls>
            <c:dLbl>
              <c:idx val="0"/>
              <c:layout>
                <c:manualLayout>
                  <c:x val="1.2630693115930383E-2"/>
                  <c:y val="-8.543909605223931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5D-4244-AD6B-1B9461D41D56}"/>
                </c:ext>
              </c:extLst>
            </c:dLbl>
            <c:dLbl>
              <c:idx val="1"/>
              <c:layout>
                <c:manualLayout>
                  <c:x val="5.7874853603962835E-2"/>
                  <c:y val="-7.644550699410886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5D-4244-AD6B-1B9461D41D56}"/>
                </c:ext>
              </c:extLst>
            </c:dLbl>
            <c:dLbl>
              <c:idx val="2"/>
              <c:layout>
                <c:manualLayout>
                  <c:x val="0.13504132507591327"/>
                  <c:y val="-3.597435623252180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5D-4244-AD6B-1B9461D41D56}"/>
                </c:ext>
              </c:extLst>
            </c:dLbl>
            <c:dLbl>
              <c:idx val="3"/>
              <c:layout>
                <c:manualLayout>
                  <c:x val="0.11336901523126397"/>
                  <c:y val="7.194871246504361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5D-4244-AD6B-1B9461D41D56}"/>
                </c:ext>
              </c:extLst>
            </c:dLbl>
            <c:dLbl>
              <c:idx val="4"/>
              <c:layout>
                <c:manualLayout>
                  <c:x val="-0.12550944301909261"/>
                  <c:y val="8.543909605223930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5D-4244-AD6B-1B9461D41D56}"/>
                </c:ext>
              </c:extLst>
            </c:dLbl>
            <c:dLbl>
              <c:idx val="5"/>
              <c:layout>
                <c:manualLayout>
                  <c:x val="-9.3066486206493229E-2"/>
                  <c:y val="-6.295512340691321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5D-4244-AD6B-1B9461D41D56}"/>
                </c:ext>
              </c:extLst>
            </c:dLbl>
            <c:dLbl>
              <c:idx val="6"/>
              <c:layout>
                <c:manualLayout>
                  <c:x val="-6.7634589415129787E-2"/>
                  <c:y val="-8.09423015231740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5D-4244-AD6B-1B9461D41D5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Ускоренный рост</c:v>
                </c:pt>
                <c:pt idx="1">
                  <c:v>Стабильный рост, как и раньше</c:v>
                </c:pt>
                <c:pt idx="2">
                  <c:v>Стагнация , балансируем около 0</c:v>
                </c:pt>
                <c:pt idx="3">
                  <c:v>Снижение выручки , но ситуация контролируется</c:v>
                </c:pt>
                <c:pt idx="4">
                  <c:v>Серьёзный спад</c:v>
                </c:pt>
                <c:pt idx="5">
                  <c:v>Кризис</c:v>
                </c:pt>
                <c:pt idx="6">
                  <c:v>Бизнес пришлось или в ближайшее время придётся закрыть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92</c:v>
                </c:pt>
                <c:pt idx="1">
                  <c:v>529</c:v>
                </c:pt>
                <c:pt idx="2">
                  <c:v>1332</c:v>
                </c:pt>
                <c:pt idx="3">
                  <c:v>1748</c:v>
                </c:pt>
                <c:pt idx="4">
                  <c:v>1484</c:v>
                </c:pt>
                <c:pt idx="5">
                  <c:v>423</c:v>
                </c:pt>
                <c:pt idx="6">
                  <c:v>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E5D-4244-AD6B-1B9461D41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43961233329167"/>
          <c:y val="0.2546087583994554"/>
          <c:w val="0.50119759573474454"/>
          <c:h val="0.61772218241721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ED-47F6-910C-047B4650E4C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ED-47F6-910C-047B4650E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ED-47F6-910C-047B4650E4C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ED-47F6-910C-047B4650E4C4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ED-47F6-910C-047B4650E4C4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ED-47F6-910C-047B4650E4C4}"/>
              </c:ext>
            </c:extLst>
          </c:dPt>
          <c:dPt>
            <c:idx val="6"/>
            <c:bubble3D val="0"/>
            <c:spPr>
              <a:solidFill>
                <a:schemeClr val="accent6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0ED-47F6-910C-047B4650E4C4}"/>
              </c:ext>
            </c:extLst>
          </c:dPt>
          <c:dLbls>
            <c:dLbl>
              <c:idx val="0"/>
              <c:layout>
                <c:manualLayout>
                  <c:x val="-9.3006194600574701E-2"/>
                  <c:y val="-9.439511240847800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D-47F6-910C-047B4650E4C4}"/>
                </c:ext>
              </c:extLst>
            </c:dLbl>
            <c:dLbl>
              <c:idx val="1"/>
              <c:layout>
                <c:manualLayout>
                  <c:x val="0.18247512940524263"/>
                  <c:y val="-0.2063003015356876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D-47F6-910C-047B4650E4C4}"/>
                </c:ext>
              </c:extLst>
            </c:dLbl>
            <c:dLbl>
              <c:idx val="2"/>
              <c:layout>
                <c:manualLayout>
                  <c:x val="-0.12227382015021876"/>
                  <c:y val="-1.53840719384249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ED-47F6-910C-047B4650E4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Спокойные и эффективные</c:v>
                </c:pt>
                <c:pt idx="1">
                  <c:v>Недостаточные для борьбы с кризисом</c:v>
                </c:pt>
                <c:pt idx="2">
                  <c:v>Только осложняют ситуацию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34.700000000000003</c:v>
                </c:pt>
                <c:pt idx="1">
                  <c:v>56.4</c:v>
                </c:pt>
                <c:pt idx="2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0ED-47F6-910C-047B4650E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1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634823280066212"/>
          <c:y val="1.1795969756975271E-2"/>
          <c:w val="0.35224658141500548"/>
          <c:h val="0.919933202847857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31-4635-8951-D2E4AB2928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31-4635-8951-D2E4AB2928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31-4635-8951-D2E4AB2928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31-4635-8951-D2E4AB29289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831-4635-8951-D2E4AB29289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831-4635-8951-D2E4AB29289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831-4635-8951-D2E4AB292890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9831-4635-8951-D2E4AB29289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8A3-4D99-A6E3-6B05FD359EC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Налоговые послабления - списание части налогов</c:v>
                </c:pt>
                <c:pt idx="1">
                  <c:v>Поддержка занятости - снижение страховых взносов до 15%</c:v>
                </c:pt>
                <c:pt idx="2">
                  <c:v>Более дешевые и доступные оборотные кредиты</c:v>
                </c:pt>
                <c:pt idx="3">
                  <c:v>Заморозка тарифов естественных монополий</c:v>
                </c:pt>
                <c:pt idx="4">
                  <c:v>Более дешевые и доступные инвестиционные кредиты</c:v>
                </c:pt>
                <c:pt idx="5">
                  <c:v>Отказ от взимания недоимок, штрафов и пеней, начисленных до 01.01.2022</c:v>
                </c:pt>
                <c:pt idx="6">
                  <c:v>Государство должно помогать в поиске новых импортных товаров/сырья/комплектующих и покупателей на зарубежных рынках</c:v>
                </c:pt>
                <c:pt idx="7">
                  <c:v>Повышение порогов выручки для признания МСП и на спецрежимах налогообложения (УСН, патент, самозанятые)</c:v>
                </c:pt>
                <c:pt idx="8">
                  <c:v>Поддержка занятости -  возврат программы ФОТ 2.0 или аналогичных программ</c:v>
                </c:pt>
                <c:pt idx="9">
                  <c:v>Другое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0.52800000000000002</c:v>
                </c:pt>
                <c:pt idx="1">
                  <c:v>0.49199999999999999</c:v>
                </c:pt>
                <c:pt idx="2">
                  <c:v>0.45200000000000001</c:v>
                </c:pt>
                <c:pt idx="3">
                  <c:v>0.23499999999999999</c:v>
                </c:pt>
                <c:pt idx="4">
                  <c:v>0.23400000000000001</c:v>
                </c:pt>
                <c:pt idx="5">
                  <c:v>0.2</c:v>
                </c:pt>
                <c:pt idx="6">
                  <c:v>0.19500000000000001</c:v>
                </c:pt>
                <c:pt idx="7">
                  <c:v>0.19500000000000001</c:v>
                </c:pt>
                <c:pt idx="8">
                  <c:v>0.17599999999999999</c:v>
                </c:pt>
                <c:pt idx="9">
                  <c:v>7.3999999999999996E-2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831-4635-8951-D2E4AB292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645568"/>
        <c:axId val="63644032"/>
      </c:barChart>
      <c:valAx>
        <c:axId val="63644032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63645568"/>
        <c:crosses val="autoZero"/>
        <c:crossBetween val="between"/>
      </c:valAx>
      <c:catAx>
        <c:axId val="63645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64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56154092880432"/>
          <c:y val="0.20781068424216972"/>
          <c:w val="0.67802347749832625"/>
          <c:h val="0.57409017808014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31-4DD9-BB90-BFEDD59065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31-4DD9-BB90-BFEDD590653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31-4DD9-BB90-BFEDD5906539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31-4DD9-BB90-BFEDD5906539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31-4DD9-BB90-BFEDD5906539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31-4DD9-BB90-BFEDD5906539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31-4DD9-BB90-BFEDD5906539}"/>
              </c:ext>
            </c:extLst>
          </c:dPt>
          <c:dLbls>
            <c:dLbl>
              <c:idx val="0"/>
              <c:layout>
                <c:manualLayout>
                  <c:x val="0.10238456230947103"/>
                  <c:y val="-6.13497875483645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1-4DD9-BB90-BFEDD5906539}"/>
                </c:ext>
              </c:extLst>
            </c:dLbl>
            <c:dLbl>
              <c:idx val="1"/>
              <c:layout>
                <c:manualLayout>
                  <c:x val="0.13768958379549553"/>
                  <c:y val="-5.1124232365475576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31-4DD9-BB90-BFEDD5906539}"/>
                </c:ext>
              </c:extLst>
            </c:dLbl>
            <c:dLbl>
              <c:idx val="2"/>
              <c:layout>
                <c:manualLayout>
                  <c:x val="-0.11297606875527835"/>
                  <c:y val="5.577253413487687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31-4DD9-BB90-BFEDD5906539}"/>
                </c:ext>
              </c:extLst>
            </c:dLbl>
            <c:dLbl>
              <c:idx val="3"/>
              <c:layout>
                <c:manualLayout>
                  <c:x val="-9.8854060160868576E-2"/>
                  <c:y val="-5.856116084162073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31-4DD9-BB90-BFEDD5906539}"/>
                </c:ext>
              </c:extLst>
            </c:dLbl>
            <c:dLbl>
              <c:idx val="4"/>
              <c:layout>
                <c:manualLayout>
                  <c:x val="-7.4140545120651435E-2"/>
                  <c:y val="-6.692704096185229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31-4DD9-BB90-BFEDD59065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Россия сможет преодолеть трудности при текущей экономической политике</c:v>
                </c:pt>
                <c:pt idx="1">
                  <c:v>Для того, чтобы преодолеть текущие сложности и структурные ограничения нужно принимать дополнительные точечные меры</c:v>
                </c:pt>
                <c:pt idx="2">
                  <c:v>Ситуация сложная, надо отказаться от косметических изменений и кардинально менять правила игры – нужна новая экономическая модель, где будет удобно, выгодно и безопасно работать</c:v>
                </c:pt>
                <c:pt idx="3">
                  <c:v>Нет перспектив преодоления возникших ограничений и барьеров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853</c:v>
                </c:pt>
                <c:pt idx="1">
                  <c:v>1062</c:v>
                </c:pt>
                <c:pt idx="2">
                  <c:v>3357</c:v>
                </c:pt>
                <c:pt idx="3">
                  <c:v>229</c:v>
                </c:pt>
                <c:pt idx="4">
                  <c:v>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831-4DD9-BB90-BFEDD5906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56154092880432"/>
          <c:y val="0.20781068424216972"/>
          <c:w val="0.67802347749832625"/>
          <c:h val="0.57409017808014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D0-4093-B112-8AE2560520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D0-4093-B112-8AE25605207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D0-4093-B112-8AE256052071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D0-4093-B112-8AE256052071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D0-4093-B112-8AE256052071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BD0-4093-B112-8AE256052071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BD0-4093-B112-8AE256052071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FBD0-4093-B112-8AE256052071}"/>
              </c:ext>
            </c:extLst>
          </c:dPt>
          <c:dPt>
            <c:idx val="8"/>
            <c:bubble3D val="0"/>
            <c:spPr>
              <a:solidFill>
                <a:schemeClr val="accent5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BD0-4093-B112-8AE256052071}"/>
              </c:ext>
            </c:extLst>
          </c:dPt>
          <c:dPt>
            <c:idx val="9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BD0-4093-B112-8AE256052071}"/>
              </c:ext>
            </c:extLst>
          </c:dPt>
          <c:dPt>
            <c:idx val="10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D0-4093-B112-8AE256052071}"/>
              </c:ext>
            </c:extLst>
          </c:dPt>
          <c:dPt>
            <c:idx val="11"/>
            <c:bubble3D val="0"/>
            <c:spPr>
              <a:solidFill>
                <a:schemeClr val="tx2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BD0-4093-B112-8AE256052071}"/>
              </c:ext>
            </c:extLst>
          </c:dPt>
          <c:dPt>
            <c:idx val="12"/>
            <c:bubble3D val="0"/>
            <c:spPr>
              <a:solidFill>
                <a:schemeClr val="tx2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BD0-4093-B112-8AE256052071}"/>
              </c:ext>
            </c:extLst>
          </c:dPt>
          <c:dPt>
            <c:idx val="13"/>
            <c:bubble3D val="0"/>
            <c:spPr>
              <a:solidFill>
                <a:schemeClr val="bg2">
                  <a:lumMod val="1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BD0-4093-B112-8AE256052071}"/>
              </c:ext>
            </c:extLst>
          </c:dPt>
          <c:dPt>
            <c:idx val="14"/>
            <c:bubble3D val="0"/>
            <c:spPr>
              <a:solidFill>
                <a:schemeClr val="accent6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BD0-4093-B112-8AE256052071}"/>
              </c:ext>
            </c:extLst>
          </c:dPt>
          <c:dLbls>
            <c:dLbl>
              <c:idx val="0"/>
              <c:layout>
                <c:manualLayout>
                  <c:x val="0.10298491539601679"/>
                  <c:y val="-3.957991114537694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D0-4093-B112-8AE256052071}"/>
                </c:ext>
              </c:extLst>
            </c:dLbl>
            <c:dLbl>
              <c:idx val="1"/>
              <c:layout>
                <c:manualLayout>
                  <c:x val="0.10298491539601679"/>
                  <c:y val="9.133825648933139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D0-4093-B112-8AE256052071}"/>
                </c:ext>
              </c:extLst>
            </c:dLbl>
            <c:dLbl>
              <c:idx val="2"/>
              <c:layout>
                <c:manualLayout>
                  <c:x val="7.7238686547012589E-2"/>
                  <c:y val="5.784756244324311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D0-4093-B112-8AE256052071}"/>
                </c:ext>
              </c:extLst>
            </c:dLbl>
            <c:dLbl>
              <c:idx val="3"/>
              <c:layout>
                <c:manualLayout>
                  <c:x val="2.8964507455129601E-2"/>
                  <c:y val="7.002599664182074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D0-4093-B112-8AE256052071}"/>
                </c:ext>
              </c:extLst>
            </c:dLbl>
            <c:dLbl>
              <c:idx val="4"/>
              <c:layout>
                <c:manualLayout>
                  <c:x val="-4.505590048575734E-2"/>
                  <c:y val="7.002599664182074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D0-4093-B112-8AE256052071}"/>
                </c:ext>
              </c:extLst>
            </c:dLbl>
            <c:dLbl>
              <c:idx val="5"/>
              <c:layout>
                <c:manualLayout>
                  <c:x val="-7.7238686547012617E-2"/>
                  <c:y val="5.784756244324322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D0-4093-B112-8AE256052071}"/>
                </c:ext>
              </c:extLst>
            </c:dLbl>
            <c:dLbl>
              <c:idx val="6"/>
              <c:layout>
                <c:manualLayout>
                  <c:x val="-9.333007957764021E-2"/>
                  <c:y val="3.65353025957325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D0-4093-B112-8AE256052071}"/>
                </c:ext>
              </c:extLst>
            </c:dLbl>
            <c:dLbl>
              <c:idx val="7"/>
              <c:layout>
                <c:manualLayout>
                  <c:x val="-9.654835818376574E-2"/>
                  <c:y val="2.131225984751066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BD0-4093-B112-8AE256052071}"/>
                </c:ext>
              </c:extLst>
            </c:dLbl>
            <c:dLbl>
              <c:idx val="8"/>
              <c:layout>
                <c:manualLayout>
                  <c:x val="-9.9766636789891283E-2"/>
                  <c:y val="6.089217099288648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BD0-4093-B112-8AE256052071}"/>
                </c:ext>
              </c:extLst>
            </c:dLbl>
            <c:dLbl>
              <c:idx val="9"/>
              <c:layout>
                <c:manualLayout>
                  <c:x val="-9.9766636789891269E-2"/>
                  <c:y val="-5.5817178605336656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BD0-4093-B112-8AE256052071}"/>
                </c:ext>
              </c:extLst>
            </c:dLbl>
            <c:dLbl>
              <c:idx val="10"/>
              <c:layout>
                <c:manualLayout>
                  <c:x val="-0.1029849153960168"/>
                  <c:y val="-9.13382564893319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BD0-4093-B112-8AE256052071}"/>
                </c:ext>
              </c:extLst>
            </c:dLbl>
            <c:dLbl>
              <c:idx val="11"/>
              <c:layout>
                <c:manualLayout>
                  <c:x val="-9.654835818376574E-2"/>
                  <c:y val="-1.82676512978662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BD0-4093-B112-8AE256052071}"/>
                </c:ext>
              </c:extLst>
            </c:dLbl>
            <c:dLbl>
              <c:idx val="12"/>
              <c:layout>
                <c:manualLayout>
                  <c:x val="-9.6548358183765767E-2"/>
                  <c:y val="-3.044608549644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BD0-4093-B112-8AE256052071}"/>
                </c:ext>
              </c:extLst>
            </c:dLbl>
            <c:dLbl>
              <c:idx val="13"/>
              <c:layout>
                <c:manualLayout>
                  <c:x val="-8.6893522365389192E-2"/>
                  <c:y val="-4.56691282446657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BD0-4093-B112-8AE256052071}"/>
                </c:ext>
              </c:extLst>
            </c:dLbl>
            <c:dLbl>
              <c:idx val="14"/>
              <c:layout>
                <c:manualLayout>
                  <c:x val="-9.9766636789891255E-2"/>
                  <c:y val="-5.17583453439544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BD0-4093-B112-8AE25605207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торговля непродуктовыми группами товаров</c:v>
                </c:pt>
                <c:pt idx="1">
                  <c:v>торговля продуктовыми группами товаров</c:v>
                </c:pt>
                <c:pt idx="2">
                  <c:v>бытовые услуги населению (кроме сферы туризма)</c:v>
                </c:pt>
                <c:pt idx="3">
                  <c:v>строительство и строительные материалы</c:v>
                </c:pt>
                <c:pt idx="4">
                  <c:v>обрабатывающие производства</c:v>
                </c:pt>
                <c:pt idx="5">
                  <c:v>общественное питание (столовые, кафе, рестораны и т.п.)</c:v>
                </c:pt>
                <c:pt idx="6">
                  <c:v>сельское и лесное хозяйство</c:v>
                </c:pt>
                <c:pt idx="7">
                  <c:v>образовательная деятельность</c:v>
                </c:pt>
                <c:pt idx="8">
                  <c:v>медицинские услуги населению</c:v>
                </c:pt>
                <c:pt idx="9">
                  <c:v>гостиничный и туристический бизнес</c:v>
                </c:pt>
                <c:pt idx="10">
                  <c:v>перевозка грузов</c:v>
                </c:pt>
                <c:pt idx="11">
                  <c:v>культура и искусство</c:v>
                </c:pt>
                <c:pt idx="12">
                  <c:v>пассажирские перевозки</c:v>
                </c:pt>
                <c:pt idx="13">
                  <c:v>издательско-полиграфическая деятельность</c:v>
                </c:pt>
                <c:pt idx="14">
                  <c:v>Другое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1332</c:v>
                </c:pt>
                <c:pt idx="1">
                  <c:v>675</c:v>
                </c:pt>
                <c:pt idx="2">
                  <c:v>536</c:v>
                </c:pt>
                <c:pt idx="3">
                  <c:v>477</c:v>
                </c:pt>
                <c:pt idx="4">
                  <c:v>407</c:v>
                </c:pt>
                <c:pt idx="5">
                  <c:v>363</c:v>
                </c:pt>
                <c:pt idx="6">
                  <c:v>223</c:v>
                </c:pt>
                <c:pt idx="7">
                  <c:v>222</c:v>
                </c:pt>
                <c:pt idx="8">
                  <c:v>192</c:v>
                </c:pt>
                <c:pt idx="9">
                  <c:v>164</c:v>
                </c:pt>
                <c:pt idx="10">
                  <c:v>161</c:v>
                </c:pt>
                <c:pt idx="11">
                  <c:v>121</c:v>
                </c:pt>
                <c:pt idx="12">
                  <c:v>117</c:v>
                </c:pt>
                <c:pt idx="13">
                  <c:v>75</c:v>
                </c:pt>
                <c:pt idx="14">
                  <c:v>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BD0-4093-B112-8AE256052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56154092880432"/>
          <c:y val="0.20781068424216972"/>
          <c:w val="0.67802347749832625"/>
          <c:h val="0.57409017808014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4D-4715-8C0C-0BC5EEA78BA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4D-4715-8C0C-0BC5EEA78BA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4D-4715-8C0C-0BC5EEA78BA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4D-4715-8C0C-0BC5EEA78BA2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4D-4715-8C0C-0BC5EEA78BA2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F4D-4715-8C0C-0BC5EEA78BA2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F4D-4715-8C0C-0BC5EEA78BA2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F4D-4715-8C0C-0BC5EEA78BA2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F4D-4715-8C0C-0BC5EEA78BA2}"/>
              </c:ext>
            </c:extLst>
          </c:dPt>
          <c:dPt>
            <c:idx val="9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F4D-4715-8C0C-0BC5EEA78BA2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F4D-4715-8C0C-0BC5EEA78BA2}"/>
              </c:ext>
            </c:extLst>
          </c:dPt>
          <c:dPt>
            <c:idx val="11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F4D-4715-8C0C-0BC5EEA78BA2}"/>
              </c:ext>
            </c:extLst>
          </c:dPt>
          <c:dPt>
            <c:idx val="12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F4D-4715-8C0C-0BC5EEA78BA2}"/>
              </c:ext>
            </c:extLst>
          </c:dPt>
          <c:dPt>
            <c:idx val="13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F4D-4715-8C0C-0BC5EEA78BA2}"/>
              </c:ext>
            </c:extLst>
          </c:dPt>
          <c:dPt>
            <c:idx val="14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F4D-4715-8C0C-0BC5EEA78BA2}"/>
              </c:ext>
            </c:extLst>
          </c:dPt>
          <c:dLbls>
            <c:dLbl>
              <c:idx val="0"/>
              <c:layout>
                <c:manualLayout>
                  <c:x val="3.2182786061255245E-3"/>
                  <c:y val="-8.829364793968705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4D-4715-8C0C-0BC5EEA78BA2}"/>
                </c:ext>
              </c:extLst>
            </c:dLbl>
            <c:dLbl>
              <c:idx val="1"/>
              <c:layout>
                <c:manualLayout>
                  <c:x val="5.7929014910259438E-2"/>
                  <c:y val="-7.611521374110950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D-4715-8C0C-0BC5EEA78BA2}"/>
                </c:ext>
              </c:extLst>
            </c:dLbl>
            <c:dLbl>
              <c:idx val="2"/>
              <c:layout>
                <c:manualLayout>
                  <c:x val="9.9766636789891255E-2"/>
                  <c:y val="-6.393677954253197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D-4715-8C0C-0BC5EEA78BA2}"/>
                </c:ext>
              </c:extLst>
            </c:dLbl>
            <c:dLbl>
              <c:idx val="3"/>
              <c:layout>
                <c:manualLayout>
                  <c:x val="-9.654835818376574E-2"/>
                  <c:y val="7.002599664182074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4D-4715-8C0C-0BC5EEA78BA2}"/>
                </c:ext>
              </c:extLst>
            </c:dLbl>
            <c:dLbl>
              <c:idx val="4"/>
              <c:layout>
                <c:manualLayout>
                  <c:x val="-4.505590048575734E-2"/>
                  <c:y val="7.002599664182074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4D-4715-8C0C-0BC5EEA78BA2}"/>
                </c:ext>
              </c:extLst>
            </c:dLbl>
            <c:dLbl>
              <c:idx val="5"/>
              <c:layout>
                <c:manualLayout>
                  <c:x val="-7.7238686547012617E-2"/>
                  <c:y val="5.784756244324322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4D-4715-8C0C-0BC5EEA78BA2}"/>
                </c:ext>
              </c:extLst>
            </c:dLbl>
            <c:dLbl>
              <c:idx val="6"/>
              <c:layout>
                <c:manualLayout>
                  <c:x val="-9.333007957764021E-2"/>
                  <c:y val="3.65353025957325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4D-4715-8C0C-0BC5EEA78BA2}"/>
                </c:ext>
              </c:extLst>
            </c:dLbl>
            <c:dLbl>
              <c:idx val="7"/>
              <c:layout>
                <c:manualLayout>
                  <c:x val="-9.654835818376574E-2"/>
                  <c:y val="2.131225984751066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4D-4715-8C0C-0BC5EEA78BA2}"/>
                </c:ext>
              </c:extLst>
            </c:dLbl>
            <c:dLbl>
              <c:idx val="8"/>
              <c:layout>
                <c:manualLayout>
                  <c:x val="-9.9766636789891283E-2"/>
                  <c:y val="6.089217099288648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4D-4715-8C0C-0BC5EEA78BA2}"/>
                </c:ext>
              </c:extLst>
            </c:dLbl>
            <c:dLbl>
              <c:idx val="9"/>
              <c:layout>
                <c:manualLayout>
                  <c:x val="-9.9766636789891269E-2"/>
                  <c:y val="-5.5817178605336656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4D-4715-8C0C-0BC5EEA78BA2}"/>
                </c:ext>
              </c:extLst>
            </c:dLbl>
            <c:dLbl>
              <c:idx val="10"/>
              <c:layout>
                <c:manualLayout>
                  <c:x val="-0.1029849153960168"/>
                  <c:y val="-9.13382564893319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4D-4715-8C0C-0BC5EEA78BA2}"/>
                </c:ext>
              </c:extLst>
            </c:dLbl>
            <c:dLbl>
              <c:idx val="11"/>
              <c:layout>
                <c:manualLayout>
                  <c:x val="-9.654835818376574E-2"/>
                  <c:y val="-1.82676512978662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F4D-4715-8C0C-0BC5EEA78BA2}"/>
                </c:ext>
              </c:extLst>
            </c:dLbl>
            <c:dLbl>
              <c:idx val="12"/>
              <c:layout>
                <c:manualLayout>
                  <c:x val="-9.6548358183765767E-2"/>
                  <c:y val="-3.044608549644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4D-4715-8C0C-0BC5EEA78BA2}"/>
                </c:ext>
              </c:extLst>
            </c:dLbl>
            <c:dLbl>
              <c:idx val="13"/>
              <c:layout>
                <c:manualLayout>
                  <c:x val="-8.6893522365389192E-2"/>
                  <c:y val="-4.56691282446657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4D-4715-8C0C-0BC5EEA78BA2}"/>
                </c:ext>
              </c:extLst>
            </c:dLbl>
            <c:dLbl>
              <c:idx val="14"/>
              <c:layout>
                <c:manualLayout>
                  <c:x val="-9.9766636789891255E-2"/>
                  <c:y val="-5.17583453439544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4D-4715-8C0C-0BC5EEA78BA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Крупный (больше 250 сотрудников или больше 2 млрд. руб. оборота)</c:v>
                </c:pt>
                <c:pt idx="1">
                  <c:v>Средний (до 250 сотрудников и 2 млрд. руб. оборота)</c:v>
                </c:pt>
                <c:pt idx="2">
                  <c:v>Малый (до 100 сотрудников и 800 млн. руб. оборота)</c:v>
                </c:pt>
                <c:pt idx="3">
                  <c:v>Микро (до 15 сотрудников и до 120 млн. руб. оборота)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131</c:v>
                </c:pt>
                <c:pt idx="1">
                  <c:v>200</c:v>
                </c:pt>
                <c:pt idx="2">
                  <c:v>1211</c:v>
                </c:pt>
                <c:pt idx="3">
                  <c:v>4340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2F4D-4715-8C0C-0BC5EEA78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7858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89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04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6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11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50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2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Заголовок и подзаголовок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56402BA-07A2-4946-90A1-3A7B7B8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9" y="951310"/>
            <a:ext cx="9720261" cy="93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F23AA1-D76E-4317-9FE5-3B3381050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9" y="570083"/>
            <a:ext cx="9720262" cy="173038"/>
          </a:xfrm>
        </p:spPr>
        <p:txBody>
          <a:bodyPr/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D12CC350-3FE3-4819-92A0-358BC6973A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6367FAD-F8B8-4D83-A3ED-839249177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4839" y="6132796"/>
            <a:ext cx="4595806" cy="180000"/>
          </a:xfrm>
        </p:spPr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04FCC4FB-1A0E-4CD8-8A11-F4D2B16F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EEF222-A5E1-4769-B2F6-06B247344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4839" y="2095500"/>
            <a:ext cx="9720261" cy="3814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526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E7766E34-CD1D-43FF-AB99-1216F106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2B6D4A75-859D-4724-8340-75C08DA0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5" name="Номер слайда 10">
            <a:extLst>
              <a:ext uri="{FF2B5EF4-FFF2-40B4-BE49-F238E27FC236}">
                <a16:creationId xmlns:a16="http://schemas.microsoft.com/office/drawing/2014/main" xmlns="" id="{E128C826-E2ED-418B-9997-7E8B1D214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C53B91A-DB0E-415E-89DC-55D4704C16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1"/>
            <a:ext cx="11520488" cy="5929383"/>
            <a:chOff x="0" y="-1"/>
            <a:chExt cx="11520488" cy="592938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6D5A9AC4-53B8-4464-BE3A-4396BA4469C8}"/>
                </a:ext>
              </a:extLst>
            </p:cNvPr>
            <p:cNvGrpSpPr/>
            <p:nvPr userDrawn="1"/>
          </p:nvGrpSpPr>
          <p:grpSpPr>
            <a:xfrm>
              <a:off x="0" y="-1"/>
              <a:ext cx="11520488" cy="5864583"/>
              <a:chOff x="0" y="-1"/>
              <a:chExt cx="11520488" cy="5864583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xmlns="" id="{315A0B91-E3F9-43DC-8EDA-18FD505B2E0D}"/>
                  </a:ext>
                </a:extLst>
              </p:cNvPr>
              <p:cNvGrpSpPr/>
              <p:nvPr userDrawn="1"/>
            </p:nvGrpSpPr>
            <p:grpSpPr>
              <a:xfrm>
                <a:off x="5760244" y="-1"/>
                <a:ext cx="3740794" cy="5864580"/>
                <a:chOff x="5760244" y="-1"/>
                <a:chExt cx="3740794" cy="6480176"/>
              </a:xfrm>
            </p:grpSpPr>
            <p:cxnSp>
              <p:nvCxnSpPr>
                <p:cNvPr id="11" name="Прямая соединительная линия 10">
                  <a:extLst>
                    <a:ext uri="{FF2B5EF4-FFF2-40B4-BE49-F238E27FC236}">
                      <a16:creationId xmlns:a16="http://schemas.microsoft.com/office/drawing/2014/main" xmlns="" id="{759F5824-4C0A-4101-B537-3CBCBA2CAF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5760244" y="0"/>
                  <a:ext cx="0" cy="6480175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>
                  <a:extLst>
                    <a:ext uri="{FF2B5EF4-FFF2-40B4-BE49-F238E27FC236}">
                      <a16:creationId xmlns:a16="http://schemas.microsoft.com/office/drawing/2014/main" xmlns="" id="{48029E60-E508-4252-BE10-89B2EFE17C5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7630641" y="-1"/>
                  <a:ext cx="0" cy="6480175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>
                  <a:extLst>
                    <a:ext uri="{FF2B5EF4-FFF2-40B4-BE49-F238E27FC236}">
                      <a16:creationId xmlns:a16="http://schemas.microsoft.com/office/drawing/2014/main" xmlns="" id="{80D960FE-F346-4AD0-9229-6F67D5577A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9501038" y="-1"/>
                  <a:ext cx="0" cy="6480175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C11B9893-8E60-4C37-9493-B482973610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5864582"/>
                <a:ext cx="11520488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E342048E-316C-40AC-A000-66CF749D3288}"/>
                </a:ext>
              </a:extLst>
            </p:cNvPr>
            <p:cNvGrpSpPr/>
            <p:nvPr userDrawn="1"/>
          </p:nvGrpSpPr>
          <p:grpSpPr>
            <a:xfrm>
              <a:off x="5695444" y="5799782"/>
              <a:ext cx="129600" cy="129600"/>
              <a:chOff x="5412076" y="5798343"/>
              <a:chExt cx="129600" cy="12960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AED83004-C256-4531-B8DA-3CAFB3DEA4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E7B37E68-81F3-4F8B-AA1A-28264A7B8DD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67899779-667E-4E63-A282-F5606E7488F3}"/>
                </a:ext>
              </a:extLst>
            </p:cNvPr>
            <p:cNvGrpSpPr/>
            <p:nvPr userDrawn="1"/>
          </p:nvGrpSpPr>
          <p:grpSpPr>
            <a:xfrm>
              <a:off x="9436238" y="5799782"/>
              <a:ext cx="129600" cy="129600"/>
              <a:chOff x="5412076" y="5798343"/>
              <a:chExt cx="129600" cy="129600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230B8A38-023F-44E1-A17C-01E89062A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E00BEBA3-5BA1-45F8-9265-7F9807AB3A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DF568FA9-7167-415F-A18C-43917AF8CF74}"/>
                </a:ext>
              </a:extLst>
            </p:cNvPr>
            <p:cNvGrpSpPr/>
            <p:nvPr userDrawn="1"/>
          </p:nvGrpSpPr>
          <p:grpSpPr>
            <a:xfrm>
              <a:off x="7565841" y="5799782"/>
              <a:ext cx="129600" cy="129600"/>
              <a:chOff x="5412076" y="5798343"/>
              <a:chExt cx="129600" cy="129600"/>
            </a:xfrm>
          </p:grpSpPr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F18EA19F-7681-4379-8261-EE471C8FC8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F298460D-262C-4AFB-9A53-FA2D18C1B3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054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E7766E34-CD1D-43FF-AB99-1216F106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2B6D4A75-859D-4724-8340-75C08DA0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5" name="Номер слайда 10">
            <a:extLst>
              <a:ext uri="{FF2B5EF4-FFF2-40B4-BE49-F238E27FC236}">
                <a16:creationId xmlns:a16="http://schemas.microsoft.com/office/drawing/2014/main" xmlns="" id="{E128C826-E2ED-418B-9997-7E8B1D214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2C86835-B022-42CB-8FC5-0BB237849CB8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053" y="0"/>
            <a:ext cx="0" cy="6480175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D5D29C6-CC4B-4727-AB5E-E2D1955ABA55}"/>
              </a:ext>
            </a:extLst>
          </p:cNvPr>
          <p:cNvCxnSpPr>
            <a:cxnSpLocks/>
          </p:cNvCxnSpPr>
          <p:nvPr userDrawn="1"/>
        </p:nvCxnSpPr>
        <p:spPr>
          <a:xfrm flipV="1">
            <a:off x="2019450" y="0"/>
            <a:ext cx="0" cy="6480175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D0F4F0E-C5AB-4AB6-8080-6E141CFAC377}"/>
              </a:ext>
            </a:extLst>
          </p:cNvPr>
          <p:cNvCxnSpPr>
            <a:cxnSpLocks/>
          </p:cNvCxnSpPr>
          <p:nvPr userDrawn="1"/>
        </p:nvCxnSpPr>
        <p:spPr>
          <a:xfrm flipV="1">
            <a:off x="3889847" y="0"/>
            <a:ext cx="0" cy="6480175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59F5824-4C0A-4101-B537-3CBCBA2CAFB4}"/>
              </a:ext>
            </a:extLst>
          </p:cNvPr>
          <p:cNvCxnSpPr>
            <a:cxnSpLocks/>
          </p:cNvCxnSpPr>
          <p:nvPr userDrawn="1"/>
        </p:nvCxnSpPr>
        <p:spPr>
          <a:xfrm flipV="1">
            <a:off x="5760244" y="0"/>
            <a:ext cx="0" cy="6480175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8029E60-E508-4252-BE10-89B2EFE17C54}"/>
              </a:ext>
            </a:extLst>
          </p:cNvPr>
          <p:cNvCxnSpPr>
            <a:cxnSpLocks/>
          </p:cNvCxnSpPr>
          <p:nvPr userDrawn="1"/>
        </p:nvCxnSpPr>
        <p:spPr>
          <a:xfrm flipV="1">
            <a:off x="7630641" y="-1"/>
            <a:ext cx="0" cy="6480175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0D960FE-F346-4AD0-9229-6F67D5577A4F}"/>
              </a:ext>
            </a:extLst>
          </p:cNvPr>
          <p:cNvCxnSpPr>
            <a:cxnSpLocks/>
          </p:cNvCxnSpPr>
          <p:nvPr userDrawn="1"/>
        </p:nvCxnSpPr>
        <p:spPr>
          <a:xfrm flipV="1">
            <a:off x="9501038" y="-1"/>
            <a:ext cx="0" cy="6480175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1C01E3-5F50-4DAE-8460-015235BD6BC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71436" y="-1"/>
            <a:ext cx="0" cy="6480175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11B9893-8E60-4C37-9493-B482973610C0}"/>
              </a:ext>
            </a:extLst>
          </p:cNvPr>
          <p:cNvCxnSpPr>
            <a:cxnSpLocks/>
          </p:cNvCxnSpPr>
          <p:nvPr userDrawn="1"/>
        </p:nvCxnSpPr>
        <p:spPr>
          <a:xfrm>
            <a:off x="0" y="5864582"/>
            <a:ext cx="11520488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342048E-316C-40AC-A000-66CF749D3288}"/>
              </a:ext>
            </a:extLst>
          </p:cNvPr>
          <p:cNvGrpSpPr/>
          <p:nvPr userDrawn="1"/>
        </p:nvGrpSpPr>
        <p:grpSpPr>
          <a:xfrm>
            <a:off x="5695444" y="5799782"/>
            <a:ext cx="129600" cy="129600"/>
            <a:chOff x="5412076" y="5798343"/>
            <a:chExt cx="129600" cy="12960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AED83004-C256-4531-B8DA-3CAFB3DEA4B2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7B37E68-81F3-4F8B-AA1A-28264A7B8DD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37E50286-4EE7-4307-B687-C8C481CAED23}"/>
              </a:ext>
            </a:extLst>
          </p:cNvPr>
          <p:cNvGrpSpPr/>
          <p:nvPr userDrawn="1"/>
        </p:nvGrpSpPr>
        <p:grpSpPr>
          <a:xfrm>
            <a:off x="3825047" y="5799782"/>
            <a:ext cx="129600" cy="129600"/>
            <a:chOff x="5412076" y="5798343"/>
            <a:chExt cx="129600" cy="129600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1B391B94-8CA6-425A-9B04-6DBA0C8FFF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91299516-3117-481F-96F8-0DE7449AFD9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7899779-667E-4E63-A282-F5606E7488F3}"/>
              </a:ext>
            </a:extLst>
          </p:cNvPr>
          <p:cNvGrpSpPr/>
          <p:nvPr userDrawn="1"/>
        </p:nvGrpSpPr>
        <p:grpSpPr>
          <a:xfrm>
            <a:off x="9436238" y="5799782"/>
            <a:ext cx="129600" cy="129600"/>
            <a:chOff x="5412076" y="5798343"/>
            <a:chExt cx="129600" cy="129600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230B8A38-023F-44E1-A17C-01E89062A22A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E00BEBA3-5BA1-45F8-9265-7F9807AB3AE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DF568FA9-7167-415F-A18C-43917AF8CF74}"/>
              </a:ext>
            </a:extLst>
          </p:cNvPr>
          <p:cNvGrpSpPr/>
          <p:nvPr userDrawn="1"/>
        </p:nvGrpSpPr>
        <p:grpSpPr>
          <a:xfrm>
            <a:off x="7565841" y="5799782"/>
            <a:ext cx="129600" cy="129600"/>
            <a:chOff x="5412076" y="5798343"/>
            <a:chExt cx="129600" cy="12960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F18EA19F-7681-4379-8261-EE471C8FC811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F298460D-262C-4AFB-9A53-FA2D18C1B3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F8D39E51-8F7F-41CF-AF07-336F68A68F35}"/>
              </a:ext>
            </a:extLst>
          </p:cNvPr>
          <p:cNvGrpSpPr/>
          <p:nvPr userDrawn="1"/>
        </p:nvGrpSpPr>
        <p:grpSpPr>
          <a:xfrm>
            <a:off x="1954650" y="5799782"/>
            <a:ext cx="129600" cy="129600"/>
            <a:chOff x="5412076" y="5798343"/>
            <a:chExt cx="129600" cy="129600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47B89577-34F0-4F1B-8930-3DF11785E2FD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964BAE3D-9484-48EC-9330-68BF86DB32D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AEA0CBE6-5351-4A29-9502-481BFD6A36C9}"/>
              </a:ext>
            </a:extLst>
          </p:cNvPr>
          <p:cNvGrpSpPr/>
          <p:nvPr userDrawn="1"/>
        </p:nvGrpSpPr>
        <p:grpSpPr>
          <a:xfrm>
            <a:off x="11306636" y="5799782"/>
            <a:ext cx="129600" cy="129600"/>
            <a:chOff x="5412076" y="5798343"/>
            <a:chExt cx="129600" cy="129600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xmlns="" id="{0B5A02C6-BBE2-4B97-BF88-48E3A71258BE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1498A90D-60B4-42F8-82EB-3A7E3FEE7A0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6B0CF159-4D7A-4B7B-AC79-DB746ABDDBB1}"/>
              </a:ext>
            </a:extLst>
          </p:cNvPr>
          <p:cNvGrpSpPr/>
          <p:nvPr userDrawn="1"/>
        </p:nvGrpSpPr>
        <p:grpSpPr>
          <a:xfrm>
            <a:off x="84253" y="5799782"/>
            <a:ext cx="129600" cy="129600"/>
            <a:chOff x="5412076" y="5798343"/>
            <a:chExt cx="129600" cy="12960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1071C33D-EDC3-4EAA-9D73-6E412E57236B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73DD3558-67B5-43B4-A80F-C0CAAC85B9C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7F9785D7-27BD-41FC-ABFD-E219DFACFD74}"/>
              </a:ext>
            </a:extLst>
          </p:cNvPr>
          <p:cNvCxnSpPr>
            <a:cxnSpLocks/>
          </p:cNvCxnSpPr>
          <p:nvPr userDrawn="1"/>
        </p:nvCxnSpPr>
        <p:spPr>
          <a:xfrm>
            <a:off x="0" y="615593"/>
            <a:ext cx="11520488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E2FD3898-8800-4D79-B758-29F57D1B1A56}"/>
              </a:ext>
            </a:extLst>
          </p:cNvPr>
          <p:cNvGrpSpPr/>
          <p:nvPr userDrawn="1"/>
        </p:nvGrpSpPr>
        <p:grpSpPr>
          <a:xfrm>
            <a:off x="5695444" y="550793"/>
            <a:ext cx="129600" cy="129600"/>
            <a:chOff x="5412076" y="5798343"/>
            <a:chExt cx="129600" cy="12960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xmlns="" id="{A19F1174-F019-492F-9FB2-E4B54306BB20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xmlns="" id="{9D83AE05-FF2E-46A2-BC1C-30E76CF1305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833E81D5-1572-4053-B979-C8C4DF0C83D6}"/>
              </a:ext>
            </a:extLst>
          </p:cNvPr>
          <p:cNvGrpSpPr/>
          <p:nvPr userDrawn="1"/>
        </p:nvGrpSpPr>
        <p:grpSpPr>
          <a:xfrm>
            <a:off x="3825047" y="550793"/>
            <a:ext cx="129600" cy="129600"/>
            <a:chOff x="5412076" y="5798343"/>
            <a:chExt cx="129600" cy="129600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9A988372-43E5-4F71-BA04-A2A51155CC40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xmlns="" id="{D8028CE6-F897-48F6-811D-49F0E7DB788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DAF064D0-CD76-49F2-918A-BC36C0930D2D}"/>
              </a:ext>
            </a:extLst>
          </p:cNvPr>
          <p:cNvGrpSpPr/>
          <p:nvPr userDrawn="1"/>
        </p:nvGrpSpPr>
        <p:grpSpPr>
          <a:xfrm>
            <a:off x="9436238" y="550793"/>
            <a:ext cx="129600" cy="129600"/>
            <a:chOff x="5412076" y="5798343"/>
            <a:chExt cx="129600" cy="129600"/>
          </a:xfrm>
        </p:grpSpPr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CC3284C0-2537-415D-B1E0-0D0CCF15C025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E393C493-6B54-45B6-A3BE-B88B5FF7277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24BA20DA-9852-429F-B6D1-4F32A4BC9C2C}"/>
              </a:ext>
            </a:extLst>
          </p:cNvPr>
          <p:cNvGrpSpPr/>
          <p:nvPr userDrawn="1"/>
        </p:nvGrpSpPr>
        <p:grpSpPr>
          <a:xfrm>
            <a:off x="7565841" y="550793"/>
            <a:ext cx="129600" cy="129600"/>
            <a:chOff x="5412076" y="5798343"/>
            <a:chExt cx="129600" cy="129600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xmlns="" id="{608804C7-3E42-4DB7-B5C9-BC1818B902FC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xmlns="" id="{F0178757-0FFC-4985-AFBB-0CB68CDB8A7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1CB8862F-BF01-45FA-A02D-EC06261FB7B5}"/>
              </a:ext>
            </a:extLst>
          </p:cNvPr>
          <p:cNvGrpSpPr/>
          <p:nvPr userDrawn="1"/>
        </p:nvGrpSpPr>
        <p:grpSpPr>
          <a:xfrm>
            <a:off x="1954650" y="550793"/>
            <a:ext cx="129600" cy="129600"/>
            <a:chOff x="5412076" y="5798343"/>
            <a:chExt cx="129600" cy="129600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xmlns="" id="{89BEA539-3CCB-4873-BFFE-95C8250CF960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xmlns="" id="{165C617E-6A27-4DD1-9595-8A308608EBD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D1D81EED-57F1-4609-9DD9-ADC22FD98A01}"/>
              </a:ext>
            </a:extLst>
          </p:cNvPr>
          <p:cNvGrpSpPr/>
          <p:nvPr userDrawn="1"/>
        </p:nvGrpSpPr>
        <p:grpSpPr>
          <a:xfrm>
            <a:off x="11306636" y="550793"/>
            <a:ext cx="129600" cy="129600"/>
            <a:chOff x="5412076" y="5798343"/>
            <a:chExt cx="129600" cy="129600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xmlns="" id="{C7CA7E16-8108-4642-8E2C-D91F9B9425B1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AACFE72D-75FE-4115-B634-D38AC4AF11E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4063EAD1-55B6-467A-80B2-39647F372315}"/>
              </a:ext>
            </a:extLst>
          </p:cNvPr>
          <p:cNvGrpSpPr/>
          <p:nvPr userDrawn="1"/>
        </p:nvGrpSpPr>
        <p:grpSpPr>
          <a:xfrm>
            <a:off x="84253" y="550793"/>
            <a:ext cx="129600" cy="129600"/>
            <a:chOff x="5412076" y="5798343"/>
            <a:chExt cx="129600" cy="129600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xmlns="" id="{F11579DA-5BEE-4FED-8DF0-46714D81D82A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xmlns="" id="{B5A1E925-B1D0-40E9-8C0E-5501055DD9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8E3FB770-1852-441A-8161-864A32D1F913}"/>
              </a:ext>
            </a:extLst>
          </p:cNvPr>
          <p:cNvGrpSpPr/>
          <p:nvPr userDrawn="1"/>
        </p:nvGrpSpPr>
        <p:grpSpPr>
          <a:xfrm>
            <a:off x="9436238" y="1268107"/>
            <a:ext cx="129600" cy="3943960"/>
            <a:chOff x="10851817" y="1493298"/>
            <a:chExt cx="129600" cy="3943960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BDBBA313-A07F-4267-A5E8-D5E8F201A110}"/>
                </a:ext>
              </a:extLst>
            </p:cNvPr>
            <p:cNvGrpSpPr/>
            <p:nvPr/>
          </p:nvGrpSpPr>
          <p:grpSpPr>
            <a:xfrm>
              <a:off x="10851817" y="5307658"/>
              <a:ext cx="129600" cy="129600"/>
              <a:chOff x="5412076" y="5798343"/>
              <a:chExt cx="129600" cy="129600"/>
            </a:xfrm>
          </p:grpSpPr>
          <p:cxnSp>
            <p:nvCxnSpPr>
              <p:cNvPr id="67" name="Прямая соединительная линия 66">
                <a:extLst>
                  <a:ext uri="{FF2B5EF4-FFF2-40B4-BE49-F238E27FC236}">
                    <a16:creationId xmlns:a16="http://schemas.microsoft.com/office/drawing/2014/main" xmlns="" id="{2698356A-F224-4101-8C9D-C674D57BD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>
                <a:extLst>
                  <a:ext uri="{FF2B5EF4-FFF2-40B4-BE49-F238E27FC236}">
                    <a16:creationId xmlns:a16="http://schemas.microsoft.com/office/drawing/2014/main" xmlns="" id="{6EBF8F64-EFB4-471A-8BF2-200970C52C6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754A512E-A936-4805-84C5-400AE5C74AE7}"/>
                </a:ext>
              </a:extLst>
            </p:cNvPr>
            <p:cNvGrpSpPr/>
            <p:nvPr/>
          </p:nvGrpSpPr>
          <p:grpSpPr>
            <a:xfrm>
              <a:off x="10851817" y="3400478"/>
              <a:ext cx="129600" cy="129600"/>
              <a:chOff x="5412076" y="5798343"/>
              <a:chExt cx="129600" cy="129600"/>
            </a:xfrm>
          </p:grpSpPr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xmlns="" id="{98F2E16B-C9C1-49DD-A389-10C68C3E69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xmlns="" id="{99EA02B3-5419-4E4B-AE2B-B795F85C9F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0FB6C849-97A0-48D7-8CE0-09B2E6151197}"/>
                </a:ext>
              </a:extLst>
            </p:cNvPr>
            <p:cNvGrpSpPr/>
            <p:nvPr/>
          </p:nvGrpSpPr>
          <p:grpSpPr>
            <a:xfrm>
              <a:off x="10851817" y="1493298"/>
              <a:ext cx="129600" cy="129600"/>
              <a:chOff x="5412076" y="5798343"/>
              <a:chExt cx="129600" cy="129600"/>
            </a:xfrm>
          </p:grpSpPr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xmlns="" id="{813406A1-B0DB-4276-A6C1-BCC75BBE4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xmlns="" id="{EBB957AB-5674-4128-830B-B07D2665C41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1751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1D7BDD1-336B-47F1-A346-0D69580106A1}"/>
              </a:ext>
            </a:extLst>
          </p:cNvPr>
          <p:cNvSpPr/>
          <p:nvPr userDrawn="1"/>
        </p:nvSpPr>
        <p:spPr>
          <a:xfrm>
            <a:off x="6330634" y="1"/>
            <a:ext cx="5189853" cy="64801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56402BA-07A2-4946-90A1-3A7B7B8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9" y="951310"/>
            <a:ext cx="9720261" cy="93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F23AA1-D76E-4317-9FE5-3B3381050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9" y="570083"/>
            <a:ext cx="9720262" cy="173038"/>
          </a:xfrm>
        </p:spPr>
        <p:txBody>
          <a:bodyPr/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D12CC350-3FE3-4819-92A0-358BC6973A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6367FAD-F8B8-4D83-A3ED-839249177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4839" y="6132796"/>
            <a:ext cx="4595806" cy="180000"/>
          </a:xfrm>
        </p:spPr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04FCC4FB-1A0E-4CD8-8A11-F4D2B16F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6E41BAE-D949-4A71-8D04-37F3ACDE928F}"/>
              </a:ext>
            </a:extLst>
          </p:cNvPr>
          <p:cNvGrpSpPr/>
          <p:nvPr userDrawn="1"/>
        </p:nvGrpSpPr>
        <p:grpSpPr>
          <a:xfrm>
            <a:off x="0" y="5799782"/>
            <a:ext cx="11520488" cy="129600"/>
            <a:chOff x="0" y="5799782"/>
            <a:chExt cx="11520488" cy="12960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BA353439-BD24-444E-83CC-D02F5E0617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864582"/>
              <a:ext cx="11520488" cy="0"/>
            </a:xfrm>
            <a:prstGeom prst="line">
              <a:avLst/>
            </a:prstGeom>
            <a:ln w="3175">
              <a:gradFill flip="none" rotWithShape="1">
                <a:gsLst>
                  <a:gs pos="48000">
                    <a:schemeClr val="accent6"/>
                  </a:gs>
                  <a:gs pos="56000">
                    <a:schemeClr val="accent6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040C2719-AE53-499C-BB98-4411697BFC79}"/>
                </a:ext>
              </a:extLst>
            </p:cNvPr>
            <p:cNvGrpSpPr/>
            <p:nvPr/>
          </p:nvGrpSpPr>
          <p:grpSpPr>
            <a:xfrm>
              <a:off x="5695444" y="5799782"/>
              <a:ext cx="129600" cy="129600"/>
              <a:chOff x="5412076" y="5798343"/>
              <a:chExt cx="129600" cy="129600"/>
            </a:xfrm>
          </p:grpSpPr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xmlns="" id="{36ADF697-554D-46FA-9748-EAB9CC304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3D561950-7321-40A5-A636-08F5C2964F6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4A1F48A5-32B6-4559-A9D1-49B78D1B7F84}"/>
                </a:ext>
              </a:extLst>
            </p:cNvPr>
            <p:cNvGrpSpPr/>
            <p:nvPr/>
          </p:nvGrpSpPr>
          <p:grpSpPr>
            <a:xfrm>
              <a:off x="3825047" y="5799782"/>
              <a:ext cx="129600" cy="129600"/>
              <a:chOff x="5412076" y="5798343"/>
              <a:chExt cx="129600" cy="129600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xmlns="" id="{14397F77-6790-4D0B-94A7-C5E13FBF31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xmlns="" id="{AB2BEC45-9898-40EE-9ACE-D250D3618DA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7405823E-1835-4C2F-9A4A-A40B7B6B36D4}"/>
                </a:ext>
              </a:extLst>
            </p:cNvPr>
            <p:cNvGrpSpPr/>
            <p:nvPr/>
          </p:nvGrpSpPr>
          <p:grpSpPr>
            <a:xfrm>
              <a:off x="1954650" y="5799782"/>
              <a:ext cx="129600" cy="129600"/>
              <a:chOff x="5412076" y="5798343"/>
              <a:chExt cx="129600" cy="12960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48CDBCD2-F74D-4722-B14F-F52B9D423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876" y="5798343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12FC85F3-DB08-4CE3-83BE-95ABDDE7993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76876" y="5798344"/>
                <a:ext cx="0" cy="1296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5210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1D7BDD1-336B-47F1-A346-0D69580106A1}"/>
              </a:ext>
            </a:extLst>
          </p:cNvPr>
          <p:cNvSpPr/>
          <p:nvPr userDrawn="1"/>
        </p:nvSpPr>
        <p:spPr>
          <a:xfrm>
            <a:off x="5695444" y="1"/>
            <a:ext cx="5825043" cy="64801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56402BA-07A2-4946-90A1-3A7B7B8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9" y="951310"/>
            <a:ext cx="9720261" cy="93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F23AA1-D76E-4317-9FE5-3B3381050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9" y="570083"/>
            <a:ext cx="9720262" cy="173038"/>
          </a:xfrm>
        </p:spPr>
        <p:txBody>
          <a:bodyPr/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D12CC350-3FE3-4819-92A0-358BC6973A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6367FAD-F8B8-4D83-A3ED-839249177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4839" y="6132796"/>
            <a:ext cx="4595806" cy="180000"/>
          </a:xfrm>
        </p:spPr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04FCC4FB-1A0E-4CD8-8A11-F4D2B16F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A353439-BD24-444E-83CC-D02F5E0617FE}"/>
              </a:ext>
            </a:extLst>
          </p:cNvPr>
          <p:cNvCxnSpPr>
            <a:cxnSpLocks/>
          </p:cNvCxnSpPr>
          <p:nvPr/>
        </p:nvCxnSpPr>
        <p:spPr>
          <a:xfrm>
            <a:off x="0" y="5864582"/>
            <a:ext cx="11520488" cy="0"/>
          </a:xfrm>
          <a:prstGeom prst="line">
            <a:avLst/>
          </a:prstGeom>
          <a:ln w="3175">
            <a:gradFill flip="none" rotWithShape="1">
              <a:gsLst>
                <a:gs pos="34000">
                  <a:schemeClr val="accent6"/>
                </a:gs>
                <a:gs pos="51000">
                  <a:schemeClr val="accent6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931E048F-FB9B-458D-A866-7E4596B2E3A8}"/>
              </a:ext>
            </a:extLst>
          </p:cNvPr>
          <p:cNvGrpSpPr/>
          <p:nvPr userDrawn="1"/>
        </p:nvGrpSpPr>
        <p:grpSpPr>
          <a:xfrm>
            <a:off x="3825047" y="5799782"/>
            <a:ext cx="129600" cy="129600"/>
            <a:chOff x="5412076" y="5798343"/>
            <a:chExt cx="129600" cy="1296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F7BC4DE1-8A12-428C-86CD-4B5D1B1F811D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6A4AF6C6-D742-4A75-A717-76A63C42FC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6424A97-2ADD-41A1-A0A5-816034F4299B}"/>
              </a:ext>
            </a:extLst>
          </p:cNvPr>
          <p:cNvGrpSpPr/>
          <p:nvPr userDrawn="1"/>
        </p:nvGrpSpPr>
        <p:grpSpPr>
          <a:xfrm>
            <a:off x="1954650" y="5799782"/>
            <a:ext cx="129600" cy="129600"/>
            <a:chOff x="5412076" y="5798343"/>
            <a:chExt cx="129600" cy="129600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E6753C2-3444-4502-8BDE-8D7AD6EE073D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9994F07F-B44C-40D7-890F-F024C1AB84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0B306140-E9A2-430A-9638-7117A1F02CAB}"/>
              </a:ext>
            </a:extLst>
          </p:cNvPr>
          <p:cNvGrpSpPr/>
          <p:nvPr userDrawn="1"/>
        </p:nvGrpSpPr>
        <p:grpSpPr>
          <a:xfrm>
            <a:off x="84253" y="5799782"/>
            <a:ext cx="129600" cy="129600"/>
            <a:chOff x="5412076" y="5798343"/>
            <a:chExt cx="129600" cy="129600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xmlns="" id="{24A39270-A652-4892-B9DE-FFEDE3C2B79B}"/>
                </a:ext>
              </a:extLst>
            </p:cNvPr>
            <p:cNvCxnSpPr>
              <a:cxnSpLocks/>
            </p:cNvCxnSpPr>
            <p:nvPr/>
          </p:nvCxnSpPr>
          <p:spPr>
            <a:xfrm>
              <a:off x="5476876" y="5798343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xmlns="" id="{1AE50BA2-8582-4A0B-BA13-C74D2011B9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6876" y="5798344"/>
              <a:ext cx="0" cy="1296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67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56402BA-07A2-4946-90A1-3A7B7B8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40" y="951310"/>
            <a:ext cx="4900608" cy="93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F23AA1-D76E-4317-9FE5-3B3381050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9" y="570083"/>
            <a:ext cx="4900609" cy="173038"/>
          </a:xfrm>
        </p:spPr>
        <p:txBody>
          <a:bodyPr/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D12CC350-3FE3-4819-92A0-358BC6973A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6367FAD-F8B8-4D83-A3ED-839249177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4839" y="6132796"/>
            <a:ext cx="4595806" cy="180000"/>
          </a:xfrm>
        </p:spPr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04FCC4FB-1A0E-4CD8-8A11-F4D2B16F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EEF222-A5E1-4769-B2F6-06B247344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4840" y="2095501"/>
            <a:ext cx="4900608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7AF269B5-D8A1-4045-9F22-5E4156E4F67F}"/>
              </a:ext>
            </a:extLst>
          </p:cNvPr>
          <p:cNvGrpSpPr/>
          <p:nvPr userDrawn="1"/>
        </p:nvGrpSpPr>
        <p:grpSpPr>
          <a:xfrm>
            <a:off x="0" y="-1"/>
            <a:ext cx="11520488" cy="5864583"/>
            <a:chOff x="0" y="-1"/>
            <a:chExt cx="11520488" cy="586458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542F9FB6-4958-41ED-A2AD-78A162AF115E}"/>
                </a:ext>
              </a:extLst>
            </p:cNvPr>
            <p:cNvGrpSpPr/>
            <p:nvPr userDrawn="1"/>
          </p:nvGrpSpPr>
          <p:grpSpPr>
            <a:xfrm>
              <a:off x="5760244" y="-1"/>
              <a:ext cx="3740794" cy="5864580"/>
              <a:chOff x="5760244" y="-1"/>
              <a:chExt cx="3740794" cy="6480176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776B5B96-DF28-4B22-BA1A-96CA43260D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5760244" y="0"/>
                <a:ext cx="0" cy="6480175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3D3EA557-9A56-4577-919D-4795B81FC8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7630641" y="-1"/>
                <a:ext cx="0" cy="6480175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xmlns="" id="{4907371C-4A79-4F45-9913-A1A62F345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501038" y="-1"/>
                <a:ext cx="0" cy="6480175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CA21BFF9-D0AA-4B3C-A2F9-1BA746ABCB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864582"/>
              <a:ext cx="11520488" cy="0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84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56402BA-07A2-4946-90A1-3A7B7B8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9" y="951310"/>
            <a:ext cx="9720261" cy="93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F23AA1-D76E-4317-9FE5-3B3381050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9" y="570083"/>
            <a:ext cx="9720262" cy="173038"/>
          </a:xfrm>
        </p:spPr>
        <p:txBody>
          <a:bodyPr/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D12CC350-3FE3-4819-92A0-358BC6973A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6367FAD-F8B8-4D83-A3ED-839249177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4839" y="6132796"/>
            <a:ext cx="4595806" cy="180000"/>
          </a:xfrm>
        </p:spPr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04FCC4FB-1A0E-4CD8-8A11-F4D2B16F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</p:spTree>
    <p:extLst>
      <p:ext uri="{BB962C8B-B14F-4D97-AF65-F5344CB8AC3E}">
        <p14:creationId xmlns:p14="http://schemas.microsoft.com/office/powerpoint/2010/main" val="134595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56402BA-07A2-4946-90A1-3A7B7B8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9" y="951310"/>
            <a:ext cx="9720261" cy="93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F23AA1-D76E-4317-9FE5-3B3381050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9" y="570083"/>
            <a:ext cx="9720262" cy="173038"/>
          </a:xfrm>
        </p:spPr>
        <p:txBody>
          <a:bodyPr/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D12CC350-3FE3-4819-92A0-358BC6973A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6367FAD-F8B8-4D83-A3ED-839249177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4839" y="6132796"/>
            <a:ext cx="4595806" cy="180000"/>
          </a:xfrm>
        </p:spPr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04FCC4FB-1A0E-4CD8-8A11-F4D2B16F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</p:spTree>
    <p:extLst>
      <p:ext uri="{BB962C8B-B14F-4D97-AF65-F5344CB8AC3E}">
        <p14:creationId xmlns:p14="http://schemas.microsoft.com/office/powerpoint/2010/main" val="36612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56402BA-07A2-4946-90A1-3A7B7B8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9" y="570083"/>
            <a:ext cx="9720261" cy="93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D12CC350-3FE3-4819-92A0-358BC6973A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6367FAD-F8B8-4D83-A3ED-8392491775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4839" y="6132796"/>
            <a:ext cx="4595806" cy="180000"/>
          </a:xfrm>
        </p:spPr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04FCC4FB-1A0E-4CD8-8A11-F4D2B16F2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EEF222-A5E1-4769-B2F6-06B247344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4839" y="1704975"/>
            <a:ext cx="9720261" cy="42052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789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Только оформление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E7766E34-CD1D-43FF-AB99-1216F106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2B6D4A75-859D-4724-8340-75C08DA0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5" name="Номер слайда 10">
            <a:extLst>
              <a:ext uri="{FF2B5EF4-FFF2-40B4-BE49-F238E27FC236}">
                <a16:creationId xmlns:a16="http://schemas.microsoft.com/office/drawing/2014/main" xmlns="" id="{E128C826-E2ED-418B-9997-7E8B1D214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</p:spTree>
    <p:extLst>
      <p:ext uri="{BB962C8B-B14F-4D97-AF65-F5344CB8AC3E}">
        <p14:creationId xmlns:p14="http://schemas.microsoft.com/office/powerpoint/2010/main" val="33064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E7766E34-CD1D-43FF-AB99-1216F106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2B6D4A75-859D-4724-8340-75C08DA0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интернет-эквайринг «под ключ»</a:t>
            </a:r>
            <a:endParaRPr lang="ru-RU" dirty="0"/>
          </a:p>
        </p:txBody>
      </p:sp>
      <p:sp>
        <p:nvSpPr>
          <p:cNvPr id="5" name="Номер слайда 10">
            <a:extLst>
              <a:ext uri="{FF2B5EF4-FFF2-40B4-BE49-F238E27FC236}">
                <a16:creationId xmlns:a16="http://schemas.microsoft.com/office/drawing/2014/main" xmlns="" id="{E128C826-E2ED-418B-9997-7E8B1D214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</p:spTree>
    <p:extLst>
      <p:ext uri="{BB962C8B-B14F-4D97-AF65-F5344CB8AC3E}">
        <p14:creationId xmlns:p14="http://schemas.microsoft.com/office/powerpoint/2010/main" val="219586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tx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27F840F-B018-41F9-8B18-823F6650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228599"/>
            <a:ext cx="9691687" cy="11430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Образец заголовка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70BBFD3-EA81-4D3F-AB1E-C127703FF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9" y="1609725"/>
            <a:ext cx="9720262" cy="3935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3E19464D-886D-42B0-ABBE-C342AEB36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32796"/>
            <a:ext cx="1862137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>
                    <a:tint val="75000"/>
                    <a:alpha val="50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750A158F-FB7F-4D8C-A474-CE8827C91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4051" y="6132796"/>
            <a:ext cx="4595806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ru-RU" sz="800" b="0" i="0" u="none" strike="noStrike" cap="none">
                <a:solidFill>
                  <a:srgbClr val="FFFFFF">
                    <a:alpha val="50000"/>
                  </a:srgbClr>
                </a:solidFill>
                <a:latin typeface="Montserrat" panose="00000500000000000000" pitchFamily="2" charset="-52"/>
                <a:ea typeface="Oswald"/>
                <a:cs typeface="Arial"/>
                <a:sym typeface="Oswald"/>
              </a:defRPr>
            </a:lvl1pPr>
          </a:lstStyle>
          <a:p>
            <a:r>
              <a:rPr lang="ru-RU" dirty="0"/>
              <a:t>интернет-эквайринг «под ключ»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5E2DE294-E674-42C2-97D1-BA83A45AD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4051" y="6132796"/>
            <a:ext cx="781049" cy="1799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655590B-00A5-49F4-87D9-4F38F7B49239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sz="800" b="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  <p:sldLayoutId id="2147483659" r:id="rId4"/>
    <p:sldLayoutId id="2147483656" r:id="rId5"/>
    <p:sldLayoutId id="2147483655" r:id="rId6"/>
    <p:sldLayoutId id="2147483654" r:id="rId7"/>
    <p:sldLayoutId id="2147483653" r:id="rId8"/>
    <p:sldLayoutId id="2147483660" r:id="rId9"/>
    <p:sldLayoutId id="2147483658" r:id="rId10"/>
    <p:sldLayoutId id="214748365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Font typeface="Arial"/>
        <a:defRPr sz="1000" b="1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2pPr>
      <a:lvl3pPr marL="269875" marR="0" lvl="2" indent="-269875" algn="l" rtl="0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SzPct val="120000"/>
        <a:buFont typeface="Wingdings 2" panose="05020102010507070707" pitchFamily="18" charset="2"/>
        <a:buChar char=""/>
        <a:defRPr sz="1000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3pPr>
      <a:lvl4pPr marL="269875" marR="0" lvl="3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00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4pPr>
      <a:lvl5pPr marL="447675" marR="0" lvl="4" indent="-177800" algn="l" rtl="0">
        <a:lnSpc>
          <a:spcPct val="100000"/>
        </a:lnSpc>
        <a:spcBef>
          <a:spcPts val="0"/>
        </a:spcBef>
        <a:spcAft>
          <a:spcPts val="300"/>
        </a:spcAft>
        <a:buClr>
          <a:schemeClr val="bg2">
            <a:lumMod val="75000"/>
          </a:schemeClr>
        </a:buClr>
        <a:buFont typeface="Wingdings 3" panose="05040102010807070707" pitchFamily="18" charset="2"/>
        <a:buChar char="}"/>
        <a:defRPr sz="800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8729812-3165-8343-A060-214C99901EF3}"/>
              </a:ext>
            </a:extLst>
          </p:cNvPr>
          <p:cNvSpPr/>
          <p:nvPr/>
        </p:nvSpPr>
        <p:spPr>
          <a:xfrm>
            <a:off x="650103" y="4031404"/>
            <a:ext cx="117660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+mn-lt"/>
              </a:rPr>
              <a:t>17</a:t>
            </a:r>
            <a:r>
              <a:rPr lang="ru-RU" sz="1000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en-US" sz="10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ru-RU" sz="1000" b="1" dirty="0">
                <a:solidFill>
                  <a:schemeClr val="bg1"/>
                </a:solidFill>
                <a:latin typeface="+mn-lt"/>
              </a:rPr>
              <a:t>1 мая 2022 г.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108A414-0169-27EA-E71E-C92C47C529FA}"/>
              </a:ext>
            </a:extLst>
          </p:cNvPr>
          <p:cNvSpPr txBox="1">
            <a:spLocks/>
          </p:cNvSpPr>
          <p:nvPr/>
        </p:nvSpPr>
        <p:spPr>
          <a:xfrm>
            <a:off x="614299" y="1584325"/>
            <a:ext cx="7918648" cy="9534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2"/>
                </a:solidFill>
              </a:rPr>
              <a:t>РЕЗУЛЬТАТЫ </a:t>
            </a:r>
            <a:endParaRPr lang="en-US" sz="2400" b="1" dirty="0">
              <a:solidFill>
                <a:schemeClr val="accent2"/>
              </a:solidFill>
            </a:endParaRPr>
          </a:p>
          <a:p>
            <a:pPr algn="l"/>
            <a:r>
              <a:rPr lang="ru-RU" sz="2400" b="1" dirty="0">
                <a:solidFill>
                  <a:schemeClr val="accent2"/>
                </a:solidFill>
              </a:rPr>
              <a:t>МОНИТОРИНГА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6CF0B75-D579-F255-0CB2-A1C359927DAD}"/>
              </a:ext>
            </a:extLst>
          </p:cNvPr>
          <p:cNvSpPr/>
          <p:nvPr/>
        </p:nvSpPr>
        <p:spPr>
          <a:xfrm>
            <a:off x="614298" y="3233226"/>
            <a:ext cx="4271087" cy="4087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мониторинге приняли участие руководители и владельцы </a:t>
            </a:r>
            <a:r>
              <a:rPr lang="en-US" sz="1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6003</a:t>
            </a:r>
            <a:r>
              <a:rPr lang="ru-RU" sz="1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компаний из 85 субъектов РФ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7933A4E-1DD6-E2AD-6C9A-294EADECF49D}"/>
              </a:ext>
            </a:extLst>
          </p:cNvPr>
          <p:cNvGrpSpPr/>
          <p:nvPr/>
        </p:nvGrpSpPr>
        <p:grpSpPr>
          <a:xfrm>
            <a:off x="8651539" y="-1"/>
            <a:ext cx="3475122" cy="6480175"/>
            <a:chOff x="7004519" y="-1"/>
            <a:chExt cx="3475122" cy="6480175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FB0EB41E-7B55-635C-C381-AF1043004FCD}"/>
                </a:ext>
              </a:extLst>
            </p:cNvPr>
            <p:cNvSpPr/>
            <p:nvPr/>
          </p:nvSpPr>
          <p:spPr>
            <a:xfrm>
              <a:off x="7004519" y="-1"/>
              <a:ext cx="3475122" cy="64801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2848C591-B3D1-00AA-09E9-EF3E03CF5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520" r="12945"/>
            <a:stretch/>
          </p:blipFill>
          <p:spPr>
            <a:xfrm>
              <a:off x="7063706" y="-1"/>
              <a:ext cx="3415935" cy="6480175"/>
            </a:xfrm>
            <a:prstGeom prst="rect">
              <a:avLst/>
            </a:prstGeom>
          </p:spPr>
        </p:pic>
      </p:grp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2756CF32-00CC-1882-020E-51EB48FACE0C}"/>
              </a:ext>
            </a:extLst>
          </p:cNvPr>
          <p:cNvCxnSpPr>
            <a:cxnSpLocks/>
          </p:cNvCxnSpPr>
          <p:nvPr/>
        </p:nvCxnSpPr>
        <p:spPr>
          <a:xfrm flipH="1">
            <a:off x="0" y="2518287"/>
            <a:ext cx="3419829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508CDA1A-7321-9829-255D-713207A24671}"/>
              </a:ext>
            </a:extLst>
          </p:cNvPr>
          <p:cNvSpPr txBox="1">
            <a:spLocks/>
          </p:cNvSpPr>
          <p:nvPr/>
        </p:nvSpPr>
        <p:spPr>
          <a:xfrm>
            <a:off x="531922" y="2747708"/>
            <a:ext cx="7918648" cy="197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1400" b="1" dirty="0">
                <a:solidFill>
                  <a:schemeClr val="accent2"/>
                </a:solidFill>
                <a:latin typeface="+mn-lt"/>
              </a:rPr>
              <a:t>Мониторинг текущего состояния бизнеса в России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»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26A3D91F-E2A6-E5F7-7418-AA0C102E0B39}"/>
              </a:ext>
            </a:extLst>
          </p:cNvPr>
          <p:cNvGrpSpPr>
            <a:grpSpLocks noChangeAspect="1"/>
          </p:cNvGrpSpPr>
          <p:nvPr/>
        </p:nvGrpSpPr>
        <p:grpSpPr>
          <a:xfrm>
            <a:off x="379982" y="229998"/>
            <a:ext cx="2990594" cy="806895"/>
            <a:chOff x="379982" y="229998"/>
            <a:chExt cx="2990594" cy="80689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CD9FCE3D-6EF8-0AAF-7F19-9AF366568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641" y="487677"/>
              <a:ext cx="1128935" cy="25003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7A96BA2-4373-6117-2400-E12E91C4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82" y="229998"/>
              <a:ext cx="1785555" cy="806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64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1EEF8491-6CA9-179E-0B50-044445F97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03" y="395007"/>
            <a:ext cx="1128935" cy="250031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54E47A9-7A6D-CF75-055D-091AA3CD7652}"/>
              </a:ext>
            </a:extLst>
          </p:cNvPr>
          <p:cNvSpPr txBox="1"/>
          <p:nvPr/>
        </p:nvSpPr>
        <p:spPr>
          <a:xfrm>
            <a:off x="916344" y="6295412"/>
            <a:ext cx="4944224" cy="10772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РЕЗУЛЬТАТЫ МОНИТОРИНГА «Мониторинг текущего состояния бизнеса в России»</a:t>
            </a:r>
            <a:endParaRPr lang="ru-RU" sz="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Номер слайда 1">
            <a:extLst>
              <a:ext uri="{FF2B5EF4-FFF2-40B4-BE49-F238E27FC236}">
                <a16:creationId xmlns:a16="http://schemas.microsoft.com/office/drawing/2014/main" xmlns="" id="{CE73647D-FB24-67FC-1CFA-229B2C318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2652" y="6259274"/>
            <a:ext cx="1078727" cy="179999"/>
          </a:xfrm>
        </p:spPr>
        <p:txBody>
          <a:bodyPr anchor="ctr"/>
          <a:lstStyle/>
          <a:p>
            <a:r>
              <a:rPr lang="ru-RU" sz="700" dirty="0">
                <a:solidFill>
                  <a:schemeClr val="accent6">
                    <a:lumMod val="75000"/>
                  </a:schemeClr>
                </a:solidFill>
              </a:rPr>
              <a:t>Страница </a:t>
            </a:r>
            <a:fld id="{A655590B-00A5-49F4-87D9-4F38F7B49239}" type="slidenum">
              <a:rPr lang="ru-RU" sz="700" smtClean="0">
                <a:solidFill>
                  <a:schemeClr val="accent6">
                    <a:lumMod val="75000"/>
                  </a:schemeClr>
                </a:solidFill>
              </a:rPr>
              <a:pPr/>
              <a:t>2</a:t>
            </a:fld>
            <a:endParaRPr lang="ru-RU" sz="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D448E20-98D0-B77A-FA0C-9D040823F8D9}"/>
              </a:ext>
            </a:extLst>
          </p:cNvPr>
          <p:cNvSpPr txBox="1"/>
          <p:nvPr/>
        </p:nvSpPr>
        <p:spPr>
          <a:xfrm>
            <a:off x="341540" y="287338"/>
            <a:ext cx="750077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КРИЗИС ЕСТЬ И РАЗВИВАЕТСЯ </a:t>
            </a:r>
          </a:p>
        </p:txBody>
      </p:sp>
      <p:pic>
        <p:nvPicPr>
          <p:cNvPr id="31" name="Рисунок 3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9CAACCE-2A24-D230-8356-3D4257CE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44" y="137328"/>
            <a:ext cx="1785555" cy="8068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5D373A54-A730-492A-17DA-C7B489D8EA5E}"/>
              </a:ext>
            </a:extLst>
          </p:cNvPr>
          <p:cNvSpPr/>
          <p:nvPr/>
        </p:nvSpPr>
        <p:spPr>
          <a:xfrm>
            <a:off x="3126976" y="2245217"/>
            <a:ext cx="2633268" cy="3911108"/>
          </a:xfrm>
          <a:prstGeom prst="roundRect">
            <a:avLst>
              <a:gd name="adj" fmla="val 2539"/>
            </a:avLst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52000" bIns="0" rtlCol="0" anchor="b"/>
          <a:lstStyle/>
          <a:p>
            <a:pPr algn="r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12DFC695-4460-7079-13FD-C3DCE6040164}"/>
              </a:ext>
            </a:extLst>
          </p:cNvPr>
          <p:cNvSpPr/>
          <p:nvPr/>
        </p:nvSpPr>
        <p:spPr>
          <a:xfrm>
            <a:off x="5917006" y="2245217"/>
            <a:ext cx="5292725" cy="3911108"/>
          </a:xfrm>
          <a:prstGeom prst="roundRect">
            <a:avLst>
              <a:gd name="adj" fmla="val 2539"/>
            </a:avLst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52000" bIns="0" rtlCol="0" anchor="b"/>
          <a:lstStyle/>
          <a:p>
            <a:pPr algn="r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BC832D28-8C2E-8CA6-3B61-8DF30A0AAE98}"/>
              </a:ext>
            </a:extLst>
          </p:cNvPr>
          <p:cNvGrpSpPr/>
          <p:nvPr/>
        </p:nvGrpSpPr>
        <p:grpSpPr>
          <a:xfrm>
            <a:off x="3207982" y="765418"/>
            <a:ext cx="2275852" cy="1368702"/>
            <a:chOff x="417952" y="763273"/>
            <a:chExt cx="2275852" cy="136870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152B2CD6-2E4F-29BD-BACE-43B09C9E51F0}"/>
                </a:ext>
              </a:extLst>
            </p:cNvPr>
            <p:cNvSpPr txBox="1"/>
            <p:nvPr/>
          </p:nvSpPr>
          <p:spPr>
            <a:xfrm>
              <a:off x="422245" y="763273"/>
              <a:ext cx="2271559" cy="1368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444500">
                <a:lnSpc>
                  <a:spcPct val="120000"/>
                </a:lnSpc>
                <a:spcBef>
                  <a:spcPct val="0"/>
                </a:spcBef>
                <a:buNone/>
                <a:defRPr sz="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САНКЦИИ ЗАТРОНУЛИ </a:t>
              </a:r>
            </a:p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БОЛЬШИНСТВО КОМПАНИЙ </a:t>
              </a:r>
            </a:p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86,8% </a:t>
              </a:r>
            </a:p>
            <a:p>
              <a:pPr>
                <a:lnSpc>
                  <a:spcPct val="100000"/>
                </a:lnSpc>
                <a:spcBef>
                  <a:spcPts val="1000"/>
                </a:spcBef>
              </a:pPr>
              <a:r>
                <a:rPr lang="ru-RU" sz="700" b="1" dirty="0">
                  <a:solidFill>
                    <a:schemeClr val="bg2">
                      <a:lumMod val="10000"/>
                    </a:schemeClr>
                  </a:solidFill>
                </a:rPr>
                <a:t>Из них 77,4% или уже адаптировались или надеются адаптироваться к санкциям. </a:t>
              </a:r>
            </a:p>
            <a:p>
              <a:pPr>
                <a:lnSpc>
                  <a:spcPct val="100000"/>
                </a:lnSpc>
                <a:spcBef>
                  <a:spcPts val="1000"/>
                </a:spcBef>
              </a:pPr>
              <a:r>
                <a:rPr lang="ru-RU" sz="700" b="1" dirty="0">
                  <a:solidFill>
                    <a:schemeClr val="bg2">
                      <a:lumMod val="10000"/>
                    </a:schemeClr>
                  </a:solidFill>
                </a:rPr>
                <a:t>11,7% уже не сумели и вынуждены полностью или частично остановить бизнес.</a:t>
              </a:r>
            </a:p>
          </p:txBody>
        </p: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xmlns="" id="{D32D24FF-F01E-6430-8269-B9C024F33E9C}"/>
                </a:ext>
              </a:extLst>
            </p:cNvPr>
            <p:cNvCxnSpPr>
              <a:cxnSpLocks/>
            </p:cNvCxnSpPr>
            <p:nvPr/>
          </p:nvCxnSpPr>
          <p:spPr>
            <a:xfrm>
              <a:off x="417952" y="1367384"/>
              <a:ext cx="206035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9B95D7E-FEA2-BD95-697B-6D8E1034D719}"/>
              </a:ext>
            </a:extLst>
          </p:cNvPr>
          <p:cNvSpPr txBox="1"/>
          <p:nvPr/>
        </p:nvSpPr>
        <p:spPr>
          <a:xfrm>
            <a:off x="3207982" y="2331545"/>
            <a:ext cx="2552262" cy="4316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b="1" dirty="0">
                <a:solidFill>
                  <a:schemeClr val="bg1"/>
                </a:solidFill>
                <a:latin typeface="+mn-lt"/>
              </a:rPr>
              <a:t>Какова ситуация в Вашей компании 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chemeClr val="bg1"/>
                </a:solidFill>
                <a:latin typeface="+mn-lt"/>
              </a:rPr>
              <a:t>после введения внешних санкций? 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(один ответ)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745DA550-60FB-424B-9E53-76F3E3FF6A55}"/>
              </a:ext>
            </a:extLst>
          </p:cNvPr>
          <p:cNvGrpSpPr/>
          <p:nvPr/>
        </p:nvGrpSpPr>
        <p:grpSpPr>
          <a:xfrm>
            <a:off x="3060753" y="3114612"/>
            <a:ext cx="2830636" cy="2906465"/>
            <a:chOff x="319674" y="3116760"/>
            <a:chExt cx="2830636" cy="2906465"/>
          </a:xfrm>
        </p:grpSpPr>
        <p:graphicFrame>
          <p:nvGraphicFramePr>
            <p:cNvPr id="71" name="Диаграмма 70">
              <a:extLst>
                <a:ext uri="{FF2B5EF4-FFF2-40B4-BE49-F238E27FC236}">
                  <a16:creationId xmlns:a16="http://schemas.microsoft.com/office/drawing/2014/main" xmlns="" id="{8EBAD593-9B6D-FF67-CF57-C722759CDB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63998261"/>
                </p:ext>
              </p:extLst>
            </p:nvPr>
          </p:nvGraphicFramePr>
          <p:xfrm>
            <a:off x="319674" y="3198991"/>
            <a:ext cx="2633268" cy="28242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E1A7B059-A3A7-7053-41E9-43044100D6A6}"/>
                </a:ext>
              </a:extLst>
            </p:cNvPr>
            <p:cNvSpPr/>
            <p:nvPr/>
          </p:nvSpPr>
          <p:spPr>
            <a:xfrm>
              <a:off x="2001969" y="3217959"/>
              <a:ext cx="829133" cy="185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Санкции не затронули</a:t>
              </a:r>
              <a:endParaRPr lang="ru-RU" sz="700" kern="1200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89E552C7-0586-F189-D456-C0BCA7B90D45}"/>
                </a:ext>
              </a:extLst>
            </p:cNvPr>
            <p:cNvSpPr/>
            <p:nvPr/>
          </p:nvSpPr>
          <p:spPr>
            <a:xfrm>
              <a:off x="490980" y="5809418"/>
              <a:ext cx="2659330" cy="1805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Продолжаем </a:t>
              </a:r>
            </a:p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работать, но пока  не </a:t>
              </a:r>
            </a:p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удалось полностью перестроиться,</a:t>
              </a:r>
            </a:p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надеюсь, удастся в ближайшие месяцы</a:t>
              </a:r>
              <a:endParaRPr lang="ru-RU" sz="700" kern="1200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CD972390-685D-FE78-29AE-DFF6140BD0C6}"/>
                </a:ext>
              </a:extLst>
            </p:cNvPr>
            <p:cNvSpPr/>
            <p:nvPr/>
          </p:nvSpPr>
          <p:spPr>
            <a:xfrm>
              <a:off x="1423378" y="5396159"/>
              <a:ext cx="1252521" cy="3437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Удалось адаптироваться ко всем изменениям</a:t>
              </a:r>
              <a:endParaRPr lang="ru-RU" sz="700" kern="1200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E6A26858-D9E5-0B03-11DB-603C6077CD1C}"/>
                </a:ext>
              </a:extLst>
            </p:cNvPr>
            <p:cNvSpPr/>
            <p:nvPr/>
          </p:nvSpPr>
          <p:spPr>
            <a:xfrm>
              <a:off x="471607" y="3428345"/>
              <a:ext cx="995265" cy="195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Затронули серьёзно, приостановили бизнес</a:t>
              </a:r>
              <a:endParaRPr lang="ru-RU" sz="700" kern="1200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230386ED-4815-0725-F8FB-CDA311998580}"/>
                </a:ext>
              </a:extLst>
            </p:cNvPr>
            <p:cNvSpPr/>
            <p:nvPr/>
          </p:nvSpPr>
          <p:spPr>
            <a:xfrm>
              <a:off x="489307" y="3116760"/>
              <a:ext cx="1165357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Закрываем бизнес</a:t>
              </a:r>
              <a:endParaRPr lang="ru-RU" sz="700" kern="1200" dirty="0"/>
            </a:p>
          </p:txBody>
        </p: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xmlns="" id="{229C2024-2D10-86CB-D561-01B52837DFA6}"/>
                </a:ext>
              </a:extLst>
            </p:cNvPr>
            <p:cNvCxnSpPr>
              <a:cxnSpLocks/>
            </p:cNvCxnSpPr>
            <p:nvPr/>
          </p:nvCxnSpPr>
          <p:spPr>
            <a:xfrm>
              <a:off x="2618627" y="4387384"/>
              <a:ext cx="0" cy="1095241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xmlns="" id="{852BDD03-EA6F-ABD8-F7BF-608EF68AECD9}"/>
                </a:ext>
              </a:extLst>
            </p:cNvPr>
            <p:cNvCxnSpPr>
              <a:cxnSpLocks/>
            </p:cNvCxnSpPr>
            <p:nvPr/>
          </p:nvCxnSpPr>
          <p:spPr>
            <a:xfrm>
              <a:off x="2049313" y="3411053"/>
              <a:ext cx="0" cy="252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xmlns="" id="{F131D8BF-4EF5-FD80-C3DD-FF6BA2C87B55}"/>
                </a:ext>
              </a:extLst>
            </p:cNvPr>
            <p:cNvCxnSpPr>
              <a:cxnSpLocks/>
            </p:cNvCxnSpPr>
            <p:nvPr/>
          </p:nvCxnSpPr>
          <p:spPr>
            <a:xfrm>
              <a:off x="1148138" y="3581716"/>
              <a:ext cx="0" cy="144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xmlns="" id="{F16552BA-65F1-AB33-2AAC-BE17F940F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1760" y="3219106"/>
              <a:ext cx="0" cy="369459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xmlns="" id="{1E07DB41-4B1C-053E-58D7-C6292A59142C}"/>
                </a:ext>
              </a:extLst>
            </p:cNvPr>
            <p:cNvCxnSpPr>
              <a:cxnSpLocks/>
            </p:cNvCxnSpPr>
            <p:nvPr/>
          </p:nvCxnSpPr>
          <p:spPr>
            <a:xfrm>
              <a:off x="1026352" y="5450868"/>
              <a:ext cx="0" cy="252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F16C61A-948D-4EFE-EE40-45581D6DCB55}"/>
              </a:ext>
            </a:extLst>
          </p:cNvPr>
          <p:cNvSpPr txBox="1"/>
          <p:nvPr/>
        </p:nvSpPr>
        <p:spPr>
          <a:xfrm>
            <a:off x="6016253" y="2328573"/>
            <a:ext cx="2552262" cy="4316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b="1" dirty="0">
                <a:solidFill>
                  <a:schemeClr val="bg1"/>
                </a:solidFill>
                <a:latin typeface="+mn-lt"/>
              </a:rPr>
              <a:t>Какие проблемы 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chemeClr val="bg1"/>
                </a:solidFill>
                <a:latin typeface="+mn-lt"/>
              </a:rPr>
              <a:t>остаются наиболее актуальными? 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(не более 3-х вариантов ответов)</a:t>
            </a:r>
          </a:p>
        </p:txBody>
      </p:sp>
      <p:graphicFrame>
        <p:nvGraphicFramePr>
          <p:cNvPr id="90" name="Диаграмма 89">
            <a:extLst>
              <a:ext uri="{FF2B5EF4-FFF2-40B4-BE49-F238E27FC236}">
                <a16:creationId xmlns:a16="http://schemas.microsoft.com/office/drawing/2014/main" xmlns="" id="{61E1AAC3-7AA0-8E2B-C086-27A51422B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550814"/>
              </p:ext>
            </p:extLst>
          </p:nvPr>
        </p:nvGraphicFramePr>
        <p:xfrm>
          <a:off x="5361904" y="2993917"/>
          <a:ext cx="7254756" cy="317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637CBA03-5E2F-4AD7-47CE-DD5B04B2DC5D}"/>
              </a:ext>
            </a:extLst>
          </p:cNvPr>
          <p:cNvGrpSpPr/>
          <p:nvPr/>
        </p:nvGrpSpPr>
        <p:grpSpPr>
          <a:xfrm>
            <a:off x="6016253" y="765418"/>
            <a:ext cx="3321336" cy="1368702"/>
            <a:chOff x="417952" y="763273"/>
            <a:chExt cx="3321336" cy="136870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66577572-0BED-5EE1-0361-0C2F46D1D7AC}"/>
                </a:ext>
              </a:extLst>
            </p:cNvPr>
            <p:cNvSpPr txBox="1"/>
            <p:nvPr/>
          </p:nvSpPr>
          <p:spPr>
            <a:xfrm>
              <a:off x="422245" y="763273"/>
              <a:ext cx="3317043" cy="1368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444500">
                <a:lnSpc>
                  <a:spcPct val="120000"/>
                </a:lnSpc>
                <a:spcBef>
                  <a:spcPct val="0"/>
                </a:spcBef>
                <a:buNone/>
                <a:defRPr sz="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НАИБОЛЕЕ </a:t>
              </a:r>
              <a:br>
                <a:rPr lang="ru-RU" sz="10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СУЩЕСТВЕННЫЕ</a:t>
              </a:r>
              <a:br>
                <a:rPr lang="ru-RU" sz="10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ПРОБЛЕМЫ</a:t>
              </a:r>
            </a:p>
            <a:p>
              <a:pPr>
                <a:lnSpc>
                  <a:spcPct val="100000"/>
                </a:lnSpc>
                <a:spcBef>
                  <a:spcPts val="1000"/>
                </a:spcBef>
              </a:pPr>
              <a:r>
                <a:rPr lang="ru-RU" sz="700" b="1" dirty="0">
                  <a:solidFill>
                    <a:schemeClr val="bg1"/>
                  </a:solidFill>
                </a:rPr>
                <a:t>На первое место вышли: спад спроса — 62,20%, дефицит оборотных средств и кассовые разрывы — 40,70%.</a:t>
              </a:r>
            </a:p>
            <a:p>
              <a:pPr>
                <a:lnSpc>
                  <a:spcPct val="100000"/>
                </a:lnSpc>
                <a:spcBef>
                  <a:spcPts val="1000"/>
                </a:spcBef>
              </a:pPr>
              <a:r>
                <a:rPr lang="ru-RU" sz="700" b="1" dirty="0">
                  <a:solidFill>
                    <a:schemeClr val="bg1"/>
                  </a:solidFill>
                </a:rPr>
                <a:t>Почувствовали разрыв цепочек поставок — 35,90%. Сложности доставки/транспортировки по импорту почувствовали 26,60%.</a:t>
              </a:r>
            </a:p>
            <a:p>
              <a:pPr>
                <a:lnSpc>
                  <a:spcPct val="100000"/>
                </a:lnSpc>
                <a:spcBef>
                  <a:spcPts val="1000"/>
                </a:spcBef>
              </a:pPr>
              <a:endParaRPr lang="ru-RU" sz="7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xmlns="" id="{F98AF15E-85BF-6F1B-6634-1E56837805B1}"/>
                </a:ext>
              </a:extLst>
            </p:cNvPr>
            <p:cNvCxnSpPr>
              <a:cxnSpLocks/>
            </p:cNvCxnSpPr>
            <p:nvPr/>
          </p:nvCxnSpPr>
          <p:spPr>
            <a:xfrm>
              <a:off x="417952" y="1367384"/>
              <a:ext cx="206035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xmlns="" id="{67EAD22C-4274-D860-B929-96059F821E71}"/>
              </a:ext>
            </a:extLst>
          </p:cNvPr>
          <p:cNvCxnSpPr>
            <a:cxnSpLocks/>
          </p:cNvCxnSpPr>
          <p:nvPr/>
        </p:nvCxnSpPr>
        <p:spPr>
          <a:xfrm>
            <a:off x="7272638" y="900113"/>
            <a:ext cx="424785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31DD484-B55E-75AD-BDA2-085677323446}"/>
              </a:ext>
            </a:extLst>
          </p:cNvPr>
          <p:cNvGrpSpPr/>
          <p:nvPr/>
        </p:nvGrpSpPr>
        <p:grpSpPr>
          <a:xfrm>
            <a:off x="417952" y="763273"/>
            <a:ext cx="2539168" cy="1368702"/>
            <a:chOff x="417952" y="763273"/>
            <a:chExt cx="2539168" cy="136870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5D6773AA-4F56-3C98-AD74-A16954893A21}"/>
                </a:ext>
              </a:extLst>
            </p:cNvPr>
            <p:cNvSpPr txBox="1"/>
            <p:nvPr/>
          </p:nvSpPr>
          <p:spPr>
            <a:xfrm>
              <a:off x="417952" y="763273"/>
              <a:ext cx="2539168" cy="1368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444500">
                <a:lnSpc>
                  <a:spcPct val="120000"/>
                </a:lnSpc>
                <a:spcBef>
                  <a:spcPct val="0"/>
                </a:spcBef>
                <a:buNone/>
                <a:defRPr sz="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ПАДЕНИЕ  ЗАТРОНУЛО БОЛЬШИНСТВО ПРЕДПРИНИМАТЕЛЕЙ </a:t>
              </a:r>
            </a:p>
            <a:p>
              <a:pPr>
                <a:lnSpc>
                  <a:spcPct val="100000"/>
                </a:lnSpc>
                <a:spcBef>
                  <a:spcPts val="1000"/>
                </a:spcBef>
              </a:pPr>
              <a:r>
                <a:rPr lang="ru-RU" sz="700" b="1" dirty="0">
                  <a:solidFill>
                    <a:schemeClr val="bg2">
                      <a:lumMod val="10000"/>
                    </a:schemeClr>
                  </a:solidFill>
                </a:rPr>
                <a:t>Ситуация </a:t>
              </a:r>
              <a:r>
                <a:rPr lang="ru-RU" sz="700" dirty="0">
                  <a:solidFill>
                    <a:schemeClr val="bg2">
                      <a:lumMod val="10000"/>
                    </a:schemeClr>
                  </a:solidFill>
                </a:rPr>
                <a:t>в бизнесе большинством предпринимателей </a:t>
              </a:r>
              <a:r>
                <a:rPr lang="ru-RU" sz="700" b="1" dirty="0">
                  <a:solidFill>
                    <a:schemeClr val="bg2">
                      <a:lumMod val="10000"/>
                    </a:schemeClr>
                  </a:solidFill>
                </a:rPr>
                <a:t>оценивается негативно</a:t>
              </a:r>
              <a:r>
                <a:rPr lang="en-US" sz="700" b="1" dirty="0">
                  <a:solidFill>
                    <a:schemeClr val="bg2">
                      <a:lumMod val="10000"/>
                    </a:schemeClr>
                  </a:solidFill>
                </a:rPr>
                <a:t>:</a:t>
              </a:r>
              <a:r>
                <a:rPr lang="ru-RU" sz="700" b="1" dirty="0">
                  <a:solidFill>
                    <a:schemeClr val="bg2">
                      <a:lumMod val="10000"/>
                    </a:schemeClr>
                  </a:solidFill>
                </a:rPr>
                <a:t> у 67,1% бизнес снижается, </a:t>
              </a:r>
              <a:r>
                <a:rPr lang="ru-RU" sz="700" dirty="0">
                  <a:solidFill>
                    <a:schemeClr val="bg2">
                      <a:lumMod val="10000"/>
                    </a:schemeClr>
                  </a:solidFill>
                </a:rPr>
                <a:t>из них </a:t>
              </a:r>
              <a:r>
                <a:rPr lang="ru-RU" sz="700" b="1" dirty="0">
                  <a:solidFill>
                    <a:schemeClr val="bg2">
                      <a:lumMod val="10000"/>
                    </a:schemeClr>
                  </a:solidFill>
                </a:rPr>
                <a:t>в кризисе 12,8%, </a:t>
              </a:r>
              <a:r>
                <a:rPr lang="ru-RU" sz="700" dirty="0">
                  <a:solidFill>
                    <a:schemeClr val="bg2">
                      <a:lumMod val="10000"/>
                    </a:schemeClr>
                  </a:solidFill>
                </a:rPr>
                <a:t>балансирует</a:t>
              </a:r>
              <a:r>
                <a:rPr lang="ru-RU" sz="700" b="1" dirty="0">
                  <a:solidFill>
                    <a:schemeClr val="bg2">
                      <a:lumMod val="10000"/>
                    </a:schemeClr>
                  </a:solidFill>
                </a:rPr>
                <a:t> около нуля 22,4%. </a:t>
              </a:r>
            </a:p>
            <a:p>
              <a:pPr>
                <a:lnSpc>
                  <a:spcPct val="100000"/>
                </a:lnSpc>
                <a:spcBef>
                  <a:spcPts val="1000"/>
                </a:spcBef>
              </a:pPr>
              <a:r>
                <a:rPr lang="ru-RU" sz="700" b="1" dirty="0">
                  <a:solidFill>
                    <a:schemeClr val="bg2">
                      <a:lumMod val="10000"/>
                    </a:schemeClr>
                  </a:solidFill>
                </a:rPr>
                <a:t>Только 10,4% заявили что их бизнес стабилен и продолжает расти. </a:t>
              </a:r>
            </a:p>
          </p:txBody>
        </p: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xmlns="" id="{6925B690-A6BD-B182-B2DE-4B7FC541931D}"/>
                </a:ext>
              </a:extLst>
            </p:cNvPr>
            <p:cNvCxnSpPr>
              <a:cxnSpLocks/>
            </p:cNvCxnSpPr>
            <p:nvPr/>
          </p:nvCxnSpPr>
          <p:spPr>
            <a:xfrm>
              <a:off x="417952" y="1367384"/>
              <a:ext cx="206035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Прямоугольник: скругленные углы 107">
            <a:extLst>
              <a:ext uri="{FF2B5EF4-FFF2-40B4-BE49-F238E27FC236}">
                <a16:creationId xmlns:a16="http://schemas.microsoft.com/office/drawing/2014/main" xmlns="" id="{1A122E5D-25FD-DC4E-8FC4-5C8BAE7DD417}"/>
              </a:ext>
            </a:extLst>
          </p:cNvPr>
          <p:cNvSpPr/>
          <p:nvPr/>
        </p:nvSpPr>
        <p:spPr>
          <a:xfrm>
            <a:off x="336946" y="2245217"/>
            <a:ext cx="2633268" cy="3911108"/>
          </a:xfrm>
          <a:prstGeom prst="roundRect">
            <a:avLst>
              <a:gd name="adj" fmla="val 2539"/>
            </a:avLst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52000" bIns="0" rtlCol="0" anchor="b"/>
          <a:lstStyle/>
          <a:p>
            <a:pPr algn="r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DAB75348-DF35-0443-86E1-F0F913D7E6B3}"/>
              </a:ext>
            </a:extLst>
          </p:cNvPr>
          <p:cNvGrpSpPr/>
          <p:nvPr/>
        </p:nvGrpSpPr>
        <p:grpSpPr>
          <a:xfrm>
            <a:off x="242400" y="2901425"/>
            <a:ext cx="2728499" cy="3121800"/>
            <a:chOff x="319674" y="2901425"/>
            <a:chExt cx="2728499" cy="3121800"/>
          </a:xfrm>
        </p:grpSpPr>
        <p:graphicFrame>
          <p:nvGraphicFramePr>
            <p:cNvPr id="111" name="Диаграмма 110">
              <a:extLst>
                <a:ext uri="{FF2B5EF4-FFF2-40B4-BE49-F238E27FC236}">
                  <a16:creationId xmlns:a16="http://schemas.microsoft.com/office/drawing/2014/main" xmlns="" id="{6714D532-3636-F24F-80C2-42C15CC06F7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92477750"/>
                </p:ext>
              </p:extLst>
            </p:nvPr>
          </p:nvGraphicFramePr>
          <p:xfrm>
            <a:off x="319674" y="3198991"/>
            <a:ext cx="2633268" cy="28242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xmlns="" id="{D4D8B580-61C9-6E4D-B83C-4BACD8B360F3}"/>
                </a:ext>
              </a:extLst>
            </p:cNvPr>
            <p:cNvSpPr/>
            <p:nvPr/>
          </p:nvSpPr>
          <p:spPr>
            <a:xfrm>
              <a:off x="1958301" y="3215518"/>
              <a:ext cx="829133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Стабильный рост, как и раньше</a:t>
              </a:r>
              <a:endParaRPr lang="ru-RU" sz="700" kern="1200" dirty="0"/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xmlns="" id="{14097D94-2902-2B45-89FB-2496F2B483B4}"/>
                </a:ext>
              </a:extLst>
            </p:cNvPr>
            <p:cNvSpPr/>
            <p:nvPr/>
          </p:nvSpPr>
          <p:spPr>
            <a:xfrm>
              <a:off x="2358730" y="3649999"/>
              <a:ext cx="689443" cy="2880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Стагнация, балансируем около 0</a:t>
              </a:r>
              <a:endParaRPr lang="ru-RU" sz="700" kern="1200" dirty="0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9A6036FC-2939-CD4B-A80E-FEADE89393D2}"/>
                </a:ext>
              </a:extLst>
            </p:cNvPr>
            <p:cNvSpPr/>
            <p:nvPr/>
          </p:nvSpPr>
          <p:spPr>
            <a:xfrm>
              <a:off x="707512" y="5798741"/>
              <a:ext cx="1409734" cy="20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Снижение выручки,</a:t>
              </a:r>
            </a:p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 но ситуация контролируется</a:t>
              </a:r>
              <a:endParaRPr lang="ru-RU" sz="700" kern="1200" dirty="0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97BBA288-A867-BA4D-90E8-99EEBE8698E4}"/>
                </a:ext>
              </a:extLst>
            </p:cNvPr>
            <p:cNvSpPr/>
            <p:nvPr/>
          </p:nvSpPr>
          <p:spPr>
            <a:xfrm>
              <a:off x="571450" y="5425520"/>
              <a:ext cx="677077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Серьезный спад</a:t>
              </a:r>
              <a:endParaRPr lang="ru-RU" sz="700" kern="1200" dirty="0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A1E2591D-DCF7-3544-97D4-6981E2DE8634}"/>
                </a:ext>
              </a:extLst>
            </p:cNvPr>
            <p:cNvSpPr/>
            <p:nvPr/>
          </p:nvSpPr>
          <p:spPr>
            <a:xfrm>
              <a:off x="524164" y="3169578"/>
              <a:ext cx="1119936" cy="25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Бизнес пришлось или в ближайшее время придётся закрыть</a:t>
              </a:r>
              <a:endParaRPr lang="ru-RU" sz="700" kern="1200" dirty="0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B863AF0E-AC9B-CA45-8DA2-55E7152690FD}"/>
                </a:ext>
              </a:extLst>
            </p:cNvPr>
            <p:cNvSpPr/>
            <p:nvPr/>
          </p:nvSpPr>
          <p:spPr>
            <a:xfrm>
              <a:off x="689870" y="3527504"/>
              <a:ext cx="367361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Кризис</a:t>
              </a:r>
              <a:endParaRPr lang="ru-RU" sz="700" kern="1200" dirty="0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EF050CE1-EBCA-3A45-A68C-E56D3B0FA8A7}"/>
                </a:ext>
              </a:extLst>
            </p:cNvPr>
            <p:cNvSpPr/>
            <p:nvPr/>
          </p:nvSpPr>
          <p:spPr>
            <a:xfrm>
              <a:off x="1610047" y="2901425"/>
              <a:ext cx="1165357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Ускоренный рост</a:t>
              </a:r>
              <a:endParaRPr lang="ru-RU" sz="700" kern="1200" dirty="0"/>
            </a:p>
          </p:txBody>
        </p: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xmlns="" id="{341E50D4-7BDD-B946-8A6A-3E2195B9562F}"/>
                </a:ext>
              </a:extLst>
            </p:cNvPr>
            <p:cNvCxnSpPr>
              <a:cxnSpLocks/>
            </p:cNvCxnSpPr>
            <p:nvPr/>
          </p:nvCxnSpPr>
          <p:spPr>
            <a:xfrm>
              <a:off x="2046487" y="5563456"/>
              <a:ext cx="3636" cy="208254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xmlns="" id="{DC90178B-3996-D54A-ACB4-296ABA0A645C}"/>
                </a:ext>
              </a:extLst>
            </p:cNvPr>
            <p:cNvCxnSpPr>
              <a:cxnSpLocks/>
            </p:cNvCxnSpPr>
            <p:nvPr/>
          </p:nvCxnSpPr>
          <p:spPr>
            <a:xfrm>
              <a:off x="2003935" y="3394785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xmlns="" id="{20DC091A-7C17-BC48-948B-79CCD3088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074" y="3634483"/>
              <a:ext cx="0" cy="161506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xmlns="" id="{9B4EC747-1448-D543-9142-79DB27F93989}"/>
                </a:ext>
              </a:extLst>
            </p:cNvPr>
            <p:cNvCxnSpPr>
              <a:cxnSpLocks/>
            </p:cNvCxnSpPr>
            <p:nvPr/>
          </p:nvCxnSpPr>
          <p:spPr>
            <a:xfrm>
              <a:off x="1309097" y="3488394"/>
              <a:ext cx="0" cy="144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xmlns="" id="{ED242694-066D-F445-926E-64D68F416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4261" y="3010712"/>
              <a:ext cx="0" cy="602682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xmlns="" id="{26AF8541-5761-D741-86B9-D8C828444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9729" y="3938006"/>
              <a:ext cx="0" cy="35088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xmlns="" id="{9D4785F0-00C2-544D-88BC-0ED404A4C6FA}"/>
                </a:ext>
              </a:extLst>
            </p:cNvPr>
            <p:cNvCxnSpPr>
              <a:cxnSpLocks/>
            </p:cNvCxnSpPr>
            <p:nvPr/>
          </p:nvCxnSpPr>
          <p:spPr>
            <a:xfrm>
              <a:off x="647919" y="4954284"/>
              <a:ext cx="0" cy="403689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5B1CF040-9189-7142-A3B1-3884D83E933D}"/>
              </a:ext>
            </a:extLst>
          </p:cNvPr>
          <p:cNvSpPr txBox="1"/>
          <p:nvPr/>
        </p:nvSpPr>
        <p:spPr>
          <a:xfrm>
            <a:off x="417952" y="2331545"/>
            <a:ext cx="2552262" cy="4316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b="1" dirty="0">
                <a:solidFill>
                  <a:schemeClr val="bg1"/>
                </a:solidFill>
                <a:latin typeface="+mn-lt"/>
              </a:rPr>
              <a:t>Как Вы оцениваете 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chemeClr val="bg1"/>
                </a:solidFill>
                <a:latin typeface="+mn-lt"/>
              </a:rPr>
              <a:t>текущее состояние своего бизнеса? 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(один ответ)</a:t>
            </a:r>
          </a:p>
        </p:txBody>
      </p:sp>
    </p:spTree>
    <p:extLst>
      <p:ext uri="{BB962C8B-B14F-4D97-AF65-F5344CB8AC3E}">
        <p14:creationId xmlns:p14="http://schemas.microsoft.com/office/powerpoint/2010/main" val="8684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FA0C1205-39C2-68BF-E726-2AE90E0C25D1}"/>
              </a:ext>
            </a:extLst>
          </p:cNvPr>
          <p:cNvSpPr/>
          <p:nvPr/>
        </p:nvSpPr>
        <p:spPr>
          <a:xfrm>
            <a:off x="323851" y="2200354"/>
            <a:ext cx="4015347" cy="3947788"/>
          </a:xfrm>
          <a:prstGeom prst="roundRect">
            <a:avLst>
              <a:gd name="adj" fmla="val 2539"/>
            </a:avLst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52000" bIns="0" rtlCol="0" anchor="b"/>
          <a:lstStyle/>
          <a:p>
            <a:pPr algn="r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xmlns="" id="{726AB567-5DB0-8AB3-59BA-9199382B0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549760"/>
              </p:ext>
            </p:extLst>
          </p:nvPr>
        </p:nvGraphicFramePr>
        <p:xfrm>
          <a:off x="284176" y="2596494"/>
          <a:ext cx="4094695" cy="319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4B143CF-37BB-30EE-89E8-28A08CAE5688}"/>
              </a:ext>
            </a:extLst>
          </p:cNvPr>
          <p:cNvSpPr/>
          <p:nvPr/>
        </p:nvSpPr>
        <p:spPr>
          <a:xfrm>
            <a:off x="2358890" y="657395"/>
            <a:ext cx="1582221" cy="255075"/>
          </a:xfrm>
          <a:prstGeom prst="roundRect">
            <a:avLst>
              <a:gd name="adj" fmla="val 96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1EEF8491-6CA9-179E-0B50-044445F97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03" y="395007"/>
            <a:ext cx="1128935" cy="250031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54E47A9-7A6D-CF75-055D-091AA3CD7652}"/>
              </a:ext>
            </a:extLst>
          </p:cNvPr>
          <p:cNvSpPr txBox="1"/>
          <p:nvPr/>
        </p:nvSpPr>
        <p:spPr>
          <a:xfrm>
            <a:off x="916344" y="6295412"/>
            <a:ext cx="4944224" cy="10772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РЕЗУЛЬТАТЫ МОНИТОРИНГА «Мониторинг текущего состояния бизнеса в России»</a:t>
            </a:r>
            <a:endParaRPr lang="ru-RU" sz="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Номер слайда 1">
            <a:extLst>
              <a:ext uri="{FF2B5EF4-FFF2-40B4-BE49-F238E27FC236}">
                <a16:creationId xmlns:a16="http://schemas.microsoft.com/office/drawing/2014/main" xmlns="" id="{CE73647D-FB24-67FC-1CFA-229B2C318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2652" y="6259274"/>
            <a:ext cx="1078727" cy="179999"/>
          </a:xfrm>
        </p:spPr>
        <p:txBody>
          <a:bodyPr anchor="ctr"/>
          <a:lstStyle/>
          <a:p>
            <a:r>
              <a:rPr lang="ru-RU" sz="700" dirty="0">
                <a:solidFill>
                  <a:schemeClr val="accent6">
                    <a:lumMod val="75000"/>
                  </a:schemeClr>
                </a:solidFill>
              </a:rPr>
              <a:t>Страница </a:t>
            </a:r>
            <a:fld id="{A655590B-00A5-49F4-87D9-4F38F7B49239}" type="slidenum">
              <a:rPr lang="ru-RU" sz="700" smtClean="0">
                <a:solidFill>
                  <a:schemeClr val="accent6">
                    <a:lumMod val="75000"/>
                  </a:schemeClr>
                </a:solidFill>
              </a:rPr>
              <a:pPr/>
              <a:t>3</a:t>
            </a:fld>
            <a:endParaRPr lang="ru-RU" sz="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D448E20-98D0-B77A-FA0C-9D040823F8D9}"/>
              </a:ext>
            </a:extLst>
          </p:cNvPr>
          <p:cNvSpPr txBox="1"/>
          <p:nvPr/>
        </p:nvSpPr>
        <p:spPr>
          <a:xfrm>
            <a:off x="341540" y="287338"/>
            <a:ext cx="750077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ДЕЙСТВИЯ ПРАВИТЕЛЬСТВА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02ABBB3-58CB-6FEF-64DB-86202CC1BD7D}"/>
              </a:ext>
            </a:extLst>
          </p:cNvPr>
          <p:cNvSpPr txBox="1"/>
          <p:nvPr/>
        </p:nvSpPr>
        <p:spPr>
          <a:xfrm>
            <a:off x="323850" y="667728"/>
            <a:ext cx="373251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  <a:latin typeface="+mj-lt"/>
              </a:rPr>
              <a:t>по мнению бизнеса 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недостаточны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52BDF10-1531-7B6B-4176-9940E52D7E95}"/>
              </a:ext>
            </a:extLst>
          </p:cNvPr>
          <p:cNvSpPr txBox="1"/>
          <p:nvPr/>
        </p:nvSpPr>
        <p:spPr>
          <a:xfrm>
            <a:off x="417952" y="1356409"/>
            <a:ext cx="3833096" cy="926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444500">
              <a:lnSpc>
                <a:spcPct val="120000"/>
              </a:lnSpc>
              <a:spcBef>
                <a:spcPct val="0"/>
              </a:spcBef>
              <a:buNone/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bg1"/>
                </a:solidFill>
                <a:latin typeface="+mj-lt"/>
              </a:rPr>
              <a:t>ДЕЙСТВИЯ ПРАВИТЕЛЬСТВА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b="1" dirty="0">
                <a:solidFill>
                  <a:schemeClr val="bg1"/>
                </a:solidFill>
              </a:rPr>
              <a:t>оценивают положительно как спокойные и эффективные – 34,7% респондентов, больше половины (56,4%) оценивают их как недостаточные </a:t>
            </a: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xmlns="" id="{C5424986-6C18-D6B3-0CFD-5E3761B4B2C6}"/>
              </a:ext>
            </a:extLst>
          </p:cNvPr>
          <p:cNvSpPr/>
          <p:nvPr/>
        </p:nvSpPr>
        <p:spPr>
          <a:xfrm>
            <a:off x="4694089" y="2202499"/>
            <a:ext cx="6514117" cy="3947788"/>
          </a:xfrm>
          <a:prstGeom prst="roundRect">
            <a:avLst>
              <a:gd name="adj" fmla="val 253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52000" bIns="0" rtlCol="0" anchor="b"/>
          <a:lstStyle/>
          <a:p>
            <a:pPr algn="r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ED53C73E-330B-A7B1-A871-3F80425CCF30}"/>
              </a:ext>
            </a:extLst>
          </p:cNvPr>
          <p:cNvSpPr txBox="1"/>
          <p:nvPr/>
        </p:nvSpPr>
        <p:spPr>
          <a:xfrm>
            <a:off x="4812643" y="1356409"/>
            <a:ext cx="5280190" cy="926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444500">
              <a:lnSpc>
                <a:spcPct val="120000"/>
              </a:lnSpc>
              <a:spcBef>
                <a:spcPct val="0"/>
              </a:spcBef>
              <a:buNone/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accent2"/>
                </a:solidFill>
                <a:latin typeface="+mj-lt"/>
              </a:rPr>
              <a:t>ПОМОЧЬ МОГУТ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ru-RU" b="1" dirty="0">
                <a:solidFill>
                  <a:schemeClr val="bg1"/>
                </a:solidFill>
              </a:rPr>
              <a:t>налоговые послабления — списание части налогов — 52,80%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</a:rPr>
              <a:t>снижение страховых взносов до 15% — 49,20%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</a:rPr>
              <a:t>более дешевые и доступные оборотные кредиты — 45,20%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</a:rPr>
              <a:t>заморозка тарифов естественных монополий — 23,50%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1" name="Диаграмма 120">
            <a:extLst>
              <a:ext uri="{FF2B5EF4-FFF2-40B4-BE49-F238E27FC236}">
                <a16:creationId xmlns:a16="http://schemas.microsoft.com/office/drawing/2014/main" xmlns="" id="{21551E30-E50D-37B5-7152-647D0F42F7E6}"/>
              </a:ext>
            </a:extLst>
          </p:cNvPr>
          <p:cNvGraphicFramePr>
            <a:graphicFrameLocks/>
          </p:cNvGraphicFramePr>
          <p:nvPr/>
        </p:nvGraphicFramePr>
        <p:xfrm>
          <a:off x="4575938" y="2896314"/>
          <a:ext cx="7254756" cy="317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A7AB513D-1474-2781-A9A1-1F3D6D52B84A}"/>
              </a:ext>
            </a:extLst>
          </p:cNvPr>
          <p:cNvSpPr txBox="1"/>
          <p:nvPr/>
        </p:nvSpPr>
        <p:spPr>
          <a:xfrm>
            <a:off x="4812643" y="2293895"/>
            <a:ext cx="4387865" cy="4316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b="1" dirty="0">
                <a:solidFill>
                  <a:schemeClr val="bg1"/>
                </a:solidFill>
                <a:latin typeface="+mn-lt"/>
              </a:rPr>
              <a:t>По Вашему мнению, на что Правительство РФ еще должно сделать акценты при принятии мер поддержки в сегодняшней ситуации?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(не более 3-х вариантов ответов)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486CB5-1947-9465-3A34-BE3DA0402537}"/>
              </a:ext>
            </a:extLst>
          </p:cNvPr>
          <p:cNvSpPr txBox="1"/>
          <p:nvPr/>
        </p:nvSpPr>
        <p:spPr>
          <a:xfrm>
            <a:off x="417952" y="2331545"/>
            <a:ext cx="2541005" cy="4316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b="1" dirty="0">
                <a:solidFill>
                  <a:schemeClr val="bg1"/>
                </a:solidFill>
                <a:latin typeface="+mn-lt"/>
              </a:rPr>
              <a:t>Как Вы оцениваете действия Правительства в условиях санкционного давления?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(один ответ)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F25E275-6236-3CF0-FFED-918561311829}"/>
              </a:ext>
            </a:extLst>
          </p:cNvPr>
          <p:cNvSpPr/>
          <p:nvPr/>
        </p:nvSpPr>
        <p:spPr>
          <a:xfrm>
            <a:off x="3413608" y="4334110"/>
            <a:ext cx="819248" cy="53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44450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700" b="0" i="0" kern="1200" dirty="0">
                <a:solidFill>
                  <a:schemeClr val="bg1"/>
                </a:solidFill>
              </a:rPr>
              <a:t>недостаточные для борьбы с кризисом</a:t>
            </a:r>
            <a:endParaRPr lang="ru-RU" sz="700" kern="12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3B4556A-0EB8-4B2C-A264-83A0F55813C7}"/>
              </a:ext>
            </a:extLst>
          </p:cNvPr>
          <p:cNvSpPr/>
          <p:nvPr/>
        </p:nvSpPr>
        <p:spPr>
          <a:xfrm>
            <a:off x="279862" y="4560943"/>
            <a:ext cx="907502" cy="52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44450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700" b="0" i="0" kern="1200" dirty="0">
                <a:solidFill>
                  <a:schemeClr val="bg1"/>
                </a:solidFill>
              </a:rPr>
              <a:t>только </a:t>
            </a:r>
          </a:p>
          <a:p>
            <a:pPr marL="0" lvl="0" indent="0" algn="r" defTabSz="44450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700" b="0" i="0" kern="1200" dirty="0">
                <a:solidFill>
                  <a:schemeClr val="bg1"/>
                </a:solidFill>
              </a:rPr>
              <a:t>осложняют ситуацию</a:t>
            </a:r>
            <a:endParaRPr lang="ru-RU" sz="700" kern="1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44514D3-C005-CC54-53F9-CC34F81AF1FE}"/>
              </a:ext>
            </a:extLst>
          </p:cNvPr>
          <p:cNvSpPr/>
          <p:nvPr/>
        </p:nvSpPr>
        <p:spPr>
          <a:xfrm>
            <a:off x="37755" y="3338491"/>
            <a:ext cx="1696639" cy="326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44450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700" b="0" i="0" kern="1200" dirty="0">
                <a:solidFill>
                  <a:schemeClr val="bg1"/>
                </a:solidFill>
              </a:rPr>
              <a:t>спокойные и эффективные</a:t>
            </a:r>
            <a:endParaRPr lang="ru-RU" sz="700" kern="12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AAECAFA-A22D-93F0-AF8A-54D864C87049}"/>
              </a:ext>
            </a:extLst>
          </p:cNvPr>
          <p:cNvCxnSpPr>
            <a:cxnSpLocks/>
          </p:cNvCxnSpPr>
          <p:nvPr/>
        </p:nvCxnSpPr>
        <p:spPr>
          <a:xfrm>
            <a:off x="7272638" y="900113"/>
            <a:ext cx="424785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233CE767-E5C2-C660-44EE-2BD01933B0D1}"/>
              </a:ext>
            </a:extLst>
          </p:cNvPr>
          <p:cNvCxnSpPr>
            <a:cxnSpLocks/>
          </p:cNvCxnSpPr>
          <p:nvPr/>
        </p:nvCxnSpPr>
        <p:spPr>
          <a:xfrm>
            <a:off x="417952" y="1593929"/>
            <a:ext cx="20603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D03AC24F-769D-6A46-4834-CF082B63EA9A}"/>
              </a:ext>
            </a:extLst>
          </p:cNvPr>
          <p:cNvCxnSpPr>
            <a:cxnSpLocks/>
          </p:cNvCxnSpPr>
          <p:nvPr/>
        </p:nvCxnSpPr>
        <p:spPr>
          <a:xfrm>
            <a:off x="4812643" y="1593929"/>
            <a:ext cx="206035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9CAACCE-2A24-D230-8356-3D4257CEB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044" y="137328"/>
            <a:ext cx="1785555" cy="8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6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FA0C1205-39C2-68BF-E726-2AE90E0C25D1}"/>
              </a:ext>
            </a:extLst>
          </p:cNvPr>
          <p:cNvSpPr/>
          <p:nvPr/>
        </p:nvSpPr>
        <p:spPr>
          <a:xfrm>
            <a:off x="4515492" y="1289407"/>
            <a:ext cx="6681734" cy="4858736"/>
          </a:xfrm>
          <a:prstGeom prst="roundRect">
            <a:avLst>
              <a:gd name="adj" fmla="val 1270"/>
            </a:avLst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52000" bIns="0" rtlCol="0" anchor="b"/>
          <a:lstStyle/>
          <a:p>
            <a:pPr algn="r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4B143CF-37BB-30EE-89E8-28A08CAE5688}"/>
              </a:ext>
            </a:extLst>
          </p:cNvPr>
          <p:cNvSpPr/>
          <p:nvPr/>
        </p:nvSpPr>
        <p:spPr>
          <a:xfrm>
            <a:off x="3874334" y="657395"/>
            <a:ext cx="3070995" cy="255075"/>
          </a:xfrm>
          <a:prstGeom prst="roundRect">
            <a:avLst>
              <a:gd name="adj" fmla="val 96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1EEF8491-6CA9-179E-0B50-044445F97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03" y="395007"/>
            <a:ext cx="1128935" cy="250031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54E47A9-7A6D-CF75-055D-091AA3CD7652}"/>
              </a:ext>
            </a:extLst>
          </p:cNvPr>
          <p:cNvSpPr txBox="1"/>
          <p:nvPr/>
        </p:nvSpPr>
        <p:spPr>
          <a:xfrm>
            <a:off x="916344" y="6295412"/>
            <a:ext cx="4944224" cy="10772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РЕЗУЛЬТАТЫ МОНИТОРИНГА «Мониторинг текущего состояния бизнеса в России»</a:t>
            </a:r>
            <a:endParaRPr lang="ru-RU" sz="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Номер слайда 1">
            <a:extLst>
              <a:ext uri="{FF2B5EF4-FFF2-40B4-BE49-F238E27FC236}">
                <a16:creationId xmlns:a16="http://schemas.microsoft.com/office/drawing/2014/main" xmlns="" id="{CE73647D-FB24-67FC-1CFA-229B2C318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2652" y="6259274"/>
            <a:ext cx="1078727" cy="179999"/>
          </a:xfrm>
        </p:spPr>
        <p:txBody>
          <a:bodyPr anchor="ctr"/>
          <a:lstStyle/>
          <a:p>
            <a:r>
              <a:rPr lang="ru-RU" sz="700" dirty="0">
                <a:solidFill>
                  <a:schemeClr val="accent6">
                    <a:lumMod val="75000"/>
                  </a:schemeClr>
                </a:solidFill>
              </a:rPr>
              <a:t>Страница </a:t>
            </a:r>
            <a:fld id="{A655590B-00A5-49F4-87D9-4F38F7B49239}" type="slidenum">
              <a:rPr lang="ru-RU" sz="700" smtClean="0">
                <a:solidFill>
                  <a:schemeClr val="accent6">
                    <a:lumMod val="75000"/>
                  </a:schemeClr>
                </a:solidFill>
              </a:rPr>
              <a:pPr/>
              <a:t>4</a:t>
            </a:fld>
            <a:endParaRPr lang="ru-RU" sz="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D448E20-98D0-B77A-FA0C-9D040823F8D9}"/>
              </a:ext>
            </a:extLst>
          </p:cNvPr>
          <p:cNvSpPr txBox="1"/>
          <p:nvPr/>
        </p:nvSpPr>
        <p:spPr>
          <a:xfrm>
            <a:off x="341540" y="287338"/>
            <a:ext cx="750077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ДЛЯ ПРЕОДОЛЕНИЯ ПРОБЛЕМ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02ABBB3-58CB-6FEF-64DB-86202CC1BD7D}"/>
              </a:ext>
            </a:extLst>
          </p:cNvPr>
          <p:cNvSpPr txBox="1"/>
          <p:nvPr/>
        </p:nvSpPr>
        <p:spPr>
          <a:xfrm>
            <a:off x="323850" y="667728"/>
            <a:ext cx="73612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  <a:latin typeface="+mj-lt"/>
              </a:rPr>
              <a:t>нужны кардинальные реформы </a:t>
            </a:r>
            <a:r>
              <a:rPr lang="ru-RU" sz="1400" dirty="0">
                <a:solidFill>
                  <a:schemeClr val="accent2"/>
                </a:solidFill>
                <a:latin typeface="+mj-lt"/>
                <a:sym typeface="Webdings" panose="05030102010509060703" pitchFamily="18" charset="2"/>
              </a:rPr>
              <a:t></a:t>
            </a:r>
            <a:r>
              <a:rPr lang="ru-RU" sz="1400" dirty="0">
                <a:solidFill>
                  <a:schemeClr val="accent2"/>
                </a:solidFill>
                <a:latin typeface="+mj-lt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изменение модели развития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486CB5-1947-9465-3A34-BE3DA0402537}"/>
              </a:ext>
            </a:extLst>
          </p:cNvPr>
          <p:cNvSpPr txBox="1"/>
          <p:nvPr/>
        </p:nvSpPr>
        <p:spPr>
          <a:xfrm>
            <a:off x="4686894" y="1437699"/>
            <a:ext cx="3696817" cy="3548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chemeClr val="bg1"/>
                </a:solidFill>
                <a:latin typeface="+mn-lt"/>
              </a:rPr>
              <a:t>Как Вы оцениваете будущее экономики в России?</a:t>
            </a:r>
            <a:r>
              <a:rPr lang="en-US" sz="1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(один ответ)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AAECAFA-A22D-93F0-AF8A-54D864C87049}"/>
              </a:ext>
            </a:extLst>
          </p:cNvPr>
          <p:cNvCxnSpPr>
            <a:cxnSpLocks/>
          </p:cNvCxnSpPr>
          <p:nvPr/>
        </p:nvCxnSpPr>
        <p:spPr>
          <a:xfrm>
            <a:off x="7272638" y="900113"/>
            <a:ext cx="424785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9CAACCE-2A24-D230-8356-3D4257CE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44" y="137328"/>
            <a:ext cx="1785555" cy="80689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2AE8B7BB-50C7-68F2-88F9-3BFC7DFB24E6}"/>
              </a:ext>
            </a:extLst>
          </p:cNvPr>
          <p:cNvGrpSpPr/>
          <p:nvPr/>
        </p:nvGrpSpPr>
        <p:grpSpPr>
          <a:xfrm>
            <a:off x="4665251" y="1698751"/>
            <a:ext cx="6497623" cy="4554213"/>
            <a:chOff x="4439223" y="1935053"/>
            <a:chExt cx="6497623" cy="4554213"/>
          </a:xfrm>
        </p:grpSpPr>
        <p:graphicFrame>
          <p:nvGraphicFramePr>
            <p:cNvPr id="47" name="Диаграмма 46">
              <a:extLst>
                <a:ext uri="{FF2B5EF4-FFF2-40B4-BE49-F238E27FC236}">
                  <a16:creationId xmlns:a16="http://schemas.microsoft.com/office/drawing/2014/main" xmlns="" id="{EF89ED23-3C88-1D4D-CCEF-4E68D6F22C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5253247"/>
                </p:ext>
              </p:extLst>
            </p:nvPr>
          </p:nvGraphicFramePr>
          <p:xfrm>
            <a:off x="5772673" y="1935053"/>
            <a:ext cx="3597222" cy="4554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41536F6C-F756-7728-5555-4B76B3B239FF}"/>
                </a:ext>
              </a:extLst>
            </p:cNvPr>
            <p:cNvSpPr/>
            <p:nvPr/>
          </p:nvSpPr>
          <p:spPr>
            <a:xfrm>
              <a:off x="8986293" y="4480268"/>
              <a:ext cx="1950553" cy="517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800" b="0" i="0" kern="1200" dirty="0"/>
                <a:t>Для того, чтобы преодолеть текущие сложности и структурные ограничения нужно принимать дополнительные точечные меры</a:t>
              </a:r>
              <a:endParaRPr lang="ru-RU" sz="800" kern="1200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4D826748-88BB-4E32-5EFD-02986937670A}"/>
                </a:ext>
              </a:extLst>
            </p:cNvPr>
            <p:cNvSpPr/>
            <p:nvPr/>
          </p:nvSpPr>
          <p:spPr>
            <a:xfrm>
              <a:off x="4439223" y="2592591"/>
              <a:ext cx="2231275" cy="383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800" b="0" i="0" kern="1200" dirty="0"/>
                <a:t>Нет перспектив преодоления возникших ограничений и барьеров</a:t>
              </a:r>
              <a:endParaRPr lang="ru-RU" sz="800" kern="1200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BDD8A3A8-CA22-ADB4-B86F-99BD8CDCC8BA}"/>
                </a:ext>
              </a:extLst>
            </p:cNvPr>
            <p:cNvSpPr/>
            <p:nvPr/>
          </p:nvSpPr>
          <p:spPr>
            <a:xfrm>
              <a:off x="5923535" y="2402165"/>
              <a:ext cx="1200462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800" b="0" i="0" kern="1200" dirty="0"/>
                <a:t>Затрудняюсь ответить</a:t>
              </a:r>
              <a:endParaRPr lang="ru-RU" sz="800" kern="1200" dirty="0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D1784A85-EA74-86A7-3F57-B67BFF283AC1}"/>
                </a:ext>
              </a:extLst>
            </p:cNvPr>
            <p:cNvSpPr/>
            <p:nvPr/>
          </p:nvSpPr>
          <p:spPr>
            <a:xfrm>
              <a:off x="6474263" y="5714214"/>
              <a:ext cx="3833096" cy="295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800" b="0" i="0" kern="1200" dirty="0"/>
                <a:t>Ситуация сложная, надо отказаться от косметических изменений и кардинально менять правила игры – нужна новая экономическая модель, где будет удобно, выгодно и безопасно работать</a:t>
              </a:r>
              <a:endParaRPr lang="ru-RU" sz="800" kern="1200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55638B0E-5649-DEF6-10AA-AA465D41C68A}"/>
                </a:ext>
              </a:extLst>
            </p:cNvPr>
            <p:cNvSpPr/>
            <p:nvPr/>
          </p:nvSpPr>
          <p:spPr>
            <a:xfrm>
              <a:off x="8317776" y="2216439"/>
              <a:ext cx="1803801" cy="462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800" b="0" i="0" kern="1200" dirty="0"/>
                <a:t>Россия сможет преодолеть трудности при текущей экономической политике</a:t>
              </a:r>
              <a:endParaRPr lang="ru-RU" sz="800" kern="1200" dirty="0"/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xmlns="" id="{FE794646-85E5-4709-EB28-E188D9810D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5478" y="2523007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xmlns="" id="{8150A973-A591-654F-76B7-F22F1169DD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9682" y="2794843"/>
              <a:ext cx="0" cy="216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xmlns="" id="{F6BAE7F2-B6E3-0877-93F5-F77F2E813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5124" y="2622751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xmlns="" id="{7F7A0E89-B338-42CA-2AAA-5BCD657B1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5205" y="4199834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xmlns="" id="{5A89453E-EE0F-15F6-305C-B578C509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6598" y="5365951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894F21CC-C99D-1F51-C316-45E2833B6294}"/>
              </a:ext>
            </a:extLst>
          </p:cNvPr>
          <p:cNvGrpSpPr/>
          <p:nvPr/>
        </p:nvGrpSpPr>
        <p:grpSpPr>
          <a:xfrm>
            <a:off x="320348" y="1415681"/>
            <a:ext cx="3390004" cy="4396765"/>
            <a:chOff x="417951" y="763272"/>
            <a:chExt cx="3390004" cy="43967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D4E5AF8-5C23-DFA6-D700-14677C9CD9A4}"/>
                </a:ext>
              </a:extLst>
            </p:cNvPr>
            <p:cNvSpPr txBox="1"/>
            <p:nvPr/>
          </p:nvSpPr>
          <p:spPr>
            <a:xfrm>
              <a:off x="417951" y="763272"/>
              <a:ext cx="3390004" cy="4396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444500">
                <a:lnSpc>
                  <a:spcPct val="120000"/>
                </a:lnSpc>
                <a:spcBef>
                  <a:spcPct val="0"/>
                </a:spcBef>
                <a:buNone/>
                <a:defRPr sz="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ДЛЯ ТОГО ЧТОБЫ ИЗМЕНИТЬ НЕГАТИВНЫЙ ТРЕНД БОЛЬШИНСТВО СЧИТАЕТ, ЧТО НУЖНО ПРОВОДИТЬ КАРДИНАЛЬНЫЕ РЕФОРМЫ </a:t>
              </a:r>
            </a:p>
            <a:p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just">
                <a:lnSpc>
                  <a:spcPct val="100000"/>
                </a:lnSpc>
                <a:spcBef>
                  <a:spcPts val="1000"/>
                </a:spcBef>
              </a:pPr>
              <a:r>
                <a:rPr lang="ru-RU" sz="1000" b="1" dirty="0">
                  <a:solidFill>
                    <a:schemeClr val="bg1"/>
                  </a:solidFill>
                </a:rPr>
                <a:t>56,40% считают, что ситуация сложная, надо отказаться от косметических изменений и кардинально менять правила игры – нужна новая экономическая модель, где будет удобно, выгодно и безопасно работать.</a:t>
              </a:r>
            </a:p>
            <a:p>
              <a:pPr algn="just">
                <a:lnSpc>
                  <a:spcPct val="100000"/>
                </a:lnSpc>
                <a:spcBef>
                  <a:spcPts val="1200"/>
                </a:spcBef>
              </a:pPr>
              <a:r>
                <a:rPr lang="ru-RU" sz="1000" b="1" dirty="0">
                  <a:solidFill>
                    <a:schemeClr val="bg1"/>
                  </a:solidFill>
                </a:rPr>
                <a:t>Но только меньше 4% считают что перспектив нет. </a:t>
              </a:r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25B2BD26-C7C7-3E59-4332-78E798B00FDA}"/>
                </a:ext>
              </a:extLst>
            </p:cNvPr>
            <p:cNvCxnSpPr>
              <a:cxnSpLocks/>
            </p:cNvCxnSpPr>
            <p:nvPr/>
          </p:nvCxnSpPr>
          <p:spPr>
            <a:xfrm>
              <a:off x="417952" y="1819443"/>
              <a:ext cx="206035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592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1EEF8491-6CA9-179E-0B50-044445F97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03" y="395007"/>
            <a:ext cx="1128935" cy="250031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54E47A9-7A6D-CF75-055D-091AA3CD7652}"/>
              </a:ext>
            </a:extLst>
          </p:cNvPr>
          <p:cNvSpPr txBox="1"/>
          <p:nvPr/>
        </p:nvSpPr>
        <p:spPr>
          <a:xfrm>
            <a:off x="916344" y="6295412"/>
            <a:ext cx="4944224" cy="10772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РЕЗУЛЬТАТЫ МОНИТОРИНГА «Мониторинг текущего состояния бизнеса в России»</a:t>
            </a:r>
            <a:endParaRPr lang="ru-RU" sz="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Номер слайда 1">
            <a:extLst>
              <a:ext uri="{FF2B5EF4-FFF2-40B4-BE49-F238E27FC236}">
                <a16:creationId xmlns:a16="http://schemas.microsoft.com/office/drawing/2014/main" xmlns="" id="{CE73647D-FB24-67FC-1CFA-229B2C318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2652" y="6259274"/>
            <a:ext cx="1078727" cy="179999"/>
          </a:xfrm>
        </p:spPr>
        <p:txBody>
          <a:bodyPr anchor="ctr"/>
          <a:lstStyle/>
          <a:p>
            <a:r>
              <a:rPr lang="ru-RU" sz="700" dirty="0">
                <a:solidFill>
                  <a:schemeClr val="accent6">
                    <a:lumMod val="75000"/>
                  </a:schemeClr>
                </a:solidFill>
              </a:rPr>
              <a:t>Страница </a:t>
            </a:r>
            <a:fld id="{A655590B-00A5-49F4-87D9-4F38F7B49239}" type="slidenum">
              <a:rPr lang="ru-RU" sz="700" smtClean="0">
                <a:solidFill>
                  <a:schemeClr val="accent6">
                    <a:lumMod val="75000"/>
                  </a:schemeClr>
                </a:solidFill>
              </a:rPr>
              <a:pPr/>
              <a:t>5</a:t>
            </a:fld>
            <a:endParaRPr lang="ru-RU" sz="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D448E20-98D0-B77A-FA0C-9D040823F8D9}"/>
              </a:ext>
            </a:extLst>
          </p:cNvPr>
          <p:cNvSpPr txBox="1"/>
          <p:nvPr/>
        </p:nvSpPr>
        <p:spPr>
          <a:xfrm>
            <a:off x="341540" y="287338"/>
            <a:ext cx="750077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СТАТИСТИКА РЕСПОНДЕНТОВ</a:t>
            </a:r>
          </a:p>
        </p:txBody>
      </p:sp>
      <p:pic>
        <p:nvPicPr>
          <p:cNvPr id="31" name="Рисунок 3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9CAACCE-2A24-D230-8356-3D4257CE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44" y="137328"/>
            <a:ext cx="1785555" cy="806895"/>
          </a:xfrm>
          <a:prstGeom prst="rect">
            <a:avLst/>
          </a:prstGeom>
        </p:spPr>
      </p:pic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xmlns="" id="{B57D31F4-8FD9-1657-E290-FEFEF38FC22E}"/>
              </a:ext>
            </a:extLst>
          </p:cNvPr>
          <p:cNvSpPr/>
          <p:nvPr/>
        </p:nvSpPr>
        <p:spPr>
          <a:xfrm>
            <a:off x="7089169" y="1289407"/>
            <a:ext cx="4108056" cy="4705564"/>
          </a:xfrm>
          <a:prstGeom prst="roundRect">
            <a:avLst>
              <a:gd name="adj" fmla="val 1270"/>
            </a:avLst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52000" bIns="0" rtlCol="0" anchor="b"/>
          <a:lstStyle/>
          <a:p>
            <a:pPr algn="r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xmlns="" id="{FBB2B9C8-E91F-6D2B-C1D8-3C4931D2C8BB}"/>
              </a:ext>
            </a:extLst>
          </p:cNvPr>
          <p:cNvSpPr/>
          <p:nvPr/>
        </p:nvSpPr>
        <p:spPr>
          <a:xfrm>
            <a:off x="296594" y="1289407"/>
            <a:ext cx="6474952" cy="4705564"/>
          </a:xfrm>
          <a:prstGeom prst="roundRect">
            <a:avLst>
              <a:gd name="adj" fmla="val 1270"/>
            </a:avLst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52000" bIns="0" rtlCol="0" anchor="b"/>
          <a:lstStyle/>
          <a:p>
            <a:pPr algn="r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D830280F-30A7-A9AC-B166-EF56DE91B692}"/>
              </a:ext>
            </a:extLst>
          </p:cNvPr>
          <p:cNvCxnSpPr>
            <a:cxnSpLocks/>
          </p:cNvCxnSpPr>
          <p:nvPr/>
        </p:nvCxnSpPr>
        <p:spPr>
          <a:xfrm>
            <a:off x="7272638" y="900113"/>
            <a:ext cx="424785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D012F76-EE78-C53E-345D-09765EF60D04}"/>
              </a:ext>
            </a:extLst>
          </p:cNvPr>
          <p:cNvGrpSpPr/>
          <p:nvPr/>
        </p:nvGrpSpPr>
        <p:grpSpPr>
          <a:xfrm>
            <a:off x="306938" y="1520570"/>
            <a:ext cx="6407030" cy="4171308"/>
            <a:chOff x="-597187" y="1823663"/>
            <a:chExt cx="6407030" cy="4171308"/>
          </a:xfrm>
        </p:grpSpPr>
        <p:graphicFrame>
          <p:nvGraphicFramePr>
            <p:cNvPr id="84" name="Диаграмма 83">
              <a:extLst>
                <a:ext uri="{FF2B5EF4-FFF2-40B4-BE49-F238E27FC236}">
                  <a16:creationId xmlns:a16="http://schemas.microsoft.com/office/drawing/2014/main" xmlns="" id="{FE117D05-001F-269E-BEED-FCA994A2286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70146" y="1823663"/>
            <a:ext cx="3946209" cy="4171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988E77C7-D42C-0C46-2F41-9C152A7EA4B5}"/>
                </a:ext>
              </a:extLst>
            </p:cNvPr>
            <p:cNvSpPr/>
            <p:nvPr/>
          </p:nvSpPr>
          <p:spPr>
            <a:xfrm>
              <a:off x="4262182" y="2928827"/>
              <a:ext cx="1257710" cy="1491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торговля </a:t>
              </a:r>
              <a:r>
                <a:rPr lang="ru-RU" sz="700" b="0" i="0" kern="1200" dirty="0" err="1"/>
                <a:t>непродуктовыми</a:t>
              </a:r>
              <a:r>
                <a:rPr lang="ru-RU" sz="700" b="0" i="0" kern="1200" dirty="0"/>
                <a:t> группами товаров</a:t>
              </a:r>
              <a:endParaRPr lang="ru-RU" sz="700" kern="1200" dirty="0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xmlns="" id="{DE6E5A0E-E15B-7780-6428-0E7B76C05329}"/>
                </a:ext>
              </a:extLst>
            </p:cNvPr>
            <p:cNvSpPr/>
            <p:nvPr/>
          </p:nvSpPr>
          <p:spPr>
            <a:xfrm>
              <a:off x="4572119" y="4076965"/>
              <a:ext cx="1165998" cy="1491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торговля продуктовыми группами товаров</a:t>
              </a:r>
              <a:endParaRPr lang="ru-RU" sz="700" kern="1200" dirty="0"/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xmlns="" id="{1D038EA1-3B40-37E4-D05A-4C73F5EF8CCC}"/>
                </a:ext>
              </a:extLst>
            </p:cNvPr>
            <p:cNvSpPr/>
            <p:nvPr/>
          </p:nvSpPr>
          <p:spPr>
            <a:xfrm>
              <a:off x="4164152" y="4825694"/>
              <a:ext cx="1319391" cy="1627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бытовые услуги населению </a:t>
              </a:r>
              <a:r>
                <a:rPr lang="ru-RU" sz="500" b="0" i="0" kern="1200" dirty="0">
                  <a:solidFill>
                    <a:schemeClr val="lt1">
                      <a:alpha val="50000"/>
                    </a:schemeClr>
                  </a:solidFill>
                </a:rPr>
                <a:t>(кроме сферы туризма)</a:t>
              </a:r>
              <a:endParaRPr lang="ru-RU" sz="500" kern="1200" dirty="0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xmlns="" id="{53D663D1-4A71-3D77-6C04-25F83909EB99}"/>
                </a:ext>
              </a:extLst>
            </p:cNvPr>
            <p:cNvSpPr/>
            <p:nvPr/>
          </p:nvSpPr>
          <p:spPr>
            <a:xfrm>
              <a:off x="3519873" y="5116795"/>
              <a:ext cx="228997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строительство и строительные материалы</a:t>
              </a:r>
              <a:endParaRPr lang="ru-RU" sz="700" kern="1200" dirty="0"/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xmlns="" id="{C725ED01-E223-BDA7-58A4-2B190C6BFA46}"/>
                </a:ext>
              </a:extLst>
            </p:cNvPr>
            <p:cNvSpPr/>
            <p:nvPr/>
          </p:nvSpPr>
          <p:spPr>
            <a:xfrm>
              <a:off x="799671" y="5106949"/>
              <a:ext cx="1566592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обрабатывающие производства</a:t>
              </a:r>
              <a:endParaRPr lang="ru-RU" sz="700" kern="1200" dirty="0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AAA4078D-3B24-9A7F-04CA-A2FBEF55EF02}"/>
                </a:ext>
              </a:extLst>
            </p:cNvPr>
            <p:cNvSpPr/>
            <p:nvPr/>
          </p:nvSpPr>
          <p:spPr>
            <a:xfrm>
              <a:off x="282165" y="4880488"/>
              <a:ext cx="1611914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общественное питание </a:t>
              </a:r>
            </a:p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500" b="0" i="0" kern="1200" dirty="0">
                  <a:solidFill>
                    <a:schemeClr val="lt1">
                      <a:alpha val="50000"/>
                    </a:schemeClr>
                  </a:solidFill>
                </a:rPr>
                <a:t>(столовые, кафе, рестораны и т.п.)</a:t>
              </a:r>
              <a:endParaRPr lang="ru-RU" sz="500" kern="1200" dirty="0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BBF511B5-35F5-5ED8-7271-C728A05469F5}"/>
                </a:ext>
              </a:extLst>
            </p:cNvPr>
            <p:cNvSpPr/>
            <p:nvPr/>
          </p:nvSpPr>
          <p:spPr>
            <a:xfrm>
              <a:off x="-91186" y="4568843"/>
              <a:ext cx="1694595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сельское и лесное хозяйство</a:t>
              </a: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48EA7FEE-1514-D81F-0A18-37CEB7DE97CF}"/>
                </a:ext>
              </a:extLst>
            </p:cNvPr>
            <p:cNvSpPr/>
            <p:nvPr/>
          </p:nvSpPr>
          <p:spPr>
            <a:xfrm>
              <a:off x="-233751" y="4301284"/>
              <a:ext cx="1712160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образовательная деятельность</a:t>
              </a:r>
              <a:endParaRPr lang="ru-RU" sz="700" kern="1200" dirty="0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EF802C7C-E0D2-7ECA-7A4A-3B45E2CEAFE1}"/>
                </a:ext>
              </a:extLst>
            </p:cNvPr>
            <p:cNvSpPr/>
            <p:nvPr/>
          </p:nvSpPr>
          <p:spPr>
            <a:xfrm>
              <a:off x="-306943" y="4028595"/>
              <a:ext cx="1721994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медицинские услуги населению</a:t>
              </a:r>
              <a:endParaRPr lang="ru-RU" sz="700" kern="1200" dirty="0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09826077-B39B-C14C-DBB8-5541C04A54DF}"/>
                </a:ext>
              </a:extLst>
            </p:cNvPr>
            <p:cNvSpPr/>
            <p:nvPr/>
          </p:nvSpPr>
          <p:spPr>
            <a:xfrm>
              <a:off x="-484172" y="3818830"/>
              <a:ext cx="1893657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гостиничный и туристический бизнес</a:t>
              </a:r>
              <a:endParaRPr lang="ru-RU" sz="700" kern="1200" dirty="0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22562015-4F17-E258-0B67-6E6E5FA74FAB}"/>
                </a:ext>
              </a:extLst>
            </p:cNvPr>
            <p:cNvSpPr/>
            <p:nvPr/>
          </p:nvSpPr>
          <p:spPr>
            <a:xfrm>
              <a:off x="251833" y="3611206"/>
              <a:ext cx="1165357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перевозка грузов</a:t>
              </a:r>
              <a:endParaRPr lang="ru-RU" sz="700" kern="1200" dirty="0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FE4BB4D1-C4BE-9986-10D2-31E861780DF7}"/>
                </a:ext>
              </a:extLst>
            </p:cNvPr>
            <p:cNvSpPr/>
            <p:nvPr/>
          </p:nvSpPr>
          <p:spPr>
            <a:xfrm>
              <a:off x="312191" y="3431410"/>
              <a:ext cx="1165357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культура и искусство</a:t>
              </a:r>
              <a:endParaRPr lang="ru-RU" sz="700" kern="1200" dirty="0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E44DA671-D310-F36C-DA98-77EDA1A9A484}"/>
                </a:ext>
              </a:extLst>
            </p:cNvPr>
            <p:cNvSpPr/>
            <p:nvPr/>
          </p:nvSpPr>
          <p:spPr>
            <a:xfrm>
              <a:off x="-41099" y="3267023"/>
              <a:ext cx="1570447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пассажирские перевозки</a:t>
              </a:r>
              <a:endParaRPr lang="ru-RU" sz="700" kern="1200" dirty="0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4AADB517-BCDA-B502-8C21-B39EC131F419}"/>
                </a:ext>
              </a:extLst>
            </p:cNvPr>
            <p:cNvSpPr/>
            <p:nvPr/>
          </p:nvSpPr>
          <p:spPr>
            <a:xfrm>
              <a:off x="-597187" y="3117621"/>
              <a:ext cx="2236984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издательско-полиграфическая деятельность</a:t>
              </a:r>
              <a:endParaRPr lang="ru-RU" sz="700" kern="1200" dirty="0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3374F20F-EEA5-5406-AC8C-B1E181D652B9}"/>
                </a:ext>
              </a:extLst>
            </p:cNvPr>
            <p:cNvSpPr/>
            <p:nvPr/>
          </p:nvSpPr>
          <p:spPr>
            <a:xfrm>
              <a:off x="774099" y="2758455"/>
              <a:ext cx="1165357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другое</a:t>
              </a:r>
              <a:endParaRPr lang="ru-RU" sz="700" kern="1200"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0F66CEDA-AFD4-F2C8-E4F0-04D82F18FEEA}"/>
              </a:ext>
            </a:extLst>
          </p:cNvPr>
          <p:cNvGrpSpPr/>
          <p:nvPr/>
        </p:nvGrpSpPr>
        <p:grpSpPr>
          <a:xfrm>
            <a:off x="6772688" y="2065102"/>
            <a:ext cx="4279315" cy="4171308"/>
            <a:chOff x="7250429" y="1823663"/>
            <a:chExt cx="4279315" cy="4171308"/>
          </a:xfrm>
        </p:grpSpPr>
        <p:graphicFrame>
          <p:nvGraphicFramePr>
            <p:cNvPr id="40" name="Диаграмма 39">
              <a:extLst>
                <a:ext uri="{FF2B5EF4-FFF2-40B4-BE49-F238E27FC236}">
                  <a16:creationId xmlns:a16="http://schemas.microsoft.com/office/drawing/2014/main" xmlns="" id="{4932BF64-28D9-301B-DDC1-D4BFF08D9E2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250429" y="1823663"/>
            <a:ext cx="3946209" cy="4171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A01F18EB-B545-9EF5-5A71-B7079CB2B391}"/>
                </a:ext>
              </a:extLst>
            </p:cNvPr>
            <p:cNvSpPr/>
            <p:nvPr/>
          </p:nvSpPr>
          <p:spPr>
            <a:xfrm>
              <a:off x="7684211" y="1893705"/>
              <a:ext cx="1683670" cy="1491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крупный </a:t>
              </a:r>
            </a:p>
            <a:p>
              <a:pPr marL="0" lvl="0" indent="0" algn="r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>
                  <a:solidFill>
                    <a:schemeClr val="lt1">
                      <a:alpha val="50000"/>
                    </a:schemeClr>
                  </a:solidFill>
                </a:rPr>
                <a:t>(больше 250 сотрудников или больше 2 млрд. руб. оборота)</a:t>
              </a:r>
              <a:endParaRPr lang="ru-RU" sz="700" kern="1200" dirty="0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B50B08AE-D85D-2D62-EE05-4B4A41AE27FD}"/>
                </a:ext>
              </a:extLst>
            </p:cNvPr>
            <p:cNvSpPr/>
            <p:nvPr/>
          </p:nvSpPr>
          <p:spPr>
            <a:xfrm>
              <a:off x="9617069" y="1966477"/>
              <a:ext cx="1110862" cy="2886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средний</a:t>
              </a:r>
            </a:p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>
                  <a:solidFill>
                    <a:schemeClr val="lt1">
                      <a:alpha val="50000"/>
                    </a:schemeClr>
                  </a:solidFill>
                </a:rPr>
                <a:t>(до 250 сотрудников и 2 млрд. руб. оборота)</a:t>
              </a:r>
              <a:endParaRPr lang="ru-RU" sz="700" kern="1200" dirty="0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7DA50BC1-BBD0-347F-2FCC-973C28F0CCB3}"/>
                </a:ext>
              </a:extLst>
            </p:cNvPr>
            <p:cNvSpPr/>
            <p:nvPr/>
          </p:nvSpPr>
          <p:spPr>
            <a:xfrm>
              <a:off x="10418882" y="2444232"/>
              <a:ext cx="1110862" cy="2886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малый</a:t>
              </a:r>
            </a:p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>
                  <a:solidFill>
                    <a:schemeClr val="lt1">
                      <a:alpha val="50000"/>
                    </a:schemeClr>
                  </a:solidFill>
                </a:rPr>
                <a:t>(до 100 сотрудников и 800 млн. руб. оборота)</a:t>
              </a:r>
              <a:endParaRPr lang="ru-RU" sz="700" kern="1200" dirty="0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4A1BD938-6A77-8659-4CA6-7AE59FD0662A}"/>
                </a:ext>
              </a:extLst>
            </p:cNvPr>
            <p:cNvSpPr/>
            <p:nvPr/>
          </p:nvSpPr>
          <p:spPr>
            <a:xfrm>
              <a:off x="8060594" y="5237139"/>
              <a:ext cx="1110862" cy="2886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/>
                <a:t>микро</a:t>
              </a:r>
            </a:p>
            <a:p>
              <a:pPr marL="0" lvl="0" indent="0" defTabSz="4445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700" b="0" i="0" kern="1200" dirty="0">
                  <a:solidFill>
                    <a:schemeClr val="lt1">
                      <a:alpha val="50000"/>
                    </a:schemeClr>
                  </a:solidFill>
                </a:rPr>
                <a:t>(до 15 сотрудников и до 120 млн. руб. оборота)</a:t>
              </a:r>
              <a:endParaRPr lang="ru-RU" sz="700" kern="1200" dirty="0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xmlns="" id="{09728545-11C0-1BEA-7C91-B04AE64B8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3147" y="4949011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xmlns="" id="{D61F3655-74DA-CE65-EA51-CE0126CE0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6210" y="2185172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xmlns="" id="{3DD573AB-1866-95A6-F695-B9ECB46FB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77484" y="2248957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xmlns="" id="{D44A228D-111F-C556-948D-60007E4FD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8869" y="2733555"/>
              <a:ext cx="0" cy="288000"/>
            </a:xfrm>
            <a:prstGeom prst="line">
              <a:avLst/>
            </a:prstGeom>
            <a:ln cap="rnd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C5574EA-5FE5-EE55-F257-D06623FCC5B0}"/>
              </a:ext>
            </a:extLst>
          </p:cNvPr>
          <p:cNvSpPr txBox="1"/>
          <p:nvPr/>
        </p:nvSpPr>
        <p:spPr>
          <a:xfrm>
            <a:off x="471252" y="1396615"/>
            <a:ext cx="2582078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n-lt"/>
              </a:rPr>
              <a:t>Какой основной вид деятельности Вашей компании?</a:t>
            </a:r>
            <a:r>
              <a:rPr lang="en-US" sz="1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ru-RU" sz="10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(один ответ)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BF1ED56-BFDF-1205-EF83-586398C02F48}"/>
              </a:ext>
            </a:extLst>
          </p:cNvPr>
          <p:cNvSpPr txBox="1"/>
          <p:nvPr/>
        </p:nvSpPr>
        <p:spPr>
          <a:xfrm>
            <a:off x="7263827" y="1394905"/>
            <a:ext cx="2582078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n-lt"/>
              </a:rPr>
              <a:t>К какой категории бизнеса относится Ваше предприятие?</a:t>
            </a:r>
            <a:r>
              <a:rPr lang="en-US" sz="1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ru-RU" sz="100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(один ответ)</a:t>
            </a:r>
          </a:p>
        </p:txBody>
      </p:sp>
    </p:spTree>
    <p:extLst>
      <p:ext uri="{BB962C8B-B14F-4D97-AF65-F5344CB8AC3E}">
        <p14:creationId xmlns:p14="http://schemas.microsoft.com/office/powerpoint/2010/main" val="93013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108A414-0169-27EA-E71E-C92C47C529FA}"/>
              </a:ext>
            </a:extLst>
          </p:cNvPr>
          <p:cNvSpPr txBox="1">
            <a:spLocks/>
          </p:cNvSpPr>
          <p:nvPr/>
        </p:nvSpPr>
        <p:spPr>
          <a:xfrm>
            <a:off x="614299" y="2725604"/>
            <a:ext cx="7918648" cy="9534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solidFill>
                  <a:schemeClr val="accent2"/>
                </a:solidFill>
              </a:rPr>
              <a:t>СПАСИБО</a:t>
            </a:r>
            <a:endParaRPr lang="ru-RU" sz="2400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7933A4E-1DD6-E2AD-6C9A-294EADECF49D}"/>
              </a:ext>
            </a:extLst>
          </p:cNvPr>
          <p:cNvGrpSpPr/>
          <p:nvPr/>
        </p:nvGrpSpPr>
        <p:grpSpPr>
          <a:xfrm>
            <a:off x="8651539" y="-1"/>
            <a:ext cx="3475122" cy="6480175"/>
            <a:chOff x="7004519" y="-1"/>
            <a:chExt cx="3475122" cy="6480175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FB0EB41E-7B55-635C-C381-AF1043004FCD}"/>
                </a:ext>
              </a:extLst>
            </p:cNvPr>
            <p:cNvSpPr/>
            <p:nvPr/>
          </p:nvSpPr>
          <p:spPr>
            <a:xfrm>
              <a:off x="7004519" y="-1"/>
              <a:ext cx="3475122" cy="64801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2848C591-B3D1-00AA-09E9-EF3E03CF5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520" r="12945"/>
            <a:stretch/>
          </p:blipFill>
          <p:spPr>
            <a:xfrm>
              <a:off x="7063706" y="-1"/>
              <a:ext cx="3415935" cy="648017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5F90423-BB36-F5A9-2B00-2E49F9077019}"/>
              </a:ext>
            </a:extLst>
          </p:cNvPr>
          <p:cNvGrpSpPr>
            <a:grpSpLocks noChangeAspect="1"/>
          </p:cNvGrpSpPr>
          <p:nvPr/>
        </p:nvGrpSpPr>
        <p:grpSpPr>
          <a:xfrm>
            <a:off x="379982" y="229998"/>
            <a:ext cx="2990594" cy="806895"/>
            <a:chOff x="379982" y="229998"/>
            <a:chExt cx="2990594" cy="806895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627B1625-4709-6BAB-DA96-3C606AF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641" y="487677"/>
              <a:ext cx="1128935" cy="250031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B1BDAB3-6934-4E93-89E6-731257F4F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82" y="229998"/>
              <a:ext cx="1785555" cy="806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733793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ОМБУДСМЕН">
      <a:dk1>
        <a:srgbClr val="FFFFFF"/>
      </a:dk1>
      <a:lt1>
        <a:srgbClr val="323232"/>
      </a:lt1>
      <a:dk2>
        <a:srgbClr val="F4F4F4"/>
      </a:dk2>
      <a:lt2>
        <a:srgbClr val="4FAD50"/>
      </a:lt2>
      <a:accent1>
        <a:srgbClr val="00B0FC"/>
      </a:accent1>
      <a:accent2>
        <a:srgbClr val="2E4F9B"/>
      </a:accent2>
      <a:accent3>
        <a:srgbClr val="AC241C"/>
      </a:accent3>
      <a:accent4>
        <a:srgbClr val="FFD639"/>
      </a:accent4>
      <a:accent5>
        <a:srgbClr val="ABF405"/>
      </a:accent5>
      <a:accent6>
        <a:srgbClr val="E0E0E0"/>
      </a:accent6>
      <a:hlink>
        <a:srgbClr val="774745"/>
      </a:hlink>
      <a:folHlink>
        <a:srgbClr val="9856E3"/>
      </a:folHlink>
    </a:clrScheme>
    <a:fontScheme name="ECOM-Банк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716</Words>
  <Application>Microsoft Office PowerPoint</Application>
  <PresentationFormat>Произвольный</PresentationFormat>
  <Paragraphs>149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Webdings</vt:lpstr>
      <vt:lpstr>Oswald</vt:lpstr>
      <vt:lpstr>Montserrat Black</vt:lpstr>
      <vt:lpstr>Wingdings 3</vt:lpstr>
      <vt:lpstr>Calibri</vt:lpstr>
      <vt:lpstr>Times New Roman</vt:lpstr>
      <vt:lpstr>Wingdings 2</vt:lpstr>
      <vt:lpstr>Montserrat</vt:lpstr>
      <vt:lpstr>Slate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PowerGuide.ri</dc:title>
  <dc:subject>PowerGuide.ru</dc:subject>
  <dc:creator>"Константин Белов ( Агентство визуальной коммуникации PowerGuide)"</dc:creator>
  <cp:keywords>PowerGuide.ru</cp:keywords>
  <cp:lastModifiedBy>Демакова Лариса</cp:lastModifiedBy>
  <cp:revision>140</cp:revision>
  <cp:lastPrinted>2022-02-15T09:34:27Z</cp:lastPrinted>
  <dcterms:modified xsi:type="dcterms:W3CDTF">2022-05-30T14:32:40Z</dcterms:modified>
</cp:coreProperties>
</file>