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90" r:id="rId4"/>
  </p:sldMasterIdLst>
  <p:notesMasterIdLst>
    <p:notesMasterId r:id="rId27"/>
  </p:notesMasterIdLst>
  <p:sldIdLst>
    <p:sldId id="257" r:id="rId5"/>
    <p:sldId id="259" r:id="rId6"/>
    <p:sldId id="262" r:id="rId7"/>
    <p:sldId id="268" r:id="rId8"/>
    <p:sldId id="269" r:id="rId9"/>
    <p:sldId id="270" r:id="rId10"/>
    <p:sldId id="271" r:id="rId11"/>
    <p:sldId id="267" r:id="rId12"/>
    <p:sldId id="274" r:id="rId13"/>
    <p:sldId id="272" r:id="rId14"/>
    <p:sldId id="273" r:id="rId15"/>
    <p:sldId id="275" r:id="rId16"/>
    <p:sldId id="276" r:id="rId17"/>
    <p:sldId id="278" r:id="rId18"/>
    <p:sldId id="280" r:id="rId19"/>
    <p:sldId id="283" r:id="rId20"/>
    <p:sldId id="281" r:id="rId21"/>
    <p:sldId id="284" r:id="rId22"/>
    <p:sldId id="285" r:id="rId23"/>
    <p:sldId id="286" r:id="rId24"/>
    <p:sldId id="287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56" autoAdjust="0"/>
    <p:restoredTop sz="83837" autoAdjust="0"/>
  </p:normalViewPr>
  <p:slideViewPr>
    <p:cSldViewPr showGuides="1">
      <p:cViewPr>
        <p:scale>
          <a:sx n="60" d="100"/>
          <a:sy n="60" d="100"/>
        </p:scale>
        <p:origin x="-522" y="-252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8146C-DE76-4E07-9A69-9922F1D80C78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7CC6-1066-47F9-B80C-149055345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7CC6-1066-47F9-B80C-1490553450B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5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6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6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1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72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349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1699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71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5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98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48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71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90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58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2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15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82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58867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243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84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6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60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77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55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72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52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5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09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89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1305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633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4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45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5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5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30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76.notariat.ru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laticon.com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19888" y="-294744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381000" y="4748165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220003" y="399016"/>
            <a:ext cx="663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ОТЧЕТ О РАБОТЕ УПОЛНОМОЧЕННОГО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ПО ЗАЩИТЕ ПРАВ ПРЕДПРИНИМАТЕЛЕЙ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В ЯРОСЛАВСКОЙ ОБЛАСТИ</a:t>
            </a:r>
          </a:p>
          <a:p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274000"/>
            <a:ext cx="50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Докладчик: Бакиров А.Ф</a:t>
            </a:r>
            <a:r>
              <a:rPr lang="ru-RU" sz="3000" b="1" dirty="0" smtClean="0">
                <a:solidFill>
                  <a:schemeClr val="bg1"/>
                </a:solidFill>
              </a:rPr>
              <a:t>., 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>г. Ярославль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95683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45000" r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7082198" y="203442"/>
            <a:ext cx="4904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Государственные закупки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12130" y="1686337"/>
            <a:ext cx="5724914" cy="684104"/>
            <a:chOff x="5107577" y="2800592"/>
            <a:chExt cx="5724914" cy="684104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358037" y="188639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1916" y="1864006"/>
            <a:ext cx="5040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Предложить Минфину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РФ разработать методические рекомендации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по вопросам существенных изменений условий государственных и муниципальных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контрактов: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авансирование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вплоть до 90%,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изменения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цены контракта с учетом изменившихся условий его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исполнения;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продление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сроков и т.д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95683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951000" y="153538"/>
            <a:ext cx="4949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Рынок естественных монополий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77995" y="1537487"/>
            <a:ext cx="5724914" cy="684104"/>
            <a:chOff x="5107577" y="2800592"/>
            <a:chExt cx="5724914" cy="684104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406249" y="17129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7976" y="1662869"/>
            <a:ext cx="48330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редоставить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субъектам МСП-операторам связи равный (наряду с монополиями) доступ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к возможности пересылки почтовых отправлений в электронной форме;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406248" y="37010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77995" y="3500966"/>
            <a:ext cx="5724914" cy="684104"/>
            <a:chOff x="5107577" y="2800592"/>
            <a:chExt cx="5724914" cy="684104"/>
          </a:xfrm>
        </p:grpSpPr>
        <p:sp>
          <p:nvSpPr>
            <p:cNvPr id="15" name="Шестиугольник 14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422014" y="37033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85608" y="3579779"/>
            <a:ext cx="48330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Запретить включать в типовые договоры требования  об авансировании оплаты услуг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, предоставляемых субъектами естественных монополий;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484710" y="555312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469205" y="5368631"/>
            <a:ext cx="5724914" cy="684104"/>
            <a:chOff x="5107577" y="2800592"/>
            <a:chExt cx="5724914" cy="684104"/>
          </a:xfrm>
        </p:grpSpPr>
        <p:sp>
          <p:nvSpPr>
            <p:cNvPr id="23" name="Шестиугольник 22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513830" y="55433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42292" y="5395555"/>
            <a:ext cx="48330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Сделать прозрачным ценообразование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 услуги монополистов.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95683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31000" r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469205" y="195683"/>
            <a:ext cx="5523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Уголовное преследование бизнеса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77995" y="1537487"/>
            <a:ext cx="5724914" cy="684104"/>
            <a:chOff x="5107577" y="2800592"/>
            <a:chExt cx="5724914" cy="684104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406249" y="17129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7976" y="1662869"/>
            <a:ext cx="48330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Поддержать проект постановления ГД РФ №88312-8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б объявлении амнистии в отношении граждан РФ , совершивших преступления небольшой и средней тяжести в сфере экономики» с учетом ряда поправок;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41260" y="4133042"/>
            <a:ext cx="5724914" cy="684104"/>
            <a:chOff x="5107577" y="2800592"/>
            <a:chExt cx="5724914" cy="684104"/>
          </a:xfrm>
        </p:grpSpPr>
        <p:sp>
          <p:nvSpPr>
            <p:cNvPr id="15" name="Шестиугольник 14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377995" y="433309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85500" y="4121459"/>
            <a:ext cx="48330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Расширить перечень субъектов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, подпадающих под условия такой амнистии, с учетом компенсации ущерба потерпевшей стороне.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5831550" y="1447092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BC85A074-3F9D-437C-B2DE-DCAF80B82D5A}"/>
              </a:ext>
            </a:extLst>
          </p:cNvPr>
          <p:cNvSpPr/>
          <p:nvPr/>
        </p:nvSpPr>
        <p:spPr>
          <a:xfrm>
            <a:off x="5879550" y="4912090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6596550" y="3216640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xmlns="" id="{E48D25B4-3BD1-409A-ABE9-E2BD6382D55C}"/>
              </a:ext>
            </a:extLst>
          </p:cNvPr>
          <p:cNvSpPr/>
          <p:nvPr/>
        </p:nvSpPr>
        <p:spPr>
          <a:xfrm rot="13602773">
            <a:off x="2766000" y="2347092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BBD38C4-87A6-472B-A1E5-7BA8A19CE3CA}"/>
              </a:ext>
            </a:extLst>
          </p:cNvPr>
          <p:cNvSpPr/>
          <p:nvPr/>
        </p:nvSpPr>
        <p:spPr>
          <a:xfrm>
            <a:off x="7345" y="0"/>
            <a:ext cx="347865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50000" r="-4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DA7B5BD2-9D27-4CD1-ACBA-82892017AE9A}"/>
              </a:ext>
            </a:extLst>
          </p:cNvPr>
          <p:cNvCxnSpPr>
            <a:cxnSpLocks/>
            <a:stCxn id="23" idx="15"/>
          </p:cNvCxnSpPr>
          <p:nvPr/>
        </p:nvCxnSpPr>
        <p:spPr>
          <a:xfrm flipH="1">
            <a:off x="4251000" y="2099593"/>
            <a:ext cx="158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79F0EC7B-122C-4BF7-B14B-31EE9F64ED92}"/>
              </a:ext>
            </a:extLst>
          </p:cNvPr>
          <p:cNvCxnSpPr>
            <a:cxnSpLocks/>
          </p:cNvCxnSpPr>
          <p:nvPr/>
        </p:nvCxnSpPr>
        <p:spPr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1112A4B0-0625-4DC7-9A07-534D4B4AE1C5}"/>
              </a:ext>
            </a:extLst>
          </p:cNvPr>
          <p:cNvCxnSpPr>
            <a:cxnSpLocks/>
          </p:cNvCxnSpPr>
          <p:nvPr/>
        </p:nvCxnSpPr>
        <p:spPr>
          <a:xfrm flipH="1">
            <a:off x="4251000" y="5573851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94065879-2B31-4C19-93D2-8D6A19BBA4B3}"/>
              </a:ext>
            </a:extLst>
          </p:cNvPr>
          <p:cNvCxnSpPr>
            <a:cxnSpLocks/>
          </p:cNvCxnSpPr>
          <p:nvPr/>
        </p:nvCxnSpPr>
        <p:spPr>
          <a:xfrm flipH="1">
            <a:off x="5342125" y="3869141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1DEBDAE-0271-4E96-AD2B-AB9A7B8E4D82}"/>
              </a:ext>
            </a:extLst>
          </p:cNvPr>
          <p:cNvSpPr txBox="1"/>
          <p:nvPr/>
        </p:nvSpPr>
        <p:spPr>
          <a:xfrm>
            <a:off x="6176372" y="1837983"/>
            <a:ext cx="424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Правительство РФ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E97FD21-1C94-4BD0-A542-AE928603430D}"/>
              </a:ext>
            </a:extLst>
          </p:cNvPr>
          <p:cNvSpPr txBox="1"/>
          <p:nvPr/>
        </p:nvSpPr>
        <p:spPr>
          <a:xfrm>
            <a:off x="6894548" y="3649034"/>
            <a:ext cx="4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Государственная Дума РФ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3225716" y="369000"/>
            <a:ext cx="8950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 августе 2022 резолюция направлена: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97FD21-1C94-4BD0-A542-AE928603430D}"/>
              </a:ext>
            </a:extLst>
          </p:cNvPr>
          <p:cNvSpPr txBox="1"/>
          <p:nvPr/>
        </p:nvSpPr>
        <p:spPr>
          <a:xfrm>
            <a:off x="6018717" y="5059993"/>
            <a:ext cx="5004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«Большая четверка</a:t>
            </a:r>
            <a:r>
              <a:rPr lang="ru-RU" sz="2800" b="1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бизнес-объединений  РФ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obanovaayu\Downloads\free-icon-embassy-67050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94" y="2752094"/>
            <a:ext cx="905562" cy="9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banovaayu\Downloads\free-icon-team-meeting-338696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41" y="3317977"/>
            <a:ext cx="833267" cy="8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banovaayu\Downloads\free-icon-businessman-11574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67" y="4137309"/>
            <a:ext cx="880865" cy="8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89637" y="389125"/>
            <a:ext cx="6279568" cy="6223682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469206" y="153538"/>
            <a:ext cx="5431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ED7D31">
                    <a:lumMod val="50000"/>
                  </a:srgbClr>
                </a:solidFill>
              </a:rPr>
              <a:t>Частичная мобилизация. Главное</a:t>
            </a:r>
            <a:endParaRPr lang="ru-RU" sz="4000" b="1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406248" y="37010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0</a:t>
            </a:r>
            <a:r>
              <a:rPr lang="ru-RU" sz="2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06248" y="1905407"/>
            <a:ext cx="5389835" cy="387855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7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/>
              </a:rPr>
              <a:t>Постановление </a:t>
            </a:r>
            <a:r>
              <a:rPr lang="ru-RU" sz="27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</a:rPr>
              <a:t>Правительства РФ от 22.09.2022 №1677 </a:t>
            </a:r>
            <a:endParaRPr lang="ru-RU" sz="2700" b="1" dirty="0" smtClean="0">
              <a:solidFill>
                <a:srgbClr val="C00000"/>
              </a:solidFill>
              <a:latin typeface="Calibri" panose="020F0502020204030204" pitchFamily="34" charset="0"/>
              <a:ea typeface="Calibri"/>
            </a:endParaRPr>
          </a:p>
          <a:p>
            <a:pPr lvl="0"/>
            <a:r>
              <a:rPr lang="ru-RU" sz="27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/>
              </a:rPr>
              <a:t>«</a:t>
            </a:r>
            <a:r>
              <a:rPr lang="ru-RU" sz="2700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</a:rPr>
              <a:t>О внесении изменений в особенности правового регулирования трудовых отношений и иных непосредственно связанных с ними отношений в 2022 и 2021 годах»</a:t>
            </a:r>
            <a:endParaRPr lang="ru-RU" sz="27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95683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231000" y="153538"/>
            <a:ext cx="5669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Частичная мобилизация. Главное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77995" y="1537487"/>
            <a:ext cx="5724914" cy="684104"/>
            <a:chOff x="5107577" y="2800592"/>
            <a:chExt cx="5724914" cy="684104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406249" y="17129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7976" y="1662869"/>
            <a:ext cx="48330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Уволить мобилизованного сотрудника нельзя!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Трудовой договор (в том числе и в случае прохождения испытательного срока) приостанавливается;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406248" y="37010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77995" y="3500966"/>
            <a:ext cx="5724914" cy="684104"/>
            <a:chOff x="5107577" y="2800592"/>
            <a:chExt cx="5724914" cy="684104"/>
          </a:xfrm>
        </p:grpSpPr>
        <p:sp>
          <p:nvSpPr>
            <p:cNvPr id="15" name="Шестиугольник 14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422014" y="37033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85608" y="3579779"/>
            <a:ext cx="48330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На время отсутствия сотрудника работодатель может заключать срочные трудовые договоры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и принимать временных сотрудников;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484710" y="555312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469205" y="5368631"/>
            <a:ext cx="5724914" cy="684104"/>
            <a:chOff x="5107577" y="2800592"/>
            <a:chExt cx="5724914" cy="684104"/>
          </a:xfrm>
        </p:grpSpPr>
        <p:sp>
          <p:nvSpPr>
            <p:cNvPr id="23" name="Шестиугольник 22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107577" y="2978261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513830" y="55433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42292" y="5395555"/>
            <a:ext cx="48330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Основание для приостановки трудовых договоров – повестка из военкомата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=""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966000" y="180728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="" xmlns:a16="http://schemas.microsoft.com/office/drawing/2014/main" id="{7613D9BA-71A9-47BA-9567-325935C95C35}"/>
              </a:ext>
            </a:extLst>
          </p:cNvPr>
          <p:cNvSpPr/>
          <p:nvPr/>
        </p:nvSpPr>
        <p:spPr>
          <a:xfrm>
            <a:off x="4476000" y="180863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="" xmlns:a16="http://schemas.microsoft.com/office/drawing/2014/main" id="{8E3A65CF-5054-4F37-A296-63B5A4B88DAC}"/>
              </a:ext>
            </a:extLst>
          </p:cNvPr>
          <p:cNvSpPr/>
          <p:nvPr/>
        </p:nvSpPr>
        <p:spPr>
          <a:xfrm>
            <a:off x="7986000" y="180728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="" xmlns:a16="http://schemas.microsoft.com/office/drawing/2014/main" id="{B4EABFCB-BC9E-49CA-B4C2-475EE823A99E}"/>
              </a:ext>
            </a:extLst>
          </p:cNvPr>
          <p:cNvSpPr/>
          <p:nvPr/>
        </p:nvSpPr>
        <p:spPr>
          <a:xfrm>
            <a:off x="966000" y="401400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="" xmlns:a16="http://schemas.microsoft.com/office/drawing/2014/main" id="{DCDEC2BC-358F-4DF5-8FD1-FEAA284982E5}"/>
              </a:ext>
            </a:extLst>
          </p:cNvPr>
          <p:cNvSpPr/>
          <p:nvPr/>
        </p:nvSpPr>
        <p:spPr>
          <a:xfrm>
            <a:off x="4476000" y="401535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="" xmlns:a16="http://schemas.microsoft.com/office/drawing/2014/main" id="{B029E86A-194E-4E64-9BCE-1139E8AFD8C7}"/>
              </a:ext>
            </a:extLst>
          </p:cNvPr>
          <p:cNvSpPr/>
          <p:nvPr/>
        </p:nvSpPr>
        <p:spPr>
          <a:xfrm>
            <a:off x="7970854" y="4073072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="" xmlns:a16="http://schemas.microsoft.com/office/drawing/2014/main" id="{6CBA279B-9704-4BE5-AA02-3B3B1821AC92}"/>
              </a:ext>
            </a:extLst>
          </p:cNvPr>
          <p:cNvSpPr/>
          <p:nvPr/>
        </p:nvSpPr>
        <p:spPr>
          <a:xfrm>
            <a:off x="2248500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="" xmlns:a16="http://schemas.microsoft.com/office/drawing/2014/main" id="{A71024E8-02B6-4536-AA3E-0840DD99E9C1}"/>
              </a:ext>
            </a:extLst>
          </p:cNvPr>
          <p:cNvSpPr/>
          <p:nvPr/>
        </p:nvSpPr>
        <p:spPr>
          <a:xfrm>
            <a:off x="2248500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="" xmlns:a16="http://schemas.microsoft.com/office/drawing/2014/main" id="{3F020214-AC45-483F-9CB2-B2D59D6D935B}"/>
              </a:ext>
            </a:extLst>
          </p:cNvPr>
          <p:cNvSpPr/>
          <p:nvPr/>
        </p:nvSpPr>
        <p:spPr>
          <a:xfrm>
            <a:off x="9329299" y="411554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="" xmlns:a16="http://schemas.microsoft.com/office/drawing/2014/main" id="{D4D9F486-5A59-4C5F-88E8-5EAEAC94D4F6}"/>
              </a:ext>
            </a:extLst>
          </p:cNvPr>
          <p:cNvSpPr/>
          <p:nvPr/>
        </p:nvSpPr>
        <p:spPr>
          <a:xfrm>
            <a:off x="9268500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="" xmlns:a16="http://schemas.microsoft.com/office/drawing/2014/main" id="{6F7FD81E-2139-4AB1-9183-035D6925000D}"/>
              </a:ext>
            </a:extLst>
          </p:cNvPr>
          <p:cNvSpPr/>
          <p:nvPr/>
        </p:nvSpPr>
        <p:spPr>
          <a:xfrm>
            <a:off x="5821156" y="410143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="" xmlns:a16="http://schemas.microsoft.com/office/drawing/2014/main" id="{03294A7C-8FEB-4EE8-998A-041151B9C268}"/>
              </a:ext>
            </a:extLst>
          </p:cNvPr>
          <p:cNvSpPr/>
          <p:nvPr/>
        </p:nvSpPr>
        <p:spPr>
          <a:xfrm>
            <a:off x="5821156" y="194400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2310925" y="19407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3E9AC69-6186-4542-9D6C-5B6BCA0B600A}"/>
              </a:ext>
            </a:extLst>
          </p:cNvPr>
          <p:cNvSpPr txBox="1"/>
          <p:nvPr/>
        </p:nvSpPr>
        <p:spPr>
          <a:xfrm>
            <a:off x="5883580" y="191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C23E6B3-0883-4C44-B96F-9E8C86EB7F07}"/>
              </a:ext>
            </a:extLst>
          </p:cNvPr>
          <p:cNvSpPr txBox="1"/>
          <p:nvPr/>
        </p:nvSpPr>
        <p:spPr>
          <a:xfrm>
            <a:off x="9330924" y="191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5B4786-C55A-48E9-A2B3-6B2B0820C3C3}"/>
              </a:ext>
            </a:extLst>
          </p:cNvPr>
          <p:cNvSpPr txBox="1"/>
          <p:nvPr/>
        </p:nvSpPr>
        <p:spPr>
          <a:xfrm>
            <a:off x="2310924" y="40873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9436DD-B1F6-4CDA-AA68-9B3BB5FBF312}"/>
              </a:ext>
            </a:extLst>
          </p:cNvPr>
          <p:cNvSpPr txBox="1"/>
          <p:nvPr/>
        </p:nvSpPr>
        <p:spPr>
          <a:xfrm>
            <a:off x="5877469" y="41014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170B3D-3C0A-4666-BC5C-B7F2E420283A}"/>
              </a:ext>
            </a:extLst>
          </p:cNvPr>
          <p:cNvSpPr txBox="1"/>
          <p:nvPr/>
        </p:nvSpPr>
        <p:spPr>
          <a:xfrm>
            <a:off x="9330923" y="411860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1058214" y="2427005"/>
            <a:ext cx="3055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Военнослужащий сможет быть собственником бизнеса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4509713" y="2454081"/>
            <a:ext cx="3206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C00000"/>
                </a:solidFill>
              </a:rPr>
              <a:t>Госконтракты</a:t>
            </a:r>
            <a:r>
              <a:rPr lang="ru-RU" sz="2200" b="1" dirty="0" smtClean="0">
                <a:solidFill>
                  <a:srgbClr val="C00000"/>
                </a:solidFill>
              </a:rPr>
              <a:t>: возможность изменить или расторгнуть, отмена штрафов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8105854" y="2596282"/>
            <a:ext cx="3207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Автоматическое продление лицензий мобилизованным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1380228" y="4573411"/>
            <a:ext cx="2583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Перенос сроков налоговой отчетности и уплаты налогов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4381604" y="4515690"/>
            <a:ext cx="3613851" cy="144655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Аренда госимущества: возможность приостановления и расторжения договоров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8121000" y="4573411"/>
            <a:ext cx="31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Отмена штрафов за нарушение условий предоставления грантов и субсидий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511156" y="279000"/>
            <a:ext cx="1129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ED7D31">
                    <a:lumMod val="50000"/>
                  </a:srgbClr>
                </a:solidFill>
              </a:rPr>
              <a:t>ПЕРВЫЙ БЛОК МЕР ПОДДЕРЖКИ МСП В СВЯЗИ </a:t>
            </a:r>
          </a:p>
          <a:p>
            <a:pPr algn="ctr"/>
            <a:r>
              <a:rPr lang="ru-RU" sz="4000" b="1" dirty="0" smtClean="0">
                <a:solidFill>
                  <a:srgbClr val="ED7D31">
                    <a:lumMod val="50000"/>
                  </a:srgbClr>
                </a:solidFill>
              </a:rPr>
              <a:t>С МОБИЛИЗАЦИЕЙ </a:t>
            </a:r>
            <a:endParaRPr lang="ru-RU" sz="4000" b="1" dirty="0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8423" y="504000"/>
            <a:ext cx="5265704" cy="2085965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335716" y="183847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4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B42D17-99DA-41C3-83E3-245A55B4E28B}"/>
              </a:ext>
            </a:extLst>
          </p:cNvPr>
          <p:cNvSpPr txBox="1"/>
          <p:nvPr/>
        </p:nvSpPr>
        <p:spPr>
          <a:xfrm>
            <a:off x="7221000" y="3020907"/>
            <a:ext cx="454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44546A">
                    <a:lumMod val="75000"/>
                  </a:srgbClr>
                </a:solidFill>
              </a:rPr>
              <a:t>Численность менее 15 чел. и системообразующие предприятия</a:t>
            </a:r>
            <a:endParaRPr lang="ru-RU" sz="2200" b="1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6421118" y="5063775"/>
            <a:ext cx="4947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44546A">
                    <a:lumMod val="75000"/>
                  </a:srgbClr>
                </a:solidFill>
              </a:rPr>
              <a:t>Численность </a:t>
            </a:r>
            <a:r>
              <a:rPr lang="ru-RU" sz="2200" b="1" dirty="0">
                <a:solidFill>
                  <a:srgbClr val="44546A">
                    <a:lumMod val="75000"/>
                  </a:srgbClr>
                </a:solidFill>
              </a:rPr>
              <a:t>с</a:t>
            </a:r>
            <a:r>
              <a:rPr lang="ru-RU" sz="2200" b="1" dirty="0" smtClean="0">
                <a:solidFill>
                  <a:srgbClr val="44546A">
                    <a:lumMod val="75000"/>
                  </a:srgbClr>
                </a:solidFill>
              </a:rPr>
              <a:t>выше 15 чел.</a:t>
            </a:r>
            <a:endParaRPr lang="ru-RU" sz="2200" b="1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5935657" y="2944182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7D1EEC21-2F4A-4AAD-B439-ED4F2EF000C4}"/>
              </a:ext>
            </a:extLst>
          </p:cNvPr>
          <p:cNvSpPr/>
          <p:nvPr/>
        </p:nvSpPr>
        <p:spPr>
          <a:xfrm>
            <a:off x="5144690" y="4864662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851857" y="504000"/>
            <a:ext cx="52622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ED7D31">
                    <a:lumMod val="50000"/>
                  </a:srgbClr>
                </a:solidFill>
              </a:rPr>
              <a:t>Предложения бизнес-объединений по брони для МСП: ОБЯЗАТЕЛЬНО  учредитель-физлицо, ГД, главбух, ИП и главы КФХ</a:t>
            </a:r>
            <a:endParaRPr lang="ru-RU" sz="2700" b="1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2B9984D-717D-4CD5-9EC5-EC2B227A0079}"/>
              </a:ext>
            </a:extLst>
          </p:cNvPr>
          <p:cNvSpPr/>
          <p:nvPr/>
        </p:nvSpPr>
        <p:spPr>
          <a:xfrm>
            <a:off x="7220999" y="3896186"/>
            <a:ext cx="48931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44546A">
                    <a:lumMod val="75000"/>
                  </a:srgbClr>
                </a:solidFill>
              </a:rPr>
              <a:t>б</a:t>
            </a:r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ронь не менее 50% от общего числа сотрудников, пребывающих </a:t>
            </a:r>
          </a:p>
          <a:p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в запасе;</a:t>
            </a:r>
            <a:endParaRPr lang="ru-RU" sz="2200" dirty="0">
              <a:solidFill>
                <a:srgbClr val="44546A">
                  <a:lumMod val="75000"/>
                </a:srgbClr>
              </a:solidFill>
            </a:endParaRPr>
          </a:p>
        </p:txBody>
      </p:sp>
      <p:pic>
        <p:nvPicPr>
          <p:cNvPr id="1026" name="Picture 2" descr="C:\Users\lobanovaayu\Downloads\free-icon-store-73774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95" y="3174904"/>
            <a:ext cx="798555" cy="7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banovaayu\Downloads\free-icon-big-building-487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02" y="5044674"/>
            <a:ext cx="899975" cy="8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2B9984D-717D-4CD5-9EC5-EC2B227A0079}"/>
              </a:ext>
            </a:extLst>
          </p:cNvPr>
          <p:cNvSpPr/>
          <p:nvPr/>
        </p:nvSpPr>
        <p:spPr>
          <a:xfrm>
            <a:off x="6532825" y="5559928"/>
            <a:ext cx="5501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44546A">
                    <a:lumMod val="75000"/>
                  </a:srgbClr>
                </a:solidFill>
              </a:rPr>
              <a:t>б</a:t>
            </a:r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ронь не менее 30% от общего числа сотрудников, пребывающих в запасе.</a:t>
            </a:r>
            <a:endParaRPr lang="ru-RU" sz="2200" dirty="0">
              <a:solidFill>
                <a:srgbClr val="44546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000" y="4026257"/>
            <a:ext cx="4770000" cy="2417743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313500" y="4080966"/>
            <a:ext cx="463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</a:rPr>
              <a:t>Для сохранения статуса ИП </a:t>
            </a:r>
            <a:r>
              <a:rPr lang="ru-RU" sz="2400" b="1" dirty="0">
                <a:solidFill>
                  <a:srgbClr val="ED7D31">
                    <a:lumMod val="50000"/>
                  </a:srgbClr>
                </a:solidFill>
              </a:rPr>
              <a:t>нужно обратиться в ИФНС с заявлением об освобождении от уплаты страховых взносов на период военной службы </a:t>
            </a:r>
            <a:endParaRPr lang="en-US" sz="2400" b="1" dirty="0" smtClean="0">
              <a:solidFill>
                <a:srgbClr val="ED7D31">
                  <a:lumMod val="50000"/>
                </a:srgbClr>
              </a:solidFill>
            </a:endParaRPr>
          </a:p>
          <a:p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</a:rPr>
              <a:t>(</a:t>
            </a:r>
            <a:r>
              <a:rPr lang="ru-RU" sz="2400" b="1" dirty="0">
                <a:solidFill>
                  <a:srgbClr val="ED7D31">
                    <a:lumMod val="50000"/>
                  </a:srgbClr>
                </a:solidFill>
              </a:rPr>
              <a:t>п.7 ст. 430 НК РФ)</a:t>
            </a:r>
          </a:p>
        </p:txBody>
      </p:sp>
      <p:pic>
        <p:nvPicPr>
          <p:cNvPr id="2050" name="Picture 2" descr="C:\Users\lobanovaayu\Desktop\Безымянны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6" y="64127"/>
            <a:ext cx="6660074" cy="32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banovaayu\Desktop\Безымянный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79" y="3447799"/>
            <a:ext cx="6613641" cy="32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6000" y="503661"/>
            <a:ext cx="4770000" cy="2417743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243103" y="927702"/>
            <a:ext cx="463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</a:rPr>
              <a:t>Сервис приема заявлений на закрытие ИП на сайте</a:t>
            </a:r>
            <a:r>
              <a:rPr lang="en-US" sz="2400" b="1" dirty="0" smtClean="0">
                <a:solidFill>
                  <a:srgbClr val="ED7D31">
                    <a:lumMod val="50000"/>
                  </a:srgbClr>
                </a:solidFill>
              </a:rPr>
              <a:t> </a:t>
            </a:r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</a:rPr>
              <a:t>ФНС</a:t>
            </a:r>
          </a:p>
          <a:p>
            <a:pPr algn="ctr"/>
            <a:endParaRPr lang="ru-RU" sz="2400" b="1" dirty="0">
              <a:solidFill>
                <a:srgbClr val="ED7D31">
                  <a:lumMod val="50000"/>
                </a:srgbClr>
              </a:solidFill>
            </a:endParaRPr>
          </a:p>
          <a:p>
            <a:pPr algn="ctr"/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www.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alog.gov.ru</a:t>
            </a:r>
            <a:endParaRPr lang="ru-RU" sz="2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9766" y="183846"/>
            <a:ext cx="5052285" cy="3005483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335716" y="183847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4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B42D17-99DA-41C3-83E3-245A55B4E28B}"/>
              </a:ext>
            </a:extLst>
          </p:cNvPr>
          <p:cNvSpPr txBox="1"/>
          <p:nvPr/>
        </p:nvSpPr>
        <p:spPr>
          <a:xfrm>
            <a:off x="6949800" y="3538535"/>
            <a:ext cx="454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44546A">
                    <a:lumMod val="75000"/>
                  </a:srgbClr>
                </a:solidFill>
              </a:rPr>
              <a:t>Постановление Правительства РФ от 30.09.2022 № 1725</a:t>
            </a:r>
            <a:endParaRPr lang="ru-RU" sz="2200" b="1" dirty="0">
              <a:solidFill>
                <a:srgbClr val="44546A">
                  <a:lumMod val="75000"/>
                </a:srgbClr>
              </a:solidFill>
            </a:endParaRPr>
          </a:p>
          <a:p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Сотрудники организаций оборонно-промышленного комплекса </a:t>
            </a:r>
            <a:endParaRPr lang="ru-RU" sz="2200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6886996" y="5300694"/>
            <a:ext cx="5172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44546A">
                    <a:lumMod val="75000"/>
                  </a:srgbClr>
                </a:solidFill>
              </a:rPr>
              <a:t>Список </a:t>
            </a:r>
            <a:r>
              <a:rPr lang="ru-RU" sz="2200" b="1" dirty="0" err="1" smtClean="0">
                <a:solidFill>
                  <a:srgbClr val="44546A">
                    <a:lumMod val="75000"/>
                  </a:srgbClr>
                </a:solidFill>
              </a:rPr>
              <a:t>Минцифры</a:t>
            </a:r>
            <a:r>
              <a:rPr lang="ru-RU" sz="2200" b="1" dirty="0" smtClean="0">
                <a:solidFill>
                  <a:srgbClr val="44546A">
                    <a:lumMod val="75000"/>
                  </a:srgbClr>
                </a:solidFill>
              </a:rPr>
              <a:t>  </a:t>
            </a:r>
          </a:p>
          <a:p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(</a:t>
            </a:r>
            <a:r>
              <a:rPr lang="ru-RU" sz="2200" dirty="0">
                <a:solidFill>
                  <a:srgbClr val="44546A">
                    <a:lumMod val="75000"/>
                  </a:srgbClr>
                </a:solidFill>
              </a:rPr>
              <a:t>195 специальностей</a:t>
            </a:r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: </a:t>
            </a:r>
            <a:r>
              <a:rPr lang="ru-RU" sz="2200" dirty="0">
                <a:solidFill>
                  <a:srgbClr val="44546A">
                    <a:lumMod val="75000"/>
                  </a:srgbClr>
                </a:solidFill>
              </a:rPr>
              <a:t>ИТ, </a:t>
            </a:r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связь и медиа)</a:t>
            </a:r>
            <a:endParaRPr lang="ru-RU" sz="2200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5506695" y="3495902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7D1EEC21-2F4A-4AAD-B439-ED4F2EF000C4}"/>
              </a:ext>
            </a:extLst>
          </p:cNvPr>
          <p:cNvSpPr/>
          <p:nvPr/>
        </p:nvSpPr>
        <p:spPr>
          <a:xfrm>
            <a:off x="5416642" y="514869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880381" y="183847"/>
            <a:ext cx="5262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ED7D31">
                    <a:lumMod val="50000"/>
                  </a:srgbClr>
                </a:solidFill>
              </a:rPr>
              <a:t>Вопросы бронирования сотр</a:t>
            </a:r>
            <a:r>
              <a:rPr lang="ru-RU" sz="2700" b="1" dirty="0">
                <a:solidFill>
                  <a:srgbClr val="ED7D31">
                    <a:lumMod val="50000"/>
                  </a:srgbClr>
                </a:solidFill>
              </a:rPr>
              <a:t>у</a:t>
            </a:r>
            <a:r>
              <a:rPr lang="ru-RU" sz="2700" b="1" dirty="0" smtClean="0">
                <a:solidFill>
                  <a:srgbClr val="ED7D31">
                    <a:lumMod val="50000"/>
                  </a:srgbClr>
                </a:solidFill>
              </a:rPr>
              <a:t>дников  </a:t>
            </a:r>
            <a:endParaRPr lang="ru-RU" sz="2700" b="1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9047692" y="1214484"/>
            <a:ext cx="69924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766" y="1824733"/>
            <a:ext cx="508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в</a:t>
            </a:r>
            <a:r>
              <a:rPr lang="ru-RU" sz="2400" b="1" i="1" dirty="0" smtClean="0">
                <a:solidFill>
                  <a:srgbClr val="C00000"/>
                </a:solidFill>
              </a:rPr>
              <a:t>оенкоматы, территориальная комиссия по бронированию граждан Ярославской области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lobanovaayu\Downloads\free-icon-ruling-63332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37" y="3750764"/>
            <a:ext cx="760516" cy="7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banovaayu\Downloads\free-icon-wish-list-35851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87" y="5419335"/>
            <a:ext cx="718710" cy="7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8556176" y="2596274"/>
            <a:ext cx="3466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22-24.06.2022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Межрегиональное совещание бизнес-омбудсменов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D6F87E-0166-4134-9916-750B7725F976}"/>
              </a:ext>
            </a:extLst>
          </p:cNvPr>
          <p:cNvSpPr txBox="1"/>
          <p:nvPr/>
        </p:nvSpPr>
        <p:spPr>
          <a:xfrm>
            <a:off x="8542500" y="930895"/>
            <a:ext cx="3245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регионов РФ, все федеральные округа, 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130 кандидатов от Калининграда до Камчатки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856F1-A42E-4DC0-9EAC-D45ADF422359}"/>
              </a:ext>
            </a:extLst>
          </p:cNvPr>
          <p:cNvSpPr txBox="1"/>
          <p:nvPr/>
        </p:nvSpPr>
        <p:spPr>
          <a:xfrm>
            <a:off x="8543705" y="4099294"/>
            <a:ext cx="314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Основная тема – адаптация бизнеса к работе в условиях санкций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5400000">
            <a:off x="1943991" y="-1943991"/>
            <a:ext cx="511260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4" descr="C:\Users\lobanovaayu\Desktop\Фото\IMG_2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" y="702794"/>
            <a:ext cx="7618773" cy="581400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obanovaayu\Downloads\free-icon-russia-81390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7673" y="1243622"/>
            <a:ext cx="697984" cy="6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banovaayu\Downloads\free-icon-delivery-schedule-8434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57" y="2619594"/>
            <a:ext cx="638400" cy="6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banovaayu\Downloads\free-icon-conference-83604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73" y="4427789"/>
            <a:ext cx="666448" cy="6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9766" y="183846"/>
            <a:ext cx="5052285" cy="1338829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335716" y="183847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36000"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B42D17-99DA-41C3-83E3-245A55B4E28B}"/>
              </a:ext>
            </a:extLst>
          </p:cNvPr>
          <p:cNvSpPr txBox="1"/>
          <p:nvPr/>
        </p:nvSpPr>
        <p:spPr>
          <a:xfrm>
            <a:off x="7647000" y="1989405"/>
            <a:ext cx="454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44546A">
                    <a:lumMod val="75000"/>
                  </a:srgbClr>
                </a:solidFill>
              </a:rPr>
              <a:t>Мобилизованные будут освобождены от оплаты </a:t>
            </a:r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ряда правовых услуг</a:t>
            </a:r>
            <a:endParaRPr lang="ru-RU" sz="2200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6925074" y="3495902"/>
            <a:ext cx="5172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44546A">
                    <a:lumMod val="75000"/>
                  </a:srgbClr>
                </a:solidFill>
              </a:rPr>
              <a:t>Идет работа по организации в регионах </a:t>
            </a:r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«дежурных нотариальных контор», планируется работа нотариусов в мобилизационных пунктах </a:t>
            </a:r>
            <a:endParaRPr lang="ru-RU" sz="2200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5547929" y="3495902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7D1EEC21-2F4A-4AAD-B439-ED4F2EF000C4}"/>
              </a:ext>
            </a:extLst>
          </p:cNvPr>
          <p:cNvSpPr/>
          <p:nvPr/>
        </p:nvSpPr>
        <p:spPr>
          <a:xfrm>
            <a:off x="4866032" y="5113155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880381" y="183847"/>
            <a:ext cx="52622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ED7D31">
                    <a:lumMod val="50000"/>
                  </a:srgbClr>
                </a:solidFill>
              </a:rPr>
              <a:t>ФНП принято решение о предоставлении ряда льгот мобилизованным гражданам</a:t>
            </a:r>
            <a:endParaRPr lang="ru-RU" sz="2700" b="1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14" name="Полилиния: фигура 21">
            <a:extLst>
              <a:ext uri="{FF2B5EF4-FFF2-40B4-BE49-F238E27FC236}">
                <a16:creationId xmlns=""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6321000" y="185400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6321000" y="5358435"/>
            <a:ext cx="553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4546A">
                    <a:lumMod val="75000"/>
                  </a:srgbClr>
                </a:solidFill>
                <a:hlinkClick r:id="rId3"/>
              </a:rPr>
              <a:t>https://</a:t>
            </a:r>
            <a:r>
              <a:rPr lang="en-US" sz="2200" dirty="0" smtClean="0">
                <a:solidFill>
                  <a:srgbClr val="44546A">
                    <a:lumMod val="75000"/>
                  </a:srgbClr>
                </a:solidFill>
                <a:hlinkClick r:id="rId3"/>
              </a:rPr>
              <a:t>76.notariat.ru</a:t>
            </a:r>
            <a:r>
              <a:rPr lang="ru-RU" sz="2200" dirty="0" smtClean="0">
                <a:solidFill>
                  <a:srgbClr val="44546A">
                    <a:lumMod val="75000"/>
                  </a:srgbClr>
                </a:solidFill>
              </a:rPr>
              <a:t> – сайт Ярославской областной нотариальной палаты</a:t>
            </a:r>
            <a:endParaRPr lang="ru-RU" sz="2200" dirty="0">
              <a:solidFill>
                <a:srgbClr val="44546A">
                  <a:lumMod val="75000"/>
                </a:srgbClr>
              </a:solidFill>
            </a:endParaRPr>
          </a:p>
        </p:txBody>
      </p:sp>
      <p:pic>
        <p:nvPicPr>
          <p:cNvPr id="4098" name="Picture 2" descr="C:\Users\lobanovaayu\Downloads\free-icon-ruble-59516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88" y="2075522"/>
            <a:ext cx="816956" cy="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obanovaayu\Downloads\free-icon-attendant-641346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15" y="3700791"/>
            <a:ext cx="850221" cy="8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obanovaayu\Downloads\free-icon-search-engine-68105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09" y="5358435"/>
            <a:ext cx="754245" cy="7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8239" y="899749"/>
            <a:ext cx="5052285" cy="1338829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335716" y="183847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0"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B42D17-99DA-41C3-83E3-245A55B4E28B}"/>
              </a:ext>
            </a:extLst>
          </p:cNvPr>
          <p:cNvSpPr txBox="1"/>
          <p:nvPr/>
        </p:nvSpPr>
        <p:spPr>
          <a:xfrm>
            <a:off x="7155889" y="3042682"/>
            <a:ext cx="529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44546A">
                    <a:lumMod val="75000"/>
                  </a:srgbClr>
                </a:solidFill>
              </a:rPr>
              <a:t>«Горячая линия» 122</a:t>
            </a:r>
            <a:endParaRPr lang="ru-RU" sz="4000" b="1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6677640" y="4924729"/>
            <a:ext cx="517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44546A">
                    <a:lumMod val="75000"/>
                  </a:srgbClr>
                </a:solidFill>
              </a:rPr>
              <a:t>с</a:t>
            </a:r>
            <a:r>
              <a:rPr lang="ru-RU" sz="4000" b="1" dirty="0" smtClean="0">
                <a:solidFill>
                  <a:srgbClr val="44546A">
                    <a:lumMod val="75000"/>
                  </a:srgbClr>
                </a:solidFill>
              </a:rPr>
              <a:t>айт </a:t>
            </a:r>
            <a:r>
              <a:rPr lang="ru-RU" sz="4000" b="1" dirty="0" err="1" smtClean="0">
                <a:solidFill>
                  <a:srgbClr val="0070C0"/>
                </a:solidFill>
              </a:rPr>
              <a:t>объясняем.рф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5343036" y="4671852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746243" y="862446"/>
            <a:ext cx="52622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ED7D31">
                    <a:lumMod val="50000"/>
                  </a:srgbClr>
                </a:solidFill>
              </a:rPr>
              <a:t>ИСТОЧНИКИ ИНФОРМАЦИИ </a:t>
            </a:r>
          </a:p>
          <a:p>
            <a:pPr algn="ctr"/>
            <a:r>
              <a:rPr lang="ru-RU" sz="2700" b="1" dirty="0" smtClean="0">
                <a:solidFill>
                  <a:srgbClr val="ED7D31">
                    <a:lumMod val="50000"/>
                  </a:srgbClr>
                </a:solidFill>
              </a:rPr>
              <a:t>ПО ВОПРОСАМ ЧАСТИЧНОЙ МОБИЛИЗАЦИИ</a:t>
            </a:r>
            <a:endParaRPr lang="ru-RU" sz="2700" b="1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14" name="Полилиния: фигура 21">
            <a:extLst>
              <a:ext uri="{FF2B5EF4-FFF2-40B4-BE49-F238E27FC236}">
                <a16:creationId xmlns=""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5895889" y="279900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" name="Picture 5" descr="C:\Users\lobanovaayu\Downloads\free-icon-search-engine-68105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13" y="4924729"/>
            <a:ext cx="754245" cy="7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obanovaayu\Desktop\customer-2533659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35" y="3013632"/>
            <a:ext cx="1021314" cy="7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21270" y="-68160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FFD0F1-A8A3-42C9-B720-DC92A4B978A6}"/>
              </a:ext>
            </a:extLst>
          </p:cNvPr>
          <p:cNvSpPr/>
          <p:nvPr/>
        </p:nvSpPr>
        <p:spPr>
          <a:xfrm>
            <a:off x="-1" y="3068638"/>
            <a:ext cx="4386001" cy="865933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35478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385769" y="2786834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091770" y="-306224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314723" y="3011241"/>
            <a:ext cx="371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Спасибо</a:t>
            </a:r>
          </a:p>
        </p:txBody>
      </p:sp>
      <p:pic>
        <p:nvPicPr>
          <p:cNvPr id="1027" name="Picture 3" descr="C:\Users\lobanovaayu\Downloads\free-icon-telegram-21118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3" y="4043753"/>
            <a:ext cx="614713" cy="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banovaayu\Desktop\Фото\21904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2" y="4965288"/>
            <a:ext cx="614713" cy="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banovaayu\Downloads\free-icon-world-wide-web-100677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1" y="5904000"/>
            <a:ext cx="569348" cy="5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000" y="4120276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ru-RU" sz="2400" b="1" dirty="0" smtClean="0"/>
              <a:t>.</a:t>
            </a:r>
            <a:r>
              <a:rPr lang="en-US" sz="2400" b="1" dirty="0" smtClean="0"/>
              <a:t>me/</a:t>
            </a:r>
            <a:r>
              <a:rPr lang="en-US" sz="2400" b="1" dirty="0" err="1" smtClean="0"/>
              <a:t>ombudsmanyar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56000" y="5041811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</a:t>
            </a:r>
            <a:r>
              <a:rPr lang="en-US" sz="2400" b="1" dirty="0" smtClean="0"/>
              <a:t>k.com/</a:t>
            </a:r>
            <a:r>
              <a:rPr lang="en-US" sz="2400" b="1" dirty="0" err="1" smtClean="0"/>
              <a:t>alfirbakirov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56000" y="5947096"/>
            <a:ext cx="49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www.ombudsmanyar.ru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7711" y="459000"/>
            <a:ext cx="5128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Icons designed by Vectors Market from </a:t>
            </a:r>
            <a:r>
              <a:rPr lang="en-US" sz="2600" b="1" dirty="0" err="1">
                <a:hlinkClick r:id="rId6"/>
              </a:rPr>
              <a:t>Flaticon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628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88999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716949" y="504000"/>
            <a:ext cx="5383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Контрольно-надзорная деятельность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129484" y="2902290"/>
            <a:ext cx="5492101" cy="769441"/>
            <a:chOff x="5340390" y="2800592"/>
            <a:chExt cx="5492101" cy="769441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b="1" dirty="0" smtClean="0">
                  <a:solidFill>
                    <a:schemeClr val="tx2">
                      <a:lumMod val="75000"/>
                    </a:schemeClr>
                  </a:solidFill>
                </a:rPr>
                <a:t>Не штрафовать бизнес, своевременно исполняющий </a:t>
              </a: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</a:rPr>
                <a:t>в</a:t>
              </a:r>
              <a:r>
                <a:rPr lang="ru-RU" sz="2200" b="1" dirty="0" smtClean="0">
                  <a:solidFill>
                    <a:schemeClr val="tx2">
                      <a:lumMod val="75000"/>
                    </a:schemeClr>
                  </a:solidFill>
                </a:rPr>
                <a:t>ыданное предписание </a:t>
              </a:r>
              <a:endParaRPr lang="ru-RU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175391" y="3025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9484" y="3834000"/>
            <a:ext cx="59704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Предусмотреть в КоАП РФ норму, устанавливающую возможность  освобождения виновного лица от административного наказания в случае исполнения им надлежащим образом предписания об устранении нарушений обязательных требований, выявленных при проведении надзорных мероприятий 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88999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145146" y="504000"/>
            <a:ext cx="5924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Оценка регулирующего воздействия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129484" y="2902290"/>
            <a:ext cx="5492101" cy="1446550"/>
            <a:chOff x="5340390" y="2800592"/>
            <a:chExt cx="5492101" cy="1446550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tx2">
                      <a:lumMod val="75000"/>
                    </a:schemeClr>
                  </a:solidFill>
                </a:rPr>
                <a:t>Предусмотреть проведение оценки регулирующего воздействия </a:t>
              </a:r>
              <a:r>
                <a:rPr lang="ru-RU" sz="2200" dirty="0" smtClean="0">
                  <a:solidFill>
                    <a:schemeClr val="tx2">
                      <a:lumMod val="75000"/>
                    </a:schemeClr>
                  </a:solidFill>
                </a:rPr>
                <a:t>проектов НПА всех уровней в сфере налогообложения;</a:t>
              </a:r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175391" y="30254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128822" y="4428552"/>
            <a:ext cx="5492101" cy="2123658"/>
            <a:chOff x="5340390" y="2800592"/>
            <a:chExt cx="5492101" cy="2123658"/>
          </a:xfrm>
        </p:grpSpPr>
        <p:sp>
          <p:nvSpPr>
            <p:cNvPr id="11" name="Шестиугольник 10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tx2">
                      <a:lumMod val="75000"/>
                    </a:schemeClr>
                  </a:solidFill>
                </a:rPr>
                <a:t>Проводить повторную ОРВ  во </a:t>
              </a:r>
              <a:r>
                <a:rPr lang="ru-RU" sz="2200" b="1" dirty="0">
                  <a:solidFill>
                    <a:schemeClr val="tx2">
                      <a:lumMod val="75000"/>
                    </a:schemeClr>
                  </a:solidFill>
                </a:rPr>
                <a:t>2-ом и 3-ем чтениях </a:t>
              </a:r>
              <a:r>
                <a:rPr lang="ru-RU" sz="2200" dirty="0">
                  <a:solidFill>
                    <a:schemeClr val="tx2">
                      <a:lumMod val="75000"/>
                    </a:schemeClr>
                  </a:solidFill>
                </a:rPr>
                <a:t>представительных органов в случае, если в законопроект были внесены существенные поправки, установлены запреты или новые </a:t>
              </a:r>
              <a:r>
                <a:rPr lang="ru-RU" sz="2200" dirty="0" smtClean="0">
                  <a:solidFill>
                    <a:schemeClr val="tx2">
                      <a:lumMod val="75000"/>
                    </a:schemeClr>
                  </a:solidFill>
                </a:rPr>
                <a:t>требования.</a:t>
              </a:r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174729" y="450881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88999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923121" y="504000"/>
            <a:ext cx="4886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Налогообложение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17077" y="1455740"/>
            <a:ext cx="5492101" cy="607160"/>
            <a:chOff x="5340390" y="2800592"/>
            <a:chExt cx="5492101" cy="607160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362984" y="155646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17077" y="2505261"/>
            <a:ext cx="5492101" cy="607160"/>
            <a:chOff x="5340390" y="2800592"/>
            <a:chExt cx="5492101" cy="607160"/>
          </a:xfrm>
        </p:grpSpPr>
        <p:sp>
          <p:nvSpPr>
            <p:cNvPr id="11" name="Шестиугольник 10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362983" y="26163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1000" y="1486516"/>
            <a:ext cx="504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низить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размер страховых взносов до 15%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на весь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оплачиваемы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й ФОТ;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1000" y="2509910"/>
            <a:ext cx="504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охранить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для участников ювелирного 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рынка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специальные налоговые режимы 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УСН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ПСН;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3D7CD82-2B4C-4C78-8707-2F772D993101}"/>
              </a:ext>
            </a:extLst>
          </p:cNvPr>
          <p:cNvGrpSpPr/>
          <p:nvPr/>
        </p:nvGrpSpPr>
        <p:grpSpPr>
          <a:xfrm>
            <a:off x="6317077" y="3865844"/>
            <a:ext cx="5625362" cy="724800"/>
            <a:chOff x="5735638" y="4164813"/>
            <a:chExt cx="5625362" cy="72480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6ABA88CB-A345-45A1-B795-5B49F3693692}"/>
                </a:ext>
              </a:extLst>
            </p:cNvPr>
            <p:cNvSpPr/>
            <p:nvPr/>
          </p:nvSpPr>
          <p:spPr>
            <a:xfrm>
              <a:off x="6456363" y="4520281"/>
              <a:ext cx="4904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18" name="Шестиугольник 17">
              <a:extLst>
                <a:ext uri="{FF2B5EF4-FFF2-40B4-BE49-F238E27FC236}">
                  <a16:creationId xmlns="" xmlns:a16="http://schemas.microsoft.com/office/drawing/2014/main" id="{20F3CE53-3E9C-4A48-BE59-8E6FE35507D2}"/>
                </a:ext>
              </a:extLst>
            </p:cNvPr>
            <p:cNvSpPr/>
            <p:nvPr/>
          </p:nvSpPr>
          <p:spPr>
            <a:xfrm>
              <a:off x="5735638" y="4164813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EF588E8-F4E9-43FA-AEEF-2E8B39DBF7B1}"/>
                </a:ext>
              </a:extLst>
            </p:cNvPr>
            <p:cNvSpPr txBox="1"/>
            <p:nvPr/>
          </p:nvSpPr>
          <p:spPr>
            <a:xfrm>
              <a:off x="5781545" y="418719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03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961870" y="3698092"/>
            <a:ext cx="50291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родлить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 конца 2022 года сроки неприменения ФНС блокировок операций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счетам в банке при взыскании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денежных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средств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 должников;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49B9BCE9-339B-442D-A28B-56C334269C76}"/>
              </a:ext>
            </a:extLst>
          </p:cNvPr>
          <p:cNvGrpSpPr/>
          <p:nvPr/>
        </p:nvGrpSpPr>
        <p:grpSpPr>
          <a:xfrm>
            <a:off x="6315271" y="5529106"/>
            <a:ext cx="5627168" cy="769441"/>
            <a:chOff x="5735638" y="5380243"/>
            <a:chExt cx="5627168" cy="76944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0A026F6-15D1-433A-AEFA-28F433E7C92C}"/>
                </a:ext>
              </a:extLst>
            </p:cNvPr>
            <p:cNvSpPr txBox="1"/>
            <p:nvPr/>
          </p:nvSpPr>
          <p:spPr>
            <a:xfrm>
              <a:off x="6474817" y="5380243"/>
              <a:ext cx="48879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tx2">
                      <a:lumMod val="75000"/>
                    </a:schemeClr>
                  </a:solidFill>
                </a:rPr>
                <a:t>Провести налоговую амнистию </a:t>
              </a:r>
              <a:r>
                <a:rPr lang="ru-RU" sz="2200" dirty="0" smtClean="0">
                  <a:solidFill>
                    <a:schemeClr val="tx2">
                      <a:lumMod val="75000"/>
                    </a:schemeClr>
                  </a:solidFill>
                </a:rPr>
                <a:t>для добросовестных налогоплательщиков. </a:t>
              </a:r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="" xmlns:a16="http://schemas.microsoft.com/office/drawing/2014/main" id="{14699BDF-8AEF-4931-8419-4EC38092B689}"/>
                </a:ext>
              </a:extLst>
            </p:cNvPr>
            <p:cNvSpPr/>
            <p:nvPr/>
          </p:nvSpPr>
          <p:spPr>
            <a:xfrm>
              <a:off x="5735638" y="5493806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2B2E067-1137-4202-94BD-69AA76EE0FB2}"/>
                </a:ext>
              </a:extLst>
            </p:cNvPr>
            <p:cNvSpPr txBox="1"/>
            <p:nvPr/>
          </p:nvSpPr>
          <p:spPr>
            <a:xfrm>
              <a:off x="5781544" y="551619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04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6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88999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923121" y="504000"/>
            <a:ext cx="4886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Налогообложение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17077" y="1455740"/>
            <a:ext cx="5492101" cy="607160"/>
            <a:chOff x="5340390" y="2800592"/>
            <a:chExt cx="5492101" cy="607160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362984" y="155646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17077" y="2505261"/>
            <a:ext cx="5492101" cy="607160"/>
            <a:chOff x="5340390" y="2800592"/>
            <a:chExt cx="5492101" cy="607160"/>
          </a:xfrm>
        </p:grpSpPr>
        <p:sp>
          <p:nvSpPr>
            <p:cNvPr id="11" name="Шестиугольник 10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362983" y="26163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1000" y="1486516"/>
            <a:ext cx="504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Изменить подход к уплате НДС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«по оплате», а не «по отгрузке»;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94257" y="2354752"/>
            <a:ext cx="504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Освободить малый бизнес  от уплаты имущественного налога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отношении объектов коммерческого использования;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3D7CD82-2B4C-4C78-8707-2F772D993101}"/>
              </a:ext>
            </a:extLst>
          </p:cNvPr>
          <p:cNvGrpSpPr/>
          <p:nvPr/>
        </p:nvGrpSpPr>
        <p:grpSpPr>
          <a:xfrm>
            <a:off x="6335125" y="4043578"/>
            <a:ext cx="5625362" cy="724800"/>
            <a:chOff x="5735638" y="4164813"/>
            <a:chExt cx="5625362" cy="72480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6ABA88CB-A345-45A1-B795-5B49F3693692}"/>
                </a:ext>
              </a:extLst>
            </p:cNvPr>
            <p:cNvSpPr/>
            <p:nvPr/>
          </p:nvSpPr>
          <p:spPr>
            <a:xfrm>
              <a:off x="6456363" y="4520281"/>
              <a:ext cx="4904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18" name="Шестиугольник 17">
              <a:extLst>
                <a:ext uri="{FF2B5EF4-FFF2-40B4-BE49-F238E27FC236}">
                  <a16:creationId xmlns="" xmlns:a16="http://schemas.microsoft.com/office/drawing/2014/main" id="{20F3CE53-3E9C-4A48-BE59-8E6FE35507D2}"/>
                </a:ext>
              </a:extLst>
            </p:cNvPr>
            <p:cNvSpPr/>
            <p:nvPr/>
          </p:nvSpPr>
          <p:spPr>
            <a:xfrm>
              <a:off x="5735638" y="4164813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EF588E8-F4E9-43FA-AEEF-2E8B39DBF7B1}"/>
                </a:ext>
              </a:extLst>
            </p:cNvPr>
            <p:cNvSpPr txBox="1"/>
            <p:nvPr/>
          </p:nvSpPr>
          <p:spPr>
            <a:xfrm>
              <a:off x="5781545" y="418719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0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7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047071" y="3987558"/>
            <a:ext cx="50291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Заменить транспортный налог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 топливный акциз;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49B9BCE9-339B-442D-A28B-56C334269C76}"/>
              </a:ext>
            </a:extLst>
          </p:cNvPr>
          <p:cNvGrpSpPr/>
          <p:nvPr/>
        </p:nvGrpSpPr>
        <p:grpSpPr>
          <a:xfrm>
            <a:off x="6317079" y="4989501"/>
            <a:ext cx="5730146" cy="1446550"/>
            <a:chOff x="5735638" y="5429000"/>
            <a:chExt cx="5730146" cy="1446550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0A026F6-15D1-433A-AEFA-28F433E7C92C}"/>
                </a:ext>
              </a:extLst>
            </p:cNvPr>
            <p:cNvSpPr txBox="1"/>
            <p:nvPr/>
          </p:nvSpPr>
          <p:spPr>
            <a:xfrm>
              <a:off x="6518152" y="5429000"/>
              <a:ext cx="49476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tx2">
                      <a:lumMod val="75000"/>
                    </a:schemeClr>
                  </a:solidFill>
                </a:rPr>
                <a:t>Увеличить до 5 лет льготный срок пониженных акцизов </a:t>
              </a:r>
              <a:r>
                <a:rPr lang="ru-RU" sz="2200" dirty="0" smtClean="0">
                  <a:solidFill>
                    <a:schemeClr val="tx2">
                      <a:lumMod val="75000"/>
                    </a:schemeClr>
                  </a:solidFill>
                </a:rPr>
                <a:t>для производителей табачной продукции, реализующих </a:t>
              </a:r>
              <a:r>
                <a:rPr lang="ru-RU" sz="2200" dirty="0" err="1" smtClean="0">
                  <a:solidFill>
                    <a:schemeClr val="tx2">
                      <a:lumMod val="75000"/>
                    </a:schemeClr>
                  </a:solidFill>
                </a:rPr>
                <a:t>инвест</a:t>
              </a:r>
              <a:r>
                <a:rPr lang="ru-RU" sz="2200" dirty="0" smtClean="0">
                  <a:solidFill>
                    <a:schemeClr val="tx2">
                      <a:lumMod val="75000"/>
                    </a:schemeClr>
                  </a:solidFill>
                </a:rPr>
                <a:t>. </a:t>
              </a:r>
              <a:r>
                <a:rPr lang="ru-RU" sz="2200" dirty="0">
                  <a:solidFill>
                    <a:schemeClr val="tx2">
                      <a:lumMod val="75000"/>
                    </a:schemeClr>
                  </a:solidFill>
                </a:rPr>
                <a:t>п</a:t>
              </a:r>
              <a:r>
                <a:rPr lang="ru-RU" sz="2200" dirty="0" smtClean="0">
                  <a:solidFill>
                    <a:schemeClr val="tx2">
                      <a:lumMod val="75000"/>
                    </a:schemeClr>
                  </a:solidFill>
                </a:rPr>
                <a:t>роекты.</a:t>
              </a:r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="" xmlns:a16="http://schemas.microsoft.com/office/drawing/2014/main" id="{14699BDF-8AEF-4931-8419-4EC38092B689}"/>
                </a:ext>
              </a:extLst>
            </p:cNvPr>
            <p:cNvSpPr/>
            <p:nvPr/>
          </p:nvSpPr>
          <p:spPr>
            <a:xfrm>
              <a:off x="5735638" y="5493806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2B2E067-1137-4202-94BD-69AA76EE0FB2}"/>
                </a:ext>
              </a:extLst>
            </p:cNvPr>
            <p:cNvSpPr txBox="1"/>
            <p:nvPr/>
          </p:nvSpPr>
          <p:spPr>
            <a:xfrm>
              <a:off x="5781544" y="551619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0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8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8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4" y="195683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642218" y="163077"/>
            <a:ext cx="5513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Внешнеэкономическая деятельность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17077" y="1506102"/>
            <a:ext cx="5492101" cy="607160"/>
            <a:chOff x="5340390" y="2800592"/>
            <a:chExt cx="5492101" cy="607160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2827FF5-CDB5-492F-BE7B-25C07E2CA49C}"/>
              </a:ext>
            </a:extLst>
          </p:cNvPr>
          <p:cNvSpPr txBox="1"/>
          <p:nvPr/>
        </p:nvSpPr>
        <p:spPr>
          <a:xfrm>
            <a:off x="6377460" y="16292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EF00ED7-EB61-4855-99E7-88680A3C8882}"/>
              </a:ext>
            </a:extLst>
          </p:cNvPr>
          <p:cNvGrpSpPr/>
          <p:nvPr/>
        </p:nvGrpSpPr>
        <p:grpSpPr>
          <a:xfrm>
            <a:off x="6321379" y="3167502"/>
            <a:ext cx="5492101" cy="607160"/>
            <a:chOff x="5340390" y="2800592"/>
            <a:chExt cx="5492101" cy="607160"/>
          </a:xfrm>
        </p:grpSpPr>
        <p:sp>
          <p:nvSpPr>
            <p:cNvPr id="11" name="Шестиугольник 10">
              <a:extLst>
                <a:ext uri="{FF2B5EF4-FFF2-40B4-BE49-F238E27FC236}">
                  <a16:creationId xmlns="" xmlns:a16="http://schemas.microsoft.com/office/drawing/2014/main" id="{FCA4A868-293A-445E-A75A-48A817C734EA}"/>
                </a:ext>
              </a:extLst>
            </p:cNvPr>
            <p:cNvSpPr/>
            <p:nvPr/>
          </p:nvSpPr>
          <p:spPr>
            <a:xfrm>
              <a:off x="5340390" y="2901317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AA8038A-1D10-4573-ACBE-455978BC2E6B}"/>
                </a:ext>
              </a:extLst>
            </p:cNvPr>
            <p:cNvSpPr txBox="1"/>
            <p:nvPr/>
          </p:nvSpPr>
          <p:spPr>
            <a:xfrm>
              <a:off x="5927855" y="2800592"/>
              <a:ext cx="49046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477AFC-3261-4E8E-AFE0-F2EC7EB78127}"/>
              </a:ext>
            </a:extLst>
          </p:cNvPr>
          <p:cNvSpPr txBox="1"/>
          <p:nvPr/>
        </p:nvSpPr>
        <p:spPr>
          <a:xfrm>
            <a:off x="6377995" y="323264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9593" y="1486516"/>
            <a:ext cx="504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Внести изменения в раздел 4 «Стратегия развития таможенной службы РФ до 2030 года»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  учетом риск-ориентированного подхода ФНС;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233" y="3167502"/>
            <a:ext cx="504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Внести изменения в Таможенный кодекс ЕАЭС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, сократив период проведения таможенного контроля 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 3 лет до 1 года;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3D7CD82-2B4C-4C78-8707-2F772D993101}"/>
              </a:ext>
            </a:extLst>
          </p:cNvPr>
          <p:cNvGrpSpPr/>
          <p:nvPr/>
        </p:nvGrpSpPr>
        <p:grpSpPr>
          <a:xfrm>
            <a:off x="6317077" y="4724697"/>
            <a:ext cx="5625362" cy="724800"/>
            <a:chOff x="5735638" y="4164813"/>
            <a:chExt cx="5625362" cy="72480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6ABA88CB-A345-45A1-B795-5B49F3693692}"/>
                </a:ext>
              </a:extLst>
            </p:cNvPr>
            <p:cNvSpPr/>
            <p:nvPr/>
          </p:nvSpPr>
          <p:spPr>
            <a:xfrm>
              <a:off x="6456363" y="4520281"/>
              <a:ext cx="4904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18" name="Шестиугольник 17">
              <a:extLst>
                <a:ext uri="{FF2B5EF4-FFF2-40B4-BE49-F238E27FC236}">
                  <a16:creationId xmlns="" xmlns:a16="http://schemas.microsoft.com/office/drawing/2014/main" id="{20F3CE53-3E9C-4A48-BE59-8E6FE35507D2}"/>
                </a:ext>
              </a:extLst>
            </p:cNvPr>
            <p:cNvSpPr/>
            <p:nvPr/>
          </p:nvSpPr>
          <p:spPr>
            <a:xfrm>
              <a:off x="5735638" y="4164813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EF588E8-F4E9-43FA-AEEF-2E8B39DBF7B1}"/>
                </a:ext>
              </a:extLst>
            </p:cNvPr>
            <p:cNvSpPr txBox="1"/>
            <p:nvPr/>
          </p:nvSpPr>
          <p:spPr>
            <a:xfrm>
              <a:off x="5787928" y="4164813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0</a:t>
              </a: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151103" y="4705360"/>
            <a:ext cx="50291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Поддержать проект ФЗ № 94339-8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 смягчении административной ответственности за нарушение валютного законодательства.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8843" y="151081"/>
            <a:ext cx="5151114" cy="1754326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335716" y="183847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4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39A666-5B41-4C6D-A82D-3ACFD2D2B24F}"/>
              </a:ext>
            </a:extLst>
          </p:cNvPr>
          <p:cNvSpPr txBox="1"/>
          <p:nvPr/>
        </p:nvSpPr>
        <p:spPr>
          <a:xfrm>
            <a:off x="8232420" y="2021603"/>
            <a:ext cx="2903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Микропредприятия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2B9984D-717D-4CD5-9EC5-EC2B227A0079}"/>
              </a:ext>
            </a:extLst>
          </p:cNvPr>
          <p:cNvSpPr/>
          <p:nvPr/>
        </p:nvSpPr>
        <p:spPr>
          <a:xfrm>
            <a:off x="8258303" y="2421713"/>
            <a:ext cx="38416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увеличить годовую выручку до 180 млн руб. (сейчас 120 млн руб.);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B42D17-99DA-41C3-83E3-245A55B4E28B}"/>
              </a:ext>
            </a:extLst>
          </p:cNvPr>
          <p:cNvSpPr txBox="1"/>
          <p:nvPr/>
        </p:nvSpPr>
        <p:spPr>
          <a:xfrm>
            <a:off x="7541970" y="3850020"/>
            <a:ext cx="3412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Малые предприятия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6696994" y="5409001"/>
            <a:ext cx="3359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Средние предприятия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1DCE7D00-0565-4BE1-9C83-EA9DDF7DECD6}"/>
              </a:ext>
            </a:extLst>
          </p:cNvPr>
          <p:cNvSpPr/>
          <p:nvPr/>
        </p:nvSpPr>
        <p:spPr>
          <a:xfrm>
            <a:off x="6088543" y="3675293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Арка 20">
            <a:extLst>
              <a:ext uri="{FF2B5EF4-FFF2-40B4-BE49-F238E27FC236}">
                <a16:creationId xmlns="" xmlns:a16="http://schemas.microsoft.com/office/drawing/2014/main" id="{B25D5E15-30F1-43C8-A668-342292D8AA97}"/>
              </a:ext>
            </a:extLst>
          </p:cNvPr>
          <p:cNvSpPr/>
          <p:nvPr/>
        </p:nvSpPr>
        <p:spPr>
          <a:xfrm>
            <a:off x="6088543" y="3675293"/>
            <a:ext cx="1260000" cy="126000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6834253" y="2018434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3" name="Арка 22">
            <a:extLst>
              <a:ext uri="{FF2B5EF4-FFF2-40B4-BE49-F238E27FC236}">
                <a16:creationId xmlns="" xmlns:a16="http://schemas.microsoft.com/office/drawing/2014/main" id="{608CF968-B1F9-49C9-A7D0-6DFDF59AD764}"/>
              </a:ext>
            </a:extLst>
          </p:cNvPr>
          <p:cNvSpPr/>
          <p:nvPr/>
        </p:nvSpPr>
        <p:spPr>
          <a:xfrm>
            <a:off x="6834253" y="2018434"/>
            <a:ext cx="1260000" cy="126000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EE16966-EEA6-49FA-9598-38D6F3B31BBF}"/>
              </a:ext>
            </a:extLst>
          </p:cNvPr>
          <p:cNvSpPr txBox="1"/>
          <p:nvPr/>
        </p:nvSpPr>
        <p:spPr>
          <a:xfrm>
            <a:off x="7104218" y="241529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7D1EEC21-2F4A-4AAD-B439-ED4F2EF000C4}"/>
              </a:ext>
            </a:extLst>
          </p:cNvPr>
          <p:cNvSpPr/>
          <p:nvPr/>
        </p:nvSpPr>
        <p:spPr>
          <a:xfrm>
            <a:off x="5217821" y="5409001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Арка 28">
            <a:extLst>
              <a:ext uri="{FF2B5EF4-FFF2-40B4-BE49-F238E27FC236}">
                <a16:creationId xmlns="" xmlns:a16="http://schemas.microsoft.com/office/drawing/2014/main" id="{81607782-51C8-4D6D-86C3-A73919EB5AEC}"/>
              </a:ext>
            </a:extLst>
          </p:cNvPr>
          <p:cNvSpPr/>
          <p:nvPr/>
        </p:nvSpPr>
        <p:spPr>
          <a:xfrm>
            <a:off x="5217821" y="5409001"/>
            <a:ext cx="1260000" cy="126000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948843" y="151081"/>
            <a:ext cx="5832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Необходимо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увеличить </a:t>
            </a:r>
          </a:p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предельные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значения критериев отнесения предпринимателей </a:t>
            </a:r>
            <a:endParaRPr lang="ru-RU" sz="2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субъектам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МСП!</a:t>
            </a:r>
            <a:endParaRPr lang="ru-RU" sz="2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lobanovaayu\Downloads\free-animated-icon-bar-chart-72117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00" y="2175597"/>
            <a:ext cx="932107" cy="9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lobanovaayu\Downloads\free-animated-icon-bar-chart-72117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76" y="3754172"/>
            <a:ext cx="932107" cy="9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lobanovaayu\Downloads\free-animated-icon-bar-chart-72117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67" y="5572947"/>
            <a:ext cx="932107" cy="9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2B9984D-717D-4CD5-9EC5-EC2B227A0079}"/>
              </a:ext>
            </a:extLst>
          </p:cNvPr>
          <p:cNvSpPr/>
          <p:nvPr/>
        </p:nvSpPr>
        <p:spPr>
          <a:xfrm>
            <a:off x="7541970" y="4240067"/>
            <a:ext cx="4557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величить годовую выручку до 1,2 млрд руб. (сейчас 800 млн руб.);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2B9984D-717D-4CD5-9EC5-EC2B227A0079}"/>
              </a:ext>
            </a:extLst>
          </p:cNvPr>
          <p:cNvSpPr/>
          <p:nvPr/>
        </p:nvSpPr>
        <p:spPr>
          <a:xfrm>
            <a:off x="6825995" y="5824310"/>
            <a:ext cx="4557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величить годовую выручку до 3 млрд руб. (сейчас 2 млрд руб.).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8843" y="151081"/>
            <a:ext cx="5151114" cy="1754326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695100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=""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323013" y="183847"/>
            <a:ext cx="6279568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39A666-5B41-4C6D-A82D-3ACFD2D2B24F}"/>
              </a:ext>
            </a:extLst>
          </p:cNvPr>
          <p:cNvSpPr txBox="1"/>
          <p:nvPr/>
        </p:nvSpPr>
        <p:spPr>
          <a:xfrm>
            <a:off x="8232420" y="2021603"/>
            <a:ext cx="2903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Микропредприятия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2B9984D-717D-4CD5-9EC5-EC2B227A0079}"/>
              </a:ext>
            </a:extLst>
          </p:cNvPr>
          <p:cNvSpPr/>
          <p:nvPr/>
        </p:nvSpPr>
        <p:spPr>
          <a:xfrm>
            <a:off x="8258303" y="2421713"/>
            <a:ext cx="38416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 30 человек персонала и годовая выручка до 200 млн руб.;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B42D17-99DA-41C3-83E3-245A55B4E28B}"/>
              </a:ext>
            </a:extLst>
          </p:cNvPr>
          <p:cNvSpPr txBox="1"/>
          <p:nvPr/>
        </p:nvSpPr>
        <p:spPr>
          <a:xfrm>
            <a:off x="7541970" y="3850020"/>
            <a:ext cx="3412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Малые предприятия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6696994" y="5409001"/>
            <a:ext cx="3359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Средние предприятия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1DCE7D00-0565-4BE1-9C83-EA9DDF7DECD6}"/>
              </a:ext>
            </a:extLst>
          </p:cNvPr>
          <p:cNvSpPr/>
          <p:nvPr/>
        </p:nvSpPr>
        <p:spPr>
          <a:xfrm>
            <a:off x="6088543" y="3675293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Арка 20">
            <a:extLst>
              <a:ext uri="{FF2B5EF4-FFF2-40B4-BE49-F238E27FC236}">
                <a16:creationId xmlns="" xmlns:a16="http://schemas.microsoft.com/office/drawing/2014/main" id="{B25D5E15-30F1-43C8-A668-342292D8AA97}"/>
              </a:ext>
            </a:extLst>
          </p:cNvPr>
          <p:cNvSpPr/>
          <p:nvPr/>
        </p:nvSpPr>
        <p:spPr>
          <a:xfrm>
            <a:off x="6088543" y="3675293"/>
            <a:ext cx="1260000" cy="126000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6834253" y="2018434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3" name="Арка 22">
            <a:extLst>
              <a:ext uri="{FF2B5EF4-FFF2-40B4-BE49-F238E27FC236}">
                <a16:creationId xmlns="" xmlns:a16="http://schemas.microsoft.com/office/drawing/2014/main" id="{608CF968-B1F9-49C9-A7D0-6DFDF59AD764}"/>
              </a:ext>
            </a:extLst>
          </p:cNvPr>
          <p:cNvSpPr/>
          <p:nvPr/>
        </p:nvSpPr>
        <p:spPr>
          <a:xfrm>
            <a:off x="6834253" y="2018434"/>
            <a:ext cx="1260000" cy="126000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EE16966-EEA6-49FA-9598-38D6F3B31BBF}"/>
              </a:ext>
            </a:extLst>
          </p:cNvPr>
          <p:cNvSpPr txBox="1"/>
          <p:nvPr/>
        </p:nvSpPr>
        <p:spPr>
          <a:xfrm>
            <a:off x="7104218" y="241529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7D1EEC21-2F4A-4AAD-B439-ED4F2EF000C4}"/>
              </a:ext>
            </a:extLst>
          </p:cNvPr>
          <p:cNvSpPr/>
          <p:nvPr/>
        </p:nvSpPr>
        <p:spPr>
          <a:xfrm>
            <a:off x="5217821" y="5409001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Арка 28">
            <a:extLst>
              <a:ext uri="{FF2B5EF4-FFF2-40B4-BE49-F238E27FC236}">
                <a16:creationId xmlns="" xmlns:a16="http://schemas.microsoft.com/office/drawing/2014/main" id="{81607782-51C8-4D6D-86C3-A73919EB5AEC}"/>
              </a:ext>
            </a:extLst>
          </p:cNvPr>
          <p:cNvSpPr/>
          <p:nvPr/>
        </p:nvSpPr>
        <p:spPr>
          <a:xfrm>
            <a:off x="5217821" y="5409001"/>
            <a:ext cx="1260000" cy="126000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971690" y="358830"/>
            <a:ext cx="48171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Новые отраслевые критерии</a:t>
            </a:r>
          </a:p>
          <a:p>
            <a:r>
              <a:rPr lang="ru-RU" sz="27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о обороту и численности МСП в НЭП «ОПОРЫ РОССИИ»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lobanovaayu\Downloads\free-animated-icon-bar-chart-72117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00" y="2175597"/>
            <a:ext cx="932107" cy="9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lobanovaayu\Downloads\free-animated-icon-bar-chart-72117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76" y="3754172"/>
            <a:ext cx="932107" cy="9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lobanovaayu\Downloads\free-animated-icon-bar-chart-72117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67" y="5572947"/>
            <a:ext cx="932107" cy="9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2B9984D-717D-4CD5-9EC5-EC2B227A0079}"/>
              </a:ext>
            </a:extLst>
          </p:cNvPr>
          <p:cNvSpPr/>
          <p:nvPr/>
        </p:nvSpPr>
        <p:spPr>
          <a:xfrm>
            <a:off x="7541970" y="4240067"/>
            <a:ext cx="4557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 200 человек персонала и годовой выручкой до 1,6 млрд руб.;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2B9984D-717D-4CD5-9EC5-EC2B227A0079}"/>
              </a:ext>
            </a:extLst>
          </p:cNvPr>
          <p:cNvSpPr/>
          <p:nvPr/>
        </p:nvSpPr>
        <p:spPr>
          <a:xfrm>
            <a:off x="6825995" y="5824310"/>
            <a:ext cx="4557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до 500 человек персонала и годовой выручкой до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млрд руб.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951</Words>
  <Application>Microsoft Office PowerPoint</Application>
  <PresentationFormat>Произвольный</PresentationFormat>
  <Paragraphs>150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Лобанова Алена Юрьевна</cp:lastModifiedBy>
  <cp:revision>144</cp:revision>
  <dcterms:created xsi:type="dcterms:W3CDTF">2020-06-06T17:14:33Z</dcterms:created>
  <dcterms:modified xsi:type="dcterms:W3CDTF">2022-10-04T12:48:30Z</dcterms:modified>
</cp:coreProperties>
</file>