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7"/>
  </p:notesMasterIdLst>
  <p:sldIdLst>
    <p:sldId id="256" r:id="rId3"/>
    <p:sldId id="257" r:id="rId4"/>
    <p:sldId id="260" r:id="rId5"/>
    <p:sldId id="287" r:id="rId6"/>
    <p:sldId id="288" r:id="rId7"/>
    <p:sldId id="289" r:id="rId8"/>
    <p:sldId id="290" r:id="rId9"/>
    <p:sldId id="273" r:id="rId10"/>
    <p:sldId id="274" r:id="rId11"/>
    <p:sldId id="272" r:id="rId12"/>
    <p:sldId id="270" r:id="rId13"/>
    <p:sldId id="276" r:id="rId14"/>
    <p:sldId id="292" r:id="rId15"/>
    <p:sldId id="291" r:id="rId16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32" y="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41427-88A1-4396-A1B5-6C2677587C4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6D9EB-70F5-4B8D-A59D-B2800866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6D9EB-70F5-4B8D-A59D-B28008660C8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3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549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184E7E"/>
                </a:solidFill>
              </a:rPr>
              <a:t>СТРАНИЦА</a:t>
            </a:r>
            <a:r>
              <a:rPr spc="155" dirty="0">
                <a:solidFill>
                  <a:srgbClr val="184E7E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184E7E"/>
                </a:solidFill>
              </a:rPr>
              <a:t>‹#›</a:t>
            </a:fld>
            <a:endParaRPr dirty="0">
              <a:solidFill>
                <a:srgbClr val="184E7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549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184E7E"/>
                </a:solidFill>
              </a:rPr>
              <a:t>СТРАНИЦА</a:t>
            </a:r>
            <a:r>
              <a:rPr spc="155" dirty="0">
                <a:solidFill>
                  <a:srgbClr val="184E7E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184E7E"/>
                </a:solidFill>
              </a:rPr>
              <a:pPr marL="12700">
                <a:lnSpc>
                  <a:spcPts val="1535"/>
                </a:lnSpc>
              </a:pPr>
              <a:t>‹#›</a:t>
            </a:fld>
            <a:endParaRPr dirty="0">
              <a:solidFill>
                <a:srgbClr val="184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549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184E7E"/>
                </a:solidFill>
              </a:rPr>
              <a:t>СТРАНИЦА</a:t>
            </a:r>
            <a:r>
              <a:rPr spc="155" dirty="0">
                <a:solidFill>
                  <a:srgbClr val="184E7E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184E7E"/>
                </a:solidFill>
              </a:rPr>
              <a:t>‹#›</a:t>
            </a:fld>
            <a:endParaRPr dirty="0">
              <a:solidFill>
                <a:srgbClr val="184E7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2017375" y="2453640"/>
            <a:ext cx="5414644" cy="5631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549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184E7E"/>
                </a:solidFill>
              </a:rPr>
              <a:t>СТРАНИЦА</a:t>
            </a:r>
            <a:r>
              <a:rPr spc="155" dirty="0">
                <a:solidFill>
                  <a:srgbClr val="184E7E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184E7E"/>
                </a:solidFill>
              </a:rPr>
              <a:t>‹#›</a:t>
            </a:fld>
            <a:endParaRPr dirty="0">
              <a:solidFill>
                <a:srgbClr val="184E7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549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184E7E"/>
                </a:solidFill>
              </a:rPr>
              <a:t>СТРАНИЦА</a:t>
            </a:r>
            <a:r>
              <a:rPr spc="155" dirty="0">
                <a:solidFill>
                  <a:srgbClr val="184E7E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184E7E"/>
                </a:solidFill>
              </a:rPr>
              <a:t>‹#›</a:t>
            </a:fld>
            <a:endParaRPr dirty="0">
              <a:solidFill>
                <a:srgbClr val="184E7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549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184E7E"/>
                </a:solidFill>
              </a:rPr>
              <a:t>СТРАНИЦА</a:t>
            </a:r>
            <a:r>
              <a:rPr spc="155" dirty="0">
                <a:solidFill>
                  <a:srgbClr val="184E7E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184E7E"/>
                </a:solidFill>
              </a:rPr>
              <a:t>‹#›</a:t>
            </a:fld>
            <a:endParaRPr dirty="0">
              <a:solidFill>
                <a:srgbClr val="184E7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549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184E7E"/>
                </a:solidFill>
              </a:rPr>
              <a:t>СТРАНИЦА</a:t>
            </a:r>
            <a:r>
              <a:rPr spc="155" dirty="0">
                <a:solidFill>
                  <a:srgbClr val="184E7E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184E7E"/>
                </a:solidFill>
              </a:rPr>
              <a:pPr marL="12700">
                <a:lnSpc>
                  <a:spcPts val="1535"/>
                </a:lnSpc>
              </a:pPr>
              <a:t>‹#›</a:t>
            </a:fld>
            <a:endParaRPr dirty="0">
              <a:solidFill>
                <a:srgbClr val="184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549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184E7E"/>
                </a:solidFill>
              </a:rPr>
              <a:t>СТРАНИЦА</a:t>
            </a:r>
            <a:r>
              <a:rPr spc="155" dirty="0">
                <a:solidFill>
                  <a:srgbClr val="184E7E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184E7E"/>
                </a:solidFill>
              </a:rPr>
              <a:pPr marL="12700">
                <a:lnSpc>
                  <a:spcPts val="1535"/>
                </a:lnSpc>
              </a:pPr>
              <a:t>‹#›</a:t>
            </a:fld>
            <a:endParaRPr dirty="0">
              <a:solidFill>
                <a:srgbClr val="184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0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2017375" y="2453640"/>
            <a:ext cx="5414644" cy="5631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549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184E7E"/>
                </a:solidFill>
              </a:rPr>
              <a:t>СТРАНИЦА</a:t>
            </a:r>
            <a:r>
              <a:rPr spc="155" dirty="0">
                <a:solidFill>
                  <a:srgbClr val="184E7E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184E7E"/>
                </a:solidFill>
              </a:rPr>
              <a:pPr marL="12700">
                <a:lnSpc>
                  <a:spcPts val="1535"/>
                </a:lnSpc>
              </a:pPr>
              <a:t>‹#›</a:t>
            </a:fld>
            <a:endParaRPr dirty="0">
              <a:solidFill>
                <a:srgbClr val="184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5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549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184E7E"/>
                </a:solidFill>
              </a:rPr>
              <a:t>СТРАНИЦА</a:t>
            </a:r>
            <a:r>
              <a:rPr spc="155" dirty="0">
                <a:solidFill>
                  <a:srgbClr val="184E7E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184E7E"/>
                </a:solidFill>
              </a:rPr>
              <a:pPr marL="12700">
                <a:lnSpc>
                  <a:spcPts val="1535"/>
                </a:lnSpc>
              </a:pPr>
              <a:t>‹#›</a:t>
            </a:fld>
            <a:endParaRPr dirty="0">
              <a:solidFill>
                <a:srgbClr val="184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8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1376680"/>
            <a:ext cx="16256000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950950" y="9906051"/>
            <a:ext cx="1295400" cy="210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0549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184E7E"/>
                </a:solidFill>
              </a:rPr>
              <a:t>СТРАНИЦА</a:t>
            </a:r>
            <a:r>
              <a:rPr spc="155" dirty="0">
                <a:solidFill>
                  <a:srgbClr val="184E7E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184E7E"/>
                </a:solidFill>
              </a:rPr>
              <a:t>‹#›</a:t>
            </a:fld>
            <a:endParaRPr dirty="0">
              <a:solidFill>
                <a:srgbClr val="184E7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1376680"/>
            <a:ext cx="16256000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950950" y="9906051"/>
            <a:ext cx="1295400" cy="210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0549E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184E7E"/>
                </a:solidFill>
              </a:rPr>
              <a:t>СТРАНИЦА</a:t>
            </a:r>
            <a:r>
              <a:rPr spc="155" dirty="0">
                <a:solidFill>
                  <a:srgbClr val="184E7E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184E7E"/>
                </a:solidFill>
              </a:rPr>
              <a:pPr marL="12700">
                <a:lnSpc>
                  <a:spcPts val="1535"/>
                </a:lnSpc>
              </a:pPr>
              <a:t>‹#›</a:t>
            </a:fld>
            <a:endParaRPr dirty="0">
              <a:solidFill>
                <a:srgbClr val="184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3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20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4.png"/><Relationship Id="rId7" Type="http://schemas.openxmlformats.org/officeDocument/2006/relationships/image" Target="../media/image2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4.png"/><Relationship Id="rId7" Type="http://schemas.openxmlformats.org/officeDocument/2006/relationships/image" Target="../media/image2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3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2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AC24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8074" y="0"/>
            <a:ext cx="18287993" cy="445693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355493" y="3619500"/>
            <a:ext cx="9144001" cy="4193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500" b="1" spc="-135" dirty="0">
                <a:solidFill>
                  <a:srgbClr val="FFFFFF"/>
                </a:solidFill>
                <a:latin typeface="Verdana"/>
                <a:cs typeface="Verdana"/>
              </a:rPr>
              <a:t>ИТОГИ</a:t>
            </a:r>
            <a:r>
              <a:rPr sz="450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00" b="1" spc="-165" dirty="0">
                <a:solidFill>
                  <a:srgbClr val="FFFFFF"/>
                </a:solidFill>
                <a:latin typeface="Verdana"/>
                <a:cs typeface="Verdana"/>
              </a:rPr>
              <a:t>ДЕЯТЕЛЬНОСТИ</a:t>
            </a:r>
            <a:r>
              <a:rPr sz="450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00" b="1" spc="-150" dirty="0">
                <a:solidFill>
                  <a:srgbClr val="FFFFFF"/>
                </a:solidFill>
                <a:latin typeface="Verdana"/>
                <a:cs typeface="Verdana"/>
              </a:rPr>
              <a:t>ИНСТИТУТА</a:t>
            </a:r>
            <a:r>
              <a:rPr sz="4500" b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00" b="1" spc="-35" dirty="0">
                <a:solidFill>
                  <a:srgbClr val="FFFFFF"/>
                </a:solidFill>
                <a:latin typeface="Verdana"/>
                <a:cs typeface="Verdana"/>
              </a:rPr>
              <a:t>УПОЛНОМОЧЕННОГО</a:t>
            </a:r>
            <a:r>
              <a:rPr sz="450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lang="ru-RU" sz="4500" b="1" spc="-200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500" b="1" spc="15" dirty="0" smtClean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4500" b="1" spc="-19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00" b="1" spc="-125" dirty="0">
                <a:solidFill>
                  <a:srgbClr val="FFFFFF"/>
                </a:solidFill>
                <a:latin typeface="Verdana"/>
                <a:cs typeface="Verdana"/>
              </a:rPr>
              <a:t>ЗАЩИТЕ</a:t>
            </a:r>
            <a:r>
              <a:rPr sz="450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00" b="1" spc="-100" dirty="0" smtClean="0">
                <a:solidFill>
                  <a:srgbClr val="FFFFFF"/>
                </a:solidFill>
                <a:latin typeface="Verdana"/>
                <a:cs typeface="Verdana"/>
              </a:rPr>
              <a:t>ПРАВ</a:t>
            </a:r>
            <a:r>
              <a:rPr lang="ru-RU" sz="45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4500" b="1" spc="-110" dirty="0" smtClean="0">
                <a:solidFill>
                  <a:srgbClr val="FFFFFF"/>
                </a:solidFill>
                <a:latin typeface="Verdana"/>
                <a:cs typeface="Verdana"/>
              </a:rPr>
              <a:t>ПРЕДПРИНИМАТЕЛЕЙ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500" b="1" spc="-110" dirty="0" smtClean="0">
                <a:solidFill>
                  <a:srgbClr val="FFFFFF"/>
                </a:solidFill>
                <a:latin typeface="Verdana"/>
                <a:cs typeface="Verdana"/>
              </a:rPr>
              <a:t>В ЯРОСЛАВСКОЙ ОБЛАСТИ</a:t>
            </a:r>
            <a:endParaRPr sz="4500" b="1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98031" y="8124453"/>
            <a:ext cx="8658927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329"/>
              </a:lnSpc>
            </a:pPr>
            <a:endParaRPr lang="ru-RU" sz="5000" b="1" spc="-195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3329"/>
              </a:lnSpc>
            </a:pPr>
            <a:endParaRPr lang="ru-RU" sz="5000" b="1" spc="-195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3329"/>
              </a:lnSpc>
            </a:pPr>
            <a:r>
              <a:rPr sz="5000" b="1" spc="-195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ru-RU" sz="5000" b="1" spc="-195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sz="5000" b="1" spc="-195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-202</a:t>
            </a:r>
            <a:r>
              <a:rPr lang="ru-RU" sz="5000" b="1" spc="-195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sz="5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:\Users\lobanovaayu\Documents\ДОКЛАДЫ\2023 год\Отчетный доклад ЯрТПП\карт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6" y="707693"/>
            <a:ext cx="8126982" cy="88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225" y="221539"/>
            <a:ext cx="1146552" cy="1913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52775" y="706925"/>
            <a:ext cx="15135225" cy="9591675"/>
            <a:chOff x="3152775" y="695325"/>
            <a:chExt cx="15135225" cy="9591675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52775" y="695325"/>
              <a:ext cx="15135225" cy="95916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954250" y="7515225"/>
              <a:ext cx="899126" cy="16097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249775" y="2743200"/>
              <a:ext cx="899126" cy="3733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506700" y="5705475"/>
              <a:ext cx="899126" cy="2971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840325" y="6657975"/>
              <a:ext cx="447675" cy="160972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23900" cy="102870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3735050" y="4638675"/>
            <a:ext cx="435099" cy="56197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154" y="2745275"/>
            <a:ext cx="5781675" cy="755332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1625" y="2990850"/>
            <a:ext cx="435099" cy="561975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2244725" y="2806065"/>
            <a:ext cx="4614545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lang="ru-RU" sz="1600" spc="-10" dirty="0" smtClean="0">
                <a:latin typeface="Microsoft Sans Serif"/>
                <a:cs typeface="Microsoft Sans Serif"/>
              </a:rPr>
              <a:t>Конституционный суд РФ снял абсолютный запрет на  размещение </a:t>
            </a:r>
            <a:r>
              <a:rPr lang="ru-RU" sz="1600" spc="-5" dirty="0">
                <a:latin typeface="Microsoft Sans Serif"/>
                <a:cs typeface="Microsoft Sans Serif"/>
              </a:rPr>
              <a:t> </a:t>
            </a:r>
            <a:r>
              <a:rPr lang="ru-RU" sz="1600" spc="-5" dirty="0" smtClean="0">
                <a:latin typeface="Microsoft Sans Serif"/>
                <a:cs typeface="Microsoft Sans Serif"/>
              </a:rPr>
              <a:t>НТО на земельных участках, находящихся в частной собственности.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85385" y="4069834"/>
            <a:ext cx="4598035" cy="182614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r">
              <a:lnSpc>
                <a:spcPts val="1900"/>
              </a:lnSpc>
              <a:spcBef>
                <a:spcPts val="180"/>
              </a:spcBef>
            </a:pPr>
            <a:r>
              <a:rPr lang="ru-RU" sz="1600" spc="-20" dirty="0" smtClean="0">
                <a:latin typeface="Microsoft Sans Serif"/>
                <a:cs typeface="Microsoft Sans Serif"/>
              </a:rPr>
              <a:t>Верховный суд </a:t>
            </a:r>
            <a:r>
              <a:rPr lang="ru-RU" sz="1600" spc="-20" dirty="0">
                <a:latin typeface="Microsoft Sans Serif"/>
                <a:cs typeface="Microsoft Sans Serif"/>
              </a:rPr>
              <a:t>РФ отменил </a:t>
            </a:r>
            <a:r>
              <a:rPr lang="ru-RU" sz="1600" spc="-20" dirty="0" smtClean="0">
                <a:latin typeface="Microsoft Sans Serif"/>
                <a:cs typeface="Microsoft Sans Serif"/>
              </a:rPr>
              <a:t>постановление </a:t>
            </a:r>
            <a:r>
              <a:rPr lang="ru-RU" sz="1600" spc="-20" dirty="0">
                <a:latin typeface="Microsoft Sans Serif"/>
                <a:cs typeface="Microsoft Sans Serif"/>
              </a:rPr>
              <a:t>Правительства Ярославской области, которым </a:t>
            </a:r>
            <a:endParaRPr lang="ru-RU" sz="1600" spc="-20" dirty="0" smtClean="0">
              <a:latin typeface="Microsoft Sans Serif"/>
              <a:cs typeface="Microsoft Sans Serif"/>
            </a:endParaRPr>
          </a:p>
          <a:p>
            <a:pPr lvl="0" algn="r"/>
            <a:r>
              <a:rPr lang="ru-RU" sz="1600" spc="-20" dirty="0" smtClean="0">
                <a:latin typeface="Microsoft Sans Serif"/>
                <a:cs typeface="Microsoft Sans Serif"/>
              </a:rPr>
              <a:t>в </a:t>
            </a:r>
            <a:r>
              <a:rPr lang="ru-RU" sz="1600" spc="-20" dirty="0">
                <a:latin typeface="Microsoft Sans Serif"/>
                <a:cs typeface="Microsoft Sans Serif"/>
              </a:rPr>
              <a:t>30 раз была повышена сумма платы за негативное воздействие на окружающую </a:t>
            </a:r>
            <a:r>
              <a:rPr lang="ru-RU" sz="1600" spc="-20" dirty="0" smtClean="0">
                <a:latin typeface="Microsoft Sans Serif"/>
                <a:cs typeface="Microsoft Sans Serif"/>
              </a:rPr>
              <a:t>среду. П</a:t>
            </a:r>
            <a:r>
              <a:rPr lang="ru-RU" dirty="0" smtClean="0">
                <a:solidFill>
                  <a:prstClr val="black"/>
                </a:solidFill>
              </a:rPr>
              <a:t>редпринимателям </a:t>
            </a:r>
            <a:r>
              <a:rPr lang="ru-RU" dirty="0">
                <a:solidFill>
                  <a:prstClr val="black"/>
                </a:solidFill>
              </a:rPr>
              <a:t>удалось возместить ущерб в </a:t>
            </a:r>
            <a:r>
              <a:rPr lang="ru-RU" dirty="0" smtClean="0">
                <a:solidFill>
                  <a:prstClr val="black"/>
                </a:solidFill>
              </a:rPr>
              <a:t>сумме около 1 </a:t>
            </a:r>
            <a:r>
              <a:rPr lang="ru-RU" dirty="0">
                <a:solidFill>
                  <a:prstClr val="black"/>
                </a:solidFill>
              </a:rPr>
              <a:t>млрд рублей.</a:t>
            </a:r>
          </a:p>
          <a:p>
            <a:pPr marL="12700" marR="5080">
              <a:lnSpc>
                <a:spcPts val="1900"/>
              </a:lnSpc>
              <a:spcBef>
                <a:spcPts val="180"/>
              </a:spcBef>
            </a:pP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44724" y="5854065"/>
            <a:ext cx="4276849" cy="7540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ru-RU" sz="1600" dirty="0" smtClean="0">
                <a:latin typeface="Microsoft Sans Serif"/>
                <a:cs typeface="Microsoft Sans Serif"/>
              </a:rPr>
              <a:t>Предпринимателям в рамках задолженности по гос. и </a:t>
            </a:r>
            <a:r>
              <a:rPr lang="ru-RU" sz="1600" dirty="0" err="1" smtClean="0">
                <a:latin typeface="Microsoft Sans Serif"/>
                <a:cs typeface="Microsoft Sans Serif"/>
              </a:rPr>
              <a:t>муниц</a:t>
            </a:r>
            <a:r>
              <a:rPr lang="ru-RU" sz="1600" dirty="0" smtClean="0">
                <a:latin typeface="Microsoft Sans Serif"/>
                <a:cs typeface="Microsoft Sans Serif"/>
              </a:rPr>
              <a:t>. </a:t>
            </a:r>
            <a:r>
              <a:rPr lang="ru-RU" sz="1600" dirty="0">
                <a:latin typeface="Microsoft Sans Serif"/>
                <a:cs typeface="Microsoft Sans Serif"/>
              </a:rPr>
              <a:t>к</a:t>
            </a:r>
            <a:r>
              <a:rPr lang="ru-RU" sz="1600" dirty="0" smtClean="0">
                <a:latin typeface="Microsoft Sans Serif"/>
                <a:cs typeface="Microsoft Sans Serif"/>
              </a:rPr>
              <a:t>онтрактам возвращено более 235 млн руб.  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09530" y="8101965"/>
            <a:ext cx="4547235" cy="172867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ru-RU" sz="1600" spc="-20" dirty="0" smtClean="0">
                <a:latin typeface="Microsoft Sans Serif"/>
                <a:cs typeface="Microsoft Sans Serif"/>
              </a:rPr>
              <a:t>Предпринимателю из г. Углича, </a:t>
            </a:r>
            <a:r>
              <a:rPr lang="ru-RU" sz="1600" spc="-20" dirty="0" err="1" smtClean="0">
                <a:latin typeface="Microsoft Sans Serif"/>
                <a:cs typeface="Microsoft Sans Serif"/>
              </a:rPr>
              <a:t>обвинявшемуся</a:t>
            </a:r>
            <a:r>
              <a:rPr lang="ru-RU" sz="1600" spc="-20" dirty="0" smtClean="0">
                <a:latin typeface="Microsoft Sans Serif"/>
                <a:cs typeface="Microsoft Sans Serif"/>
              </a:rPr>
              <a:t> в хищении бюджетных средств  в </a:t>
            </a:r>
            <a:r>
              <a:rPr lang="ru-RU" sz="1600" spc="-20" dirty="0">
                <a:latin typeface="Microsoft Sans Serif"/>
                <a:cs typeface="Microsoft Sans Serif"/>
              </a:rPr>
              <a:t> </a:t>
            </a:r>
            <a:r>
              <a:rPr lang="ru-RU" sz="1600" spc="-20" dirty="0" smtClean="0">
                <a:latin typeface="Microsoft Sans Serif"/>
                <a:cs typeface="Microsoft Sans Serif"/>
              </a:rPr>
              <a:t>особо крупном размере, оказано содействие в судебном процессе </a:t>
            </a:r>
            <a:r>
              <a:rPr sz="1600" spc="-20" dirty="0" smtClean="0">
                <a:latin typeface="Microsoft Sans Serif"/>
                <a:cs typeface="Microsoft Sans Serif"/>
              </a:rPr>
              <a:t>.</a:t>
            </a:r>
            <a:r>
              <a:rPr lang="ru-RU" sz="1600" spc="-20" dirty="0" smtClean="0">
                <a:latin typeface="Microsoft Sans Serif"/>
                <a:cs typeface="Microsoft Sans Serif"/>
              </a:rPr>
              <a:t> Направлено обращение в ЦОП «Бизнес против коррупции». На сегодняшний день судимость  с предпринимателя снята.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245600" y="2787015"/>
            <a:ext cx="5499735" cy="2667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69499" y="4558030"/>
            <a:ext cx="4651375" cy="2667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245600" y="5739765"/>
            <a:ext cx="5114290" cy="2667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31225" y="6882765"/>
            <a:ext cx="4693920" cy="2667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spc="-10" dirty="0" smtClean="0"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236075" y="8168640"/>
            <a:ext cx="3764279" cy="2667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8895" algn="just">
              <a:lnSpc>
                <a:spcPts val="1900"/>
              </a:lnSpc>
              <a:spcBef>
                <a:spcPts val="180"/>
              </a:spcBef>
            </a:pPr>
            <a:r>
              <a:rPr sz="1600" spc="-10" dirty="0" smtClean="0"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72000" y="4820335"/>
            <a:ext cx="9144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9014611" y="2770763"/>
            <a:ext cx="5730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8867985" y="2812386"/>
            <a:ext cx="5122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Решением Арбитражного суда </a:t>
            </a: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ЯО требование </a:t>
            </a:r>
            <a:r>
              <a:rPr 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КРИ ЯО о взыскании суммы гранта в размере около 3 </a:t>
            </a: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млн. руб. с главы КФХ из Некрасовского района  </a:t>
            </a:r>
            <a:r>
              <a:rPr 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признано незаконным.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733643" y="4402465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С привлечением органов власти ЯО достигнут мораторий </a:t>
            </a:r>
            <a:r>
              <a:rPr 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на действия ФКУ «</a:t>
            </a:r>
            <a:r>
              <a:rPr lang="ru-RU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Упрдор</a:t>
            </a:r>
            <a:r>
              <a:rPr 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«Холмогоры» по ограничению доступа с а/д к ОДС до конца 2022 </a:t>
            </a: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года. </a:t>
            </a:r>
            <a:endParaRPr lang="ru-RU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047457" y="5693155"/>
            <a:ext cx="5312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Арбитражным судом </a:t>
            </a: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ЯО принято </a:t>
            </a:r>
            <a:r>
              <a:rPr 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решение о признании права собственности на объект капитального строительства за предпринимателем.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332446" y="6797424"/>
            <a:ext cx="63828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Выявлены нарушения в нормативном акте, способствующие обходу федеральных норм относительно регулирования КНД. </a:t>
            </a: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В адрес </a:t>
            </a:r>
            <a:r>
              <a:rPr 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МКУ </a:t>
            </a: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«Агентство </a:t>
            </a:r>
            <a:r>
              <a:rPr 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 рекламе, наружной информации и оформлению города </a:t>
            </a: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Ярославля» внесено представление, </a:t>
            </a:r>
            <a:r>
              <a:rPr 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вывески согласованы.</a:t>
            </a:r>
          </a:p>
        </p:txBody>
      </p:sp>
      <p:sp>
        <p:nvSpPr>
          <p:cNvPr id="47" name="Прямоугольник 46"/>
          <p:cNvSpPr/>
          <p:nvPr/>
        </p:nvSpPr>
        <p:spPr>
          <a:xfrm rot="10800000" flipV="1">
            <a:off x="9094753" y="8348216"/>
            <a:ext cx="38563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Незаконные отказы  </a:t>
            </a: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«Агентства по АЗУТП» в </a:t>
            </a:r>
            <a:r>
              <a:rPr 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согласовании </a:t>
            </a: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вывесок. Прокурором внесено представление в адрес зам. мэра г. Ярославля.</a:t>
            </a:r>
            <a:endParaRPr lang="ru-RU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8" name="object 20"/>
          <p:cNvSpPr txBox="1"/>
          <p:nvPr/>
        </p:nvSpPr>
        <p:spPr>
          <a:xfrm>
            <a:off x="1212276" y="651673"/>
            <a:ext cx="10183495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3625" algn="l"/>
                <a:tab pos="5791835" algn="l"/>
              </a:tabLst>
            </a:pPr>
            <a:r>
              <a:rPr lang="ru-RU" sz="5000" b="1" dirty="0" smtClean="0">
                <a:solidFill>
                  <a:srgbClr val="990000"/>
                </a:solidFill>
                <a:latin typeface="Arial"/>
                <a:cs typeface="Arial"/>
              </a:rPr>
              <a:t>Истории успеха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3625" algn="l"/>
                <a:tab pos="5791835" algn="l"/>
              </a:tabLst>
            </a:pPr>
            <a:r>
              <a:rPr lang="ru-RU" sz="3000" b="1" dirty="0" smtClean="0">
                <a:solidFill>
                  <a:srgbClr val="990000"/>
                </a:solidFill>
                <a:latin typeface="Arial"/>
                <a:cs typeface="Arial"/>
              </a:rPr>
              <a:t>наиболее резонансные кейсы</a:t>
            </a:r>
            <a:endParaRPr sz="3000" b="1" dirty="0">
              <a:solidFill>
                <a:srgbClr val="990000"/>
              </a:solidFill>
              <a:latin typeface="Arial"/>
              <a:cs typeface="Arial"/>
            </a:endParaRPr>
          </a:p>
        </p:txBody>
      </p:sp>
      <p:pic>
        <p:nvPicPr>
          <p:cNvPr id="49" name="object 25"/>
          <p:cNvPicPr/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5425" y="5811453"/>
            <a:ext cx="435099" cy="561975"/>
          </a:xfrm>
          <a:prstGeom prst="rect">
            <a:avLst/>
          </a:prstGeom>
        </p:spPr>
      </p:pic>
      <p:pic>
        <p:nvPicPr>
          <p:cNvPr id="50" name="object 25"/>
          <p:cNvPicPr/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5425" y="2920385"/>
            <a:ext cx="435099" cy="561975"/>
          </a:xfrm>
          <a:prstGeom prst="rect">
            <a:avLst/>
          </a:prstGeom>
        </p:spPr>
      </p:pic>
      <p:pic>
        <p:nvPicPr>
          <p:cNvPr id="51" name="object 25"/>
          <p:cNvPicPr/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5425" y="8316146"/>
            <a:ext cx="435099" cy="561975"/>
          </a:xfrm>
          <a:prstGeom prst="rect">
            <a:avLst/>
          </a:prstGeom>
        </p:spPr>
      </p:pic>
      <p:pic>
        <p:nvPicPr>
          <p:cNvPr id="52" name="object 14"/>
          <p:cNvPicPr/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3811228" y="7187434"/>
            <a:ext cx="435099" cy="561975"/>
          </a:xfrm>
          <a:prstGeom prst="rect">
            <a:avLst/>
          </a:prstGeom>
        </p:spPr>
      </p:pic>
      <p:pic>
        <p:nvPicPr>
          <p:cNvPr id="53" name="object 25"/>
          <p:cNvPicPr/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85384" y="5853564"/>
            <a:ext cx="435099" cy="561975"/>
          </a:xfrm>
          <a:prstGeom prst="rect">
            <a:avLst/>
          </a:prstGeom>
        </p:spPr>
      </p:pic>
      <p:pic>
        <p:nvPicPr>
          <p:cNvPr id="54" name="object 25"/>
          <p:cNvPicPr/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85383" y="8149590"/>
            <a:ext cx="435099" cy="561975"/>
          </a:xfrm>
          <a:prstGeom prst="rect">
            <a:avLst/>
          </a:prstGeom>
        </p:spPr>
      </p:pic>
      <p:pic>
        <p:nvPicPr>
          <p:cNvPr id="55" name="object 14"/>
          <p:cNvPicPr/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132487" y="4536977"/>
            <a:ext cx="435099" cy="561975"/>
          </a:xfrm>
          <a:prstGeom prst="rect">
            <a:avLst/>
          </a:prstGeom>
        </p:spPr>
      </p:pic>
      <p:pic>
        <p:nvPicPr>
          <p:cNvPr id="56" name="object 14"/>
          <p:cNvPicPr/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132487" y="7149505"/>
            <a:ext cx="435099" cy="561975"/>
          </a:xfrm>
          <a:prstGeom prst="rect">
            <a:avLst/>
          </a:prstGeom>
        </p:spPr>
      </p:pic>
      <p:pic>
        <p:nvPicPr>
          <p:cNvPr id="57" name="object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5088" y="3833474"/>
            <a:ext cx="114300" cy="187642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195" y="189273"/>
            <a:ext cx="845581" cy="1411391"/>
          </a:xfrm>
          <a:prstGeom prst="rect">
            <a:avLst/>
          </a:prstGeom>
        </p:spPr>
      </p:pic>
      <p:sp>
        <p:nvSpPr>
          <p:cNvPr id="59" name="object 30"/>
          <p:cNvSpPr txBox="1"/>
          <p:nvPr/>
        </p:nvSpPr>
        <p:spPr>
          <a:xfrm>
            <a:off x="605088" y="6797424"/>
            <a:ext cx="5527399" cy="12413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r">
              <a:lnSpc>
                <a:spcPts val="1900"/>
              </a:lnSpc>
              <a:spcBef>
                <a:spcPts val="180"/>
              </a:spcBef>
            </a:pPr>
            <a:r>
              <a:rPr lang="ru-RU" sz="1600" dirty="0" smtClean="0">
                <a:latin typeface="Microsoft Sans Serif"/>
                <a:cs typeface="Microsoft Sans Serif"/>
              </a:rPr>
              <a:t>Предпринимателю из  г. Рыбинска предъявлены обвинения по ч.4 </a:t>
            </a:r>
            <a:r>
              <a:rPr lang="ru-RU" sz="1600" dirty="0">
                <a:latin typeface="Microsoft Sans Serif"/>
                <a:cs typeface="Microsoft Sans Serif"/>
              </a:rPr>
              <a:t>ст. 159 УК </a:t>
            </a:r>
            <a:r>
              <a:rPr lang="ru-RU" sz="1600" dirty="0" smtClean="0">
                <a:latin typeface="Microsoft Sans Serif"/>
                <a:cs typeface="Microsoft Sans Serif"/>
              </a:rPr>
              <a:t> РФ. Содержание под стражей заменено </a:t>
            </a:r>
            <a:r>
              <a:rPr lang="ru-RU" sz="1600" dirty="0">
                <a:latin typeface="Microsoft Sans Serif"/>
                <a:cs typeface="Microsoft Sans Serif"/>
              </a:rPr>
              <a:t>на </a:t>
            </a:r>
            <a:r>
              <a:rPr lang="ru-RU" sz="1600" dirty="0" smtClean="0">
                <a:latin typeface="Microsoft Sans Serif"/>
                <a:cs typeface="Microsoft Sans Serif"/>
              </a:rPr>
              <a:t>домашний арест, назначено наказание, не связанное с лишением свободы. </a:t>
            </a:r>
            <a:r>
              <a:rPr lang="ru-RU" sz="1600" dirty="0">
                <a:latin typeface="Microsoft Sans Serif"/>
                <a:cs typeface="Microsoft Sans Serif"/>
              </a:rPr>
              <a:t>С</a:t>
            </a:r>
            <a:r>
              <a:rPr lang="ru-RU" sz="1600" dirty="0" smtClean="0">
                <a:latin typeface="Microsoft Sans Serif"/>
                <a:cs typeface="Microsoft Sans Serif"/>
              </a:rPr>
              <a:t>охранено производство и рабочие места.. 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3167654" y="736730"/>
            <a:ext cx="7181850" cy="9550270"/>
            <a:chOff x="4853923" y="717681"/>
            <a:chExt cx="8995143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620750" y="9420225"/>
              <a:ext cx="228316" cy="8667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53923" y="717681"/>
              <a:ext cx="6413892" cy="102870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23900" cy="10287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73002" y="3721885"/>
            <a:ext cx="460005" cy="35023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80811" y="-2005"/>
            <a:ext cx="4910137" cy="1028700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282825" y="3305175"/>
            <a:ext cx="4756785" cy="113107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/>
            <a:r>
              <a:rPr lang="ru-RU" sz="2400" dirty="0" smtClean="0">
                <a:cs typeface="Microsoft Sans Serif"/>
              </a:rPr>
              <a:t>Высокие тарифы на электроэнергию и высокая доля  перекрестного субсидирования</a:t>
            </a:r>
            <a:endParaRPr sz="2400" dirty="0">
              <a:cs typeface="Microsoft Sans Serif"/>
            </a:endParaRPr>
          </a:p>
        </p:txBody>
      </p:sp>
      <p:sp>
        <p:nvSpPr>
          <p:cNvPr id="27" name="object 20"/>
          <p:cNvSpPr txBox="1"/>
          <p:nvPr/>
        </p:nvSpPr>
        <p:spPr>
          <a:xfrm>
            <a:off x="1084077" y="736730"/>
            <a:ext cx="10183495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3625" algn="l"/>
                <a:tab pos="5791835" algn="l"/>
              </a:tabLst>
            </a:pPr>
            <a:r>
              <a:rPr lang="ru-RU" sz="5000" b="1" dirty="0" smtClean="0">
                <a:solidFill>
                  <a:srgbClr val="990000"/>
                </a:solidFill>
                <a:latin typeface="Arial"/>
                <a:cs typeface="Arial"/>
              </a:rPr>
              <a:t>Что не получилось?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3625" algn="l"/>
                <a:tab pos="5791835" algn="l"/>
              </a:tabLst>
            </a:pPr>
            <a:r>
              <a:rPr lang="ru-RU" sz="3000" b="1" dirty="0">
                <a:solidFill>
                  <a:srgbClr val="990000"/>
                </a:solidFill>
                <a:latin typeface="Arial"/>
                <a:cs typeface="Arial"/>
              </a:rPr>
              <a:t>н</a:t>
            </a:r>
            <a:r>
              <a:rPr lang="ru-RU" sz="3000" b="1" dirty="0" smtClean="0">
                <a:solidFill>
                  <a:srgbClr val="990000"/>
                </a:solidFill>
                <a:latin typeface="Arial"/>
                <a:cs typeface="Arial"/>
              </a:rPr>
              <a:t>аиболее резонансные кейсы</a:t>
            </a:r>
            <a:endParaRPr sz="3000" b="1" dirty="0">
              <a:solidFill>
                <a:srgbClr val="990000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25672" y="5225549"/>
            <a:ext cx="4756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Систематические отключения </a:t>
            </a:r>
            <a:r>
              <a:rPr lang="ru-RU" sz="2400" dirty="0"/>
              <a:t>электроэнергии на территории Ярославского района  </a:t>
            </a:r>
            <a:r>
              <a:rPr lang="ru-RU" sz="2400" dirty="0" smtClean="0"/>
              <a:t>(</a:t>
            </a:r>
            <a:r>
              <a:rPr lang="ru-RU" sz="2400" dirty="0" smtClean="0"/>
              <a:t>дер</a:t>
            </a:r>
            <a:r>
              <a:rPr lang="ru-RU" sz="2400" dirty="0" smtClean="0"/>
              <a:t>. </a:t>
            </a:r>
            <a:r>
              <a:rPr lang="ru-RU" sz="2400" dirty="0" err="1" smtClean="0"/>
              <a:t>Кузнечиха</a:t>
            </a:r>
            <a:r>
              <a:rPr lang="ru-RU" sz="2400" dirty="0" smtClean="0"/>
              <a:t>, </a:t>
            </a:r>
            <a:r>
              <a:rPr lang="ru-RU" sz="2400" dirty="0" smtClean="0"/>
              <a:t>пос. Красные </a:t>
            </a:r>
            <a:r>
              <a:rPr lang="ru-RU" sz="2400" dirty="0" smtClean="0"/>
              <a:t>Ткачи)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244725" y="7197836"/>
            <a:ext cx="4756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Транспортная реформа на территории Ярославля: львиная доля местных предпринимателей ушла с рынка</a:t>
            </a:r>
            <a:endParaRPr lang="ru-RU" sz="2400" dirty="0"/>
          </a:p>
        </p:txBody>
      </p:sp>
      <p:sp>
        <p:nvSpPr>
          <p:cNvPr id="34" name="object 18"/>
          <p:cNvSpPr txBox="1"/>
          <p:nvPr/>
        </p:nvSpPr>
        <p:spPr>
          <a:xfrm>
            <a:off x="8865531" y="4337939"/>
            <a:ext cx="4756785" cy="76174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/>
            <a:r>
              <a:rPr lang="ru-RU" sz="2400" dirty="0" smtClean="0">
                <a:cs typeface="Microsoft Sans Serif"/>
              </a:rPr>
              <a:t>Проблема объектов дорожного сервиса на трассе М-8 «Холмогоры»</a:t>
            </a:r>
            <a:endParaRPr sz="2400" dirty="0">
              <a:cs typeface="Microsoft Sans Serif"/>
            </a:endParaRPr>
          </a:p>
        </p:txBody>
      </p:sp>
      <p:sp>
        <p:nvSpPr>
          <p:cNvPr id="35" name="object 18"/>
          <p:cNvSpPr txBox="1"/>
          <p:nvPr/>
        </p:nvSpPr>
        <p:spPr>
          <a:xfrm>
            <a:off x="8908229" y="7012312"/>
            <a:ext cx="4756785" cy="260840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/>
            <a:r>
              <a:rPr lang="ru-RU" sz="2400" dirty="0" smtClean="0">
                <a:cs typeface="Microsoft Sans Serif"/>
              </a:rPr>
              <a:t>Проблемы во взаимоотношениях бизнеса и власти: отсутствие преемственности</a:t>
            </a:r>
            <a:r>
              <a:rPr lang="ru-RU" sz="2400" smtClean="0">
                <a:cs typeface="Microsoft Sans Serif"/>
              </a:rPr>
              <a:t>, желания </a:t>
            </a:r>
            <a:r>
              <a:rPr lang="ru-RU" sz="2400" dirty="0" smtClean="0">
                <a:cs typeface="Microsoft Sans Serif"/>
              </a:rPr>
              <a:t>идти на переговоры с предпринимателями, низкое качество подготовки </a:t>
            </a:r>
            <a:r>
              <a:rPr lang="ru-RU" sz="2400" dirty="0" err="1" smtClean="0">
                <a:cs typeface="Microsoft Sans Serif"/>
              </a:rPr>
              <a:t>техзаданий</a:t>
            </a:r>
            <a:r>
              <a:rPr lang="ru-RU" sz="2400" dirty="0" smtClean="0">
                <a:cs typeface="Microsoft Sans Serif"/>
              </a:rPr>
              <a:t> по гос. и </a:t>
            </a:r>
            <a:r>
              <a:rPr lang="ru-RU" sz="2400" dirty="0" err="1" smtClean="0">
                <a:cs typeface="Microsoft Sans Serif"/>
              </a:rPr>
              <a:t>муниц</a:t>
            </a:r>
            <a:r>
              <a:rPr lang="ru-RU" sz="2400" dirty="0" smtClean="0">
                <a:cs typeface="Microsoft Sans Serif"/>
              </a:rPr>
              <a:t>. контрактам</a:t>
            </a:r>
            <a:endParaRPr sz="2400" dirty="0">
              <a:cs typeface="Microsoft Sans Serif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89604" y="1688683"/>
            <a:ext cx="594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Calibri"/>
              </a:rPr>
              <a:t>П</a:t>
            </a:r>
            <a:r>
              <a:rPr lang="ru-RU" sz="2400" dirty="0" smtClean="0">
                <a:latin typeface="Calibri" panose="020F0502020204030204" pitchFamily="34" charset="0"/>
                <a:ea typeface="Calibri"/>
              </a:rPr>
              <a:t>редложения адвокатского сообщества и АУЗПП по </a:t>
            </a:r>
            <a:r>
              <a:rPr lang="ru-RU" sz="2400" dirty="0">
                <a:latin typeface="Calibri" panose="020F0502020204030204" pitchFamily="34" charset="0"/>
                <a:ea typeface="Calibri"/>
              </a:rPr>
              <a:t>либерализации уголовного </a:t>
            </a:r>
            <a:r>
              <a:rPr lang="ru-RU" sz="2400" dirty="0" smtClean="0">
                <a:latin typeface="Calibri" panose="020F0502020204030204" pitchFamily="34" charset="0"/>
                <a:ea typeface="Calibri"/>
              </a:rPr>
              <a:t>и уголовно-процессуального законодательства  по «предпринимательским» статьям не реализованы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7578" y="5410214"/>
            <a:ext cx="477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Ограничение хозяйственной деятельности на территории ООПТ, где согласования идут годами</a:t>
            </a:r>
            <a:endParaRPr lang="ru-RU" sz="2400" dirty="0"/>
          </a:p>
        </p:txBody>
      </p:sp>
      <p:pic>
        <p:nvPicPr>
          <p:cNvPr id="24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5088" y="3833474"/>
            <a:ext cx="114300" cy="1876425"/>
          </a:xfrm>
          <a:prstGeom prst="rect">
            <a:avLst/>
          </a:prstGeom>
        </p:spPr>
      </p:pic>
      <p:pic>
        <p:nvPicPr>
          <p:cNvPr id="25" name="object 7"/>
          <p:cNvPicPr/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5402" y="5709899"/>
            <a:ext cx="460005" cy="350231"/>
          </a:xfrm>
          <a:prstGeom prst="rect">
            <a:avLst/>
          </a:prstGeom>
        </p:spPr>
      </p:pic>
      <p:pic>
        <p:nvPicPr>
          <p:cNvPr id="26" name="object 7"/>
          <p:cNvPicPr/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5650" y="7632434"/>
            <a:ext cx="460005" cy="350231"/>
          </a:xfrm>
          <a:prstGeom prst="rect">
            <a:avLst/>
          </a:prstGeom>
        </p:spPr>
      </p:pic>
      <p:pic>
        <p:nvPicPr>
          <p:cNvPr id="29" name="object 7"/>
          <p:cNvPicPr/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63754" y="1879958"/>
            <a:ext cx="460005" cy="350231"/>
          </a:xfrm>
          <a:prstGeom prst="rect">
            <a:avLst/>
          </a:prstGeom>
        </p:spPr>
      </p:pic>
      <p:pic>
        <p:nvPicPr>
          <p:cNvPr id="33" name="object 7"/>
          <p:cNvPicPr/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62223" y="4543696"/>
            <a:ext cx="460005" cy="350231"/>
          </a:xfrm>
          <a:prstGeom prst="rect">
            <a:avLst/>
          </a:prstGeom>
        </p:spPr>
      </p:pic>
      <p:pic>
        <p:nvPicPr>
          <p:cNvPr id="36" name="object 7"/>
          <p:cNvPicPr/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93755" y="5743451"/>
            <a:ext cx="460005" cy="350231"/>
          </a:xfrm>
          <a:prstGeom prst="rect">
            <a:avLst/>
          </a:prstGeom>
        </p:spPr>
      </p:pic>
      <p:pic>
        <p:nvPicPr>
          <p:cNvPr id="37" name="object 7"/>
          <p:cNvPicPr/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93756" y="7436241"/>
            <a:ext cx="460005" cy="3502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194" y="31034"/>
            <a:ext cx="845581" cy="141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714875"/>
            <a:ext cx="7924800" cy="13525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277225" y="3209925"/>
            <a:ext cx="5695950" cy="13525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6450" y="4581525"/>
            <a:ext cx="609600" cy="5048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458325" y="8124825"/>
            <a:ext cx="5695950" cy="13525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172700" y="4791075"/>
            <a:ext cx="5695950" cy="135255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562850" y="0"/>
            <a:ext cx="10725150" cy="10287000"/>
            <a:chOff x="7562850" y="0"/>
            <a:chExt cx="10725150" cy="10287000"/>
          </a:xfrm>
        </p:grpSpPr>
        <p:pic>
          <p:nvPicPr>
            <p:cNvPr id="9" name="object 9"/>
            <p:cNvPicPr/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11277600" y="1628775"/>
              <a:ext cx="5695950" cy="13525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325600" y="0"/>
              <a:ext cx="3962400" cy="10287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7562850" y="6400800"/>
              <a:ext cx="5695950" cy="1352550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19125" y="6400800"/>
            <a:ext cx="5695950" cy="135255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762125" y="8143875"/>
            <a:ext cx="5695950" cy="135255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98450" y="7045323"/>
            <a:ext cx="2070098" cy="10160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88200" y="8826498"/>
            <a:ext cx="2422525" cy="10160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35675" y="7045323"/>
            <a:ext cx="1717675" cy="10160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12825" y="3835398"/>
            <a:ext cx="2098673" cy="10160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12051" y="5416548"/>
            <a:ext cx="2841623" cy="101603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646553" y="2640018"/>
            <a:ext cx="5816600" cy="12413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ru-RU" sz="2200" spc="-10" dirty="0" smtClean="0">
                <a:latin typeface="Microsoft Sans Serif"/>
                <a:cs typeface="Microsoft Sans Serif"/>
              </a:rPr>
              <a:t>Организационная и информационная работа с бизнес-сообществом составляют важную часть работы института Уполномоченного по защите прав предпринимателей в Ярославской области</a:t>
            </a:r>
            <a:endParaRPr sz="2200" dirty="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693525" y="5212152"/>
            <a:ext cx="3349625" cy="51039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ru-RU" sz="1600" b="1" spc="-5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Благотворительная </a:t>
            </a:r>
            <a:r>
              <a:rPr lang="ru-RU" sz="1600" b="1" spc="-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и гуманитарная деятельность 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83371" y="6700048"/>
            <a:ext cx="3713479" cy="7540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ru-RU" sz="1600" b="1" spc="-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Ежегодно проводится Всероссийский туристический слет предпринимателей «Содружество»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77168" y="6674400"/>
            <a:ext cx="3629025" cy="77970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ru-RU" sz="1600" b="1" spc="-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Обучающие мероприятия для </a:t>
            </a:r>
            <a:r>
              <a:rPr lang="ru-RU" sz="1600" b="1" spc="-5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бизнеса (</a:t>
            </a:r>
            <a:r>
              <a:rPr lang="ru-RU" sz="1600" b="1" spc="-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очно и дистанционный формат</a:t>
            </a:r>
            <a:r>
              <a:rPr lang="ru-RU" sz="1600" b="1" spc="-5" dirty="0" smtClean="0">
                <a:solidFill>
                  <a:srgbClr val="00549E"/>
                </a:solidFill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30625" y="8205815"/>
            <a:ext cx="3457575" cy="12413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ru-RU" sz="1600" b="1" spc="-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Мониторинг административного давления на бизнес, участие в исследовании Б.Ю. Титова «Индекс административного давления»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896851" y="1684367"/>
            <a:ext cx="3014980" cy="12413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900"/>
              </a:lnSpc>
              <a:spcBef>
                <a:spcPts val="180"/>
              </a:spcBef>
            </a:pPr>
            <a:r>
              <a:rPr lang="ru-RU" sz="16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Проведение социологических исследовани</a:t>
            </a:r>
            <a:r>
              <a:rPr lang="ru-RU" sz="1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й</a:t>
            </a:r>
            <a:r>
              <a:rPr lang="ru-RU" sz="16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бизнес-климата на территории Ярославской области 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309350" y="8199467"/>
            <a:ext cx="3167380" cy="12413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21970">
              <a:lnSpc>
                <a:spcPts val="1900"/>
              </a:lnSpc>
              <a:spcBef>
                <a:spcPts val="180"/>
              </a:spcBef>
            </a:pPr>
            <a:r>
              <a:rPr lang="ru-RU" sz="1600" b="1" spc="-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Регулярно проводятся выездные встречи с бизнесом в муниципальных образованиях 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05100" y="4791075"/>
            <a:ext cx="4633355" cy="1173397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87960" marR="5080" indent="-175895">
              <a:lnSpc>
                <a:spcPct val="89600"/>
              </a:lnSpc>
              <a:spcBef>
                <a:spcPts val="509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Arial"/>
                <a:cs typeface="Arial"/>
              </a:rPr>
              <a:t>   С 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2013</a:t>
            </a:r>
            <a:r>
              <a:rPr lang="ru-RU" sz="2000" b="1" dirty="0" smtClean="0">
                <a:solidFill>
                  <a:srgbClr val="FFFFFF"/>
                </a:solidFill>
                <a:latin typeface="Arial"/>
                <a:cs typeface="Arial"/>
              </a:rPr>
              <a:t> ПО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 2023 </a:t>
            </a:r>
            <a:r>
              <a:rPr lang="ru-RU" sz="2000" b="1" dirty="0" smtClean="0">
                <a:solidFill>
                  <a:srgbClr val="FFFFFF"/>
                </a:solidFill>
                <a:latin typeface="Arial"/>
                <a:cs typeface="Arial"/>
              </a:rPr>
              <a:t>ГГ. БЫЛО ПРОВЕДЕНО БОЛЕЕ 500 МЕРОПРИЯТИЙ ДЛЯ БИЗНЕСА РЕГИОНА</a:t>
            </a:r>
          </a:p>
        </p:txBody>
      </p:sp>
      <p:sp>
        <p:nvSpPr>
          <p:cNvPr id="47" name="object 20"/>
          <p:cNvSpPr txBox="1"/>
          <p:nvPr/>
        </p:nvSpPr>
        <p:spPr>
          <a:xfrm>
            <a:off x="627380" y="339958"/>
            <a:ext cx="1018349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3625" algn="l"/>
                <a:tab pos="5791835" algn="l"/>
              </a:tabLst>
            </a:pPr>
            <a:r>
              <a:rPr lang="ru-RU" sz="5000" b="1" dirty="0" smtClean="0">
                <a:solidFill>
                  <a:srgbClr val="990000"/>
                </a:solidFill>
                <a:latin typeface="Arial"/>
                <a:cs typeface="Arial"/>
              </a:rPr>
              <a:t>Организационная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3625" algn="l"/>
                <a:tab pos="5791835" algn="l"/>
              </a:tabLst>
            </a:pPr>
            <a:r>
              <a:rPr lang="ru-RU" sz="5000" b="1" dirty="0" smtClean="0">
                <a:solidFill>
                  <a:srgbClr val="990000"/>
                </a:solidFill>
                <a:latin typeface="Arial"/>
                <a:cs typeface="Arial"/>
              </a:rPr>
              <a:t>и информационная работа</a:t>
            </a:r>
            <a:endParaRPr sz="5000" b="1" dirty="0">
              <a:solidFill>
                <a:srgbClr val="990000"/>
              </a:solidFill>
              <a:latin typeface="Arial"/>
              <a:cs typeface="Arial"/>
            </a:endParaRPr>
          </a:p>
        </p:txBody>
      </p:sp>
      <p:sp>
        <p:nvSpPr>
          <p:cNvPr id="48" name="object 36"/>
          <p:cNvSpPr txBox="1"/>
          <p:nvPr/>
        </p:nvSpPr>
        <p:spPr>
          <a:xfrm>
            <a:off x="9845038" y="3409126"/>
            <a:ext cx="3928111" cy="9977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ru-RU" sz="1600" b="1" spc="-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Каналы коммуникации с предпринимателями – официальный сайт Уполномоченного, интернет-приемная, </a:t>
            </a:r>
            <a:r>
              <a:rPr lang="ru-RU" sz="1600" b="1" spc="-5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соцсети</a:t>
            </a:r>
            <a:r>
              <a:rPr lang="ru-RU" sz="1600" b="1" spc="-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b="1" spc="-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(VK</a:t>
            </a:r>
            <a:r>
              <a:rPr lang="ru-RU" sz="1600" b="1" spc="-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600" b="1" spc="-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Telegram)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050" name="Picture 2" descr="C:\Users\lobanovaayu\Downloads\free-icon-webinar-535150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77" y="6564586"/>
            <a:ext cx="961473" cy="96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obanovaayu\Downloads\free-icon-monitoring-668190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094" y="1758906"/>
            <a:ext cx="1017314" cy="101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obanovaayu\Downloads\free-icon-monitoring-295275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8345488"/>
            <a:ext cx="911224" cy="91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obanovaayu\Downloads\free-icon-communication-465879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547" y="3444970"/>
            <a:ext cx="926020" cy="9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obanovaayu\Downloads\free-icon-charity-4300637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4852987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lobanovaayu\Downloads\free-icon-tent-804891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778" y="6580584"/>
            <a:ext cx="929478" cy="92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lobanovaayu\Downloads\free-icon-meeting-1429487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148" y="8331594"/>
            <a:ext cx="939012" cy="93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lobanovaayu\Downloads\free-icon-meeting-4144460.png"/>
          <p:cNvPicPr>
            <a:picLocks noChangeAspect="1" noChangeArrowheads="1"/>
          </p:cNvPicPr>
          <p:nvPr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" y="4766780"/>
            <a:ext cx="1221986" cy="122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998" y="77863"/>
            <a:ext cx="845581" cy="141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3167654" y="736730"/>
            <a:ext cx="7181850" cy="9550270"/>
            <a:chOff x="4853923" y="717681"/>
            <a:chExt cx="8995143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620750" y="9420225"/>
              <a:ext cx="228316" cy="8667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53923" y="717681"/>
              <a:ext cx="6413892" cy="102870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23900" cy="10287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73002" y="3721885"/>
            <a:ext cx="460005" cy="35023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80811" y="-2005"/>
            <a:ext cx="4910137" cy="10287000"/>
          </a:xfrm>
          <a:prstGeom prst="rect">
            <a:avLst/>
          </a:prstGeom>
        </p:spPr>
      </p:pic>
      <p:sp>
        <p:nvSpPr>
          <p:cNvPr id="27" name="object 20"/>
          <p:cNvSpPr txBox="1"/>
          <p:nvPr/>
        </p:nvSpPr>
        <p:spPr>
          <a:xfrm>
            <a:off x="723900" y="732971"/>
            <a:ext cx="9507723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3625" algn="l"/>
                <a:tab pos="5791835" algn="l"/>
              </a:tabLst>
            </a:pPr>
            <a:r>
              <a:rPr lang="ru-RU" sz="5000" b="1" dirty="0" smtClean="0">
                <a:solidFill>
                  <a:srgbClr val="990000"/>
                </a:solidFill>
                <a:latin typeface="Arial"/>
                <a:cs typeface="Arial"/>
              </a:rPr>
              <a:t>Приоритетные задачи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3625" algn="l"/>
                <a:tab pos="5791835" algn="l"/>
              </a:tabLst>
            </a:pPr>
            <a:r>
              <a:rPr lang="ru-RU" sz="3000" b="1" dirty="0">
                <a:solidFill>
                  <a:srgbClr val="990000"/>
                </a:solidFill>
                <a:latin typeface="Arial"/>
                <a:cs typeface="Arial"/>
              </a:rPr>
              <a:t>н</a:t>
            </a:r>
            <a:r>
              <a:rPr lang="ru-RU" sz="3000" b="1" dirty="0" smtClean="0">
                <a:solidFill>
                  <a:srgbClr val="990000"/>
                </a:solidFill>
                <a:latin typeface="Arial"/>
                <a:cs typeface="Arial"/>
              </a:rPr>
              <a:t>а перспективу</a:t>
            </a:r>
            <a:endParaRPr sz="3000" b="1" dirty="0">
              <a:solidFill>
                <a:srgbClr val="990000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69092" y="7162353"/>
            <a:ext cx="50937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Федеральный закон "О государственном контроле (надзоре) и муниципальном контроле в Российской Федерации" от 31.07.2020 N 248-ФЗ 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5" name="object 18"/>
          <p:cNvSpPr txBox="1"/>
          <p:nvPr/>
        </p:nvSpPr>
        <p:spPr>
          <a:xfrm>
            <a:off x="8876144" y="5876382"/>
            <a:ext cx="4756785" cy="76174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/>
            <a:r>
              <a:rPr lang="ru-RU" sz="2400" dirty="0" smtClean="0">
                <a:cs typeface="Microsoft Sans Serif"/>
              </a:rPr>
              <a:t>СВО и возникающие в связи с этим сложности у предпринимателей.</a:t>
            </a:r>
            <a:endParaRPr sz="2400" dirty="0">
              <a:cs typeface="Microsoft Sans Serif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89604" y="3497879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Вопросы налогообложения (имущественные и земельные налоги).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24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5088" y="3833474"/>
            <a:ext cx="114300" cy="1876425"/>
          </a:xfrm>
          <a:prstGeom prst="rect">
            <a:avLst/>
          </a:prstGeom>
        </p:spPr>
      </p:pic>
      <p:pic>
        <p:nvPicPr>
          <p:cNvPr id="25" name="object 7"/>
          <p:cNvPicPr/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15647" y="5918566"/>
            <a:ext cx="460005" cy="350231"/>
          </a:xfrm>
          <a:prstGeom prst="rect">
            <a:avLst/>
          </a:prstGeom>
        </p:spPr>
      </p:pic>
      <p:pic>
        <p:nvPicPr>
          <p:cNvPr id="26" name="object 7"/>
          <p:cNvPicPr/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15647" y="7368835"/>
            <a:ext cx="460005" cy="350231"/>
          </a:xfrm>
          <a:prstGeom prst="rect">
            <a:avLst/>
          </a:prstGeom>
        </p:spPr>
      </p:pic>
      <p:pic>
        <p:nvPicPr>
          <p:cNvPr id="29" name="object 7"/>
          <p:cNvPicPr/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23658" y="3563147"/>
            <a:ext cx="460005" cy="350231"/>
          </a:xfrm>
          <a:prstGeom prst="rect">
            <a:avLst/>
          </a:prstGeom>
        </p:spPr>
      </p:pic>
      <p:pic>
        <p:nvPicPr>
          <p:cNvPr id="37" name="object 7"/>
          <p:cNvPicPr/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23658" y="5918566"/>
            <a:ext cx="460005" cy="3502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194" y="31034"/>
            <a:ext cx="845581" cy="14113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99923" y="3475706"/>
            <a:ext cx="54438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Совершенствование законодательства </a:t>
            </a:r>
            <a:endParaRPr lang="ru-RU" sz="2400" dirty="0" smtClean="0"/>
          </a:p>
          <a:p>
            <a:r>
              <a:rPr lang="ru-RU" sz="2400" dirty="0" smtClean="0"/>
              <a:t>с </a:t>
            </a:r>
            <a:r>
              <a:rPr lang="ru-RU" sz="2400" dirty="0"/>
              <a:t>целью обеспечить защиту прав предпринимателей в сфере уголовного преследования и гражданско-правовых отношений.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204619" y="5915985"/>
            <a:ext cx="5443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Просветительская работа.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33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8081" y="-902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AC241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8074" y="0"/>
            <a:ext cx="18287993" cy="445693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85073" y="1587266"/>
            <a:ext cx="8658927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329"/>
              </a:lnSpc>
            </a:pPr>
            <a:endParaRPr lang="ru-RU" sz="5000" b="1" spc="-195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3329"/>
              </a:lnSpc>
            </a:pPr>
            <a:endParaRPr lang="ru-RU" sz="5000" b="1" spc="-195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3329"/>
              </a:lnSpc>
            </a:pPr>
            <a:endParaRPr sz="5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973" y="1140990"/>
            <a:ext cx="51282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Icons designed by Vectors Market from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3"/>
              </a:rPr>
              <a:t>Flaticon</a:t>
            </a:r>
            <a:endParaRPr kumimoji="0" lang="ru-RU" sz="2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9" name="Picture 3" descr="C:\Users\lobanovaayu\Downloads\free-icon-telegram-211181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9" y="6134100"/>
            <a:ext cx="614713" cy="6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lobanovaayu\Desktop\Фото\2190437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9" y="7200900"/>
            <a:ext cx="614713" cy="6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lobanovaayu\Downloads\free-icon-world-wide-web-1006771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1" y="8267700"/>
            <a:ext cx="569348" cy="56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00200" y="6210623"/>
            <a:ext cx="495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me/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</a:rPr>
              <a:t>ombudsmanyar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7217976"/>
            <a:ext cx="495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k.com/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</a:rPr>
              <a:t>alfirbakirov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8321541"/>
            <a:ext cx="495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www.ombudsmanyar.ru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28600" y="0"/>
            <a:ext cx="10708949" cy="10287000"/>
            <a:chOff x="-150556" y="0"/>
            <a:chExt cx="10708949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2162175" y="0"/>
              <a:ext cx="8396218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50556" y="0"/>
              <a:ext cx="9525000" cy="102870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15550" y="4762500"/>
            <a:ext cx="1011290" cy="82238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10053639" y="6777046"/>
            <a:ext cx="1123950" cy="6794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91725" y="2752725"/>
            <a:ext cx="1019175" cy="93345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0" y="894969"/>
            <a:ext cx="3724275" cy="0"/>
          </a:xfrm>
          <a:custGeom>
            <a:avLst/>
            <a:gdLst/>
            <a:ahLst/>
            <a:cxnLst/>
            <a:rect l="l" t="t" r="r" b="b"/>
            <a:pathLst>
              <a:path w="3724275">
                <a:moveTo>
                  <a:pt x="0" y="0"/>
                </a:moveTo>
                <a:lnTo>
                  <a:pt x="3724275" y="0"/>
                </a:lnTo>
              </a:path>
            </a:pathLst>
          </a:custGeom>
          <a:ln w="18288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24783" y="1497965"/>
            <a:ext cx="323659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dirty="0">
                <a:solidFill>
                  <a:schemeClr val="bg1"/>
                </a:solidFill>
              </a:rPr>
              <a:t>В</a:t>
            </a:r>
            <a:r>
              <a:rPr sz="4100" spc="-45" dirty="0">
                <a:solidFill>
                  <a:schemeClr val="bg1"/>
                </a:solidFill>
              </a:rPr>
              <a:t> </a:t>
            </a:r>
            <a:r>
              <a:rPr sz="4100" spc="-5" dirty="0">
                <a:solidFill>
                  <a:schemeClr val="bg1"/>
                </a:solidFill>
              </a:rPr>
              <a:t>2012</a:t>
            </a:r>
            <a:r>
              <a:rPr sz="4100" spc="-45" dirty="0">
                <a:solidFill>
                  <a:schemeClr val="bg1"/>
                </a:solidFill>
              </a:rPr>
              <a:t> </a:t>
            </a:r>
            <a:r>
              <a:rPr sz="4100" spc="-20" dirty="0">
                <a:solidFill>
                  <a:schemeClr val="bg1"/>
                </a:solidFill>
              </a:rPr>
              <a:t>ГОДУ</a:t>
            </a:r>
            <a:endParaRPr sz="4100" dirty="0">
              <a:solidFill>
                <a:schemeClr val="bg1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6000" y="2348865"/>
            <a:ext cx="6223000" cy="28725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Президент</a:t>
            </a:r>
            <a:r>
              <a:rPr sz="22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России</a:t>
            </a:r>
            <a:r>
              <a:rPr sz="22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В.В.</a:t>
            </a:r>
            <a:r>
              <a:rPr sz="22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Путин</a:t>
            </a:r>
            <a:endParaRPr sz="22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22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на</a:t>
            </a:r>
            <a:r>
              <a:rPr sz="22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Петербургском</a:t>
            </a:r>
            <a:r>
              <a:rPr sz="22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международном </a:t>
            </a:r>
            <a:r>
              <a:rPr sz="22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экономическом</a:t>
            </a:r>
            <a:r>
              <a:rPr sz="22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форуме</a:t>
            </a:r>
            <a:r>
              <a:rPr sz="22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объявил</a:t>
            </a:r>
            <a:r>
              <a:rPr sz="22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chemeClr val="bg1"/>
                </a:solidFill>
                <a:latin typeface="Microsoft Sans Serif"/>
                <a:cs typeface="Microsoft Sans Serif"/>
              </a:rPr>
              <a:t>о</a:t>
            </a:r>
            <a:r>
              <a:rPr sz="22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создании </a:t>
            </a:r>
            <a:r>
              <a:rPr sz="2200" spc="-5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22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стране</a:t>
            </a:r>
            <a:r>
              <a:rPr sz="22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нового,</a:t>
            </a:r>
            <a:r>
              <a:rPr sz="22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специального</a:t>
            </a:r>
            <a:r>
              <a:rPr sz="22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института </a:t>
            </a:r>
            <a:r>
              <a:rPr sz="22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уполномоченного</a:t>
            </a:r>
            <a:r>
              <a:rPr sz="22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по</a:t>
            </a:r>
            <a:r>
              <a:rPr sz="22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защите</a:t>
            </a:r>
            <a:r>
              <a:rPr sz="22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прав </a:t>
            </a:r>
            <a:r>
              <a:rPr sz="22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предпринимателей.</a:t>
            </a:r>
            <a:endParaRPr sz="22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39200" y="1467924"/>
            <a:ext cx="724848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За минувшие 10 лет проделана большая работа: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64924" y="2560047"/>
            <a:ext cx="6594475" cy="529350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25"/>
              </a:spcBef>
            </a:pP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О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рганизационная структура института:</a:t>
            </a:r>
            <a:endParaRPr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50800" marR="5080" defTabSz="195263">
              <a:lnSpc>
                <a:spcPts val="2000"/>
              </a:lnSpc>
              <a:spcBef>
                <a:spcPts val="815"/>
              </a:spcBef>
            </a:pPr>
            <a:r>
              <a:rPr lang="ru-RU" sz="1700" spc="-15" dirty="0">
                <a:solidFill>
                  <a:srgbClr val="1F1F1F"/>
                </a:solidFill>
                <a:latin typeface="Microsoft Sans Serif"/>
                <a:cs typeface="Microsoft Sans Serif"/>
              </a:rPr>
              <a:t>с</a:t>
            </a:r>
            <a:r>
              <a:rPr lang="ru-RU" sz="1700" spc="-15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формирована </a:t>
            </a:r>
            <a:r>
              <a:rPr sz="1700" spc="-15" dirty="0" err="1" smtClean="0">
                <a:solidFill>
                  <a:srgbClr val="1F1F1F"/>
                </a:solidFill>
                <a:latin typeface="Microsoft Sans Serif"/>
                <a:cs typeface="Microsoft Sans Serif"/>
              </a:rPr>
              <a:t>нормативно-</a:t>
            </a:r>
            <a:r>
              <a:rPr sz="1700" spc="-10" dirty="0" err="1" smtClean="0">
                <a:solidFill>
                  <a:srgbClr val="1F1F1F"/>
                </a:solidFill>
                <a:latin typeface="Microsoft Sans Serif"/>
                <a:cs typeface="Microsoft Sans Serif"/>
              </a:rPr>
              <a:t>правов</a:t>
            </a:r>
            <a:r>
              <a:rPr lang="ru-RU" sz="1700" spc="-10" dirty="0" err="1" smtClean="0">
                <a:solidFill>
                  <a:srgbClr val="1F1F1F"/>
                </a:solidFill>
                <a:latin typeface="Microsoft Sans Serif"/>
                <a:cs typeface="Microsoft Sans Serif"/>
              </a:rPr>
              <a:t>ая</a:t>
            </a:r>
            <a:r>
              <a:rPr sz="1700" spc="20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700" spc="-30" dirty="0" err="1" smtClean="0">
                <a:solidFill>
                  <a:srgbClr val="1F1F1F"/>
                </a:solidFill>
                <a:latin typeface="Microsoft Sans Serif"/>
                <a:cs typeface="Microsoft Sans Serif"/>
              </a:rPr>
              <a:t>баз</a:t>
            </a:r>
            <a:r>
              <a:rPr lang="ru-RU" sz="1700" spc="-30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а</a:t>
            </a:r>
            <a:r>
              <a:rPr sz="1700" spc="-30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,</a:t>
            </a:r>
            <a:r>
              <a:rPr sz="1700" spc="25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lang="ru-RU" sz="1700" spc="25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аппарат Уполномоченного, пул общественных помощников и экспертов</a:t>
            </a:r>
          </a:p>
          <a:p>
            <a:pPr marL="50800" marR="5080" defTabSz="195263">
              <a:lnSpc>
                <a:spcPts val="2000"/>
              </a:lnSpc>
              <a:spcBef>
                <a:spcPts val="815"/>
              </a:spcBef>
            </a:pPr>
            <a:endParaRPr lang="ru-RU" sz="1700" spc="25" dirty="0">
              <a:solidFill>
                <a:srgbClr val="1F1F1F"/>
              </a:solidFill>
              <a:latin typeface="Microsoft Sans Serif"/>
              <a:cs typeface="Microsoft Sans Serif"/>
            </a:endParaRPr>
          </a:p>
          <a:p>
            <a:pPr marL="50800" marR="5080" defTabSz="195263">
              <a:lnSpc>
                <a:spcPts val="2000"/>
              </a:lnSpc>
              <a:spcBef>
                <a:spcPts val="815"/>
              </a:spcBef>
            </a:pPr>
            <a:endParaRPr sz="1700" dirty="0">
              <a:latin typeface="Microsoft Sans Serif"/>
              <a:cs typeface="Microsoft Sans Serif"/>
            </a:endParaRPr>
          </a:p>
          <a:p>
            <a:pPr marL="50800" marR="1360170" defTabSz="195263">
              <a:lnSpc>
                <a:spcPct val="102299"/>
              </a:lnSpc>
            </a:pPr>
            <a:r>
              <a:rPr lang="ru-RU" sz="22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Реализация основных компетенций</a:t>
            </a:r>
            <a:endParaRPr sz="2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50800" marR="695960" algn="just" defTabSz="195263">
              <a:lnSpc>
                <a:spcPts val="2000"/>
              </a:lnSpc>
              <a:spcBef>
                <a:spcPts val="965"/>
              </a:spcBef>
            </a:pPr>
            <a:r>
              <a:rPr lang="ru-RU" sz="1700" spc="-15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налажена работа по </a:t>
            </a:r>
            <a:r>
              <a:rPr sz="1700" spc="-15" dirty="0" err="1" smtClean="0">
                <a:solidFill>
                  <a:srgbClr val="1F1F1F"/>
                </a:solidFill>
                <a:latin typeface="Microsoft Sans Serif"/>
                <a:cs typeface="Microsoft Sans Serif"/>
              </a:rPr>
              <a:t>защит</a:t>
            </a:r>
            <a:r>
              <a:rPr lang="ru-RU" sz="1700" spc="-15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е</a:t>
            </a:r>
            <a:r>
              <a:rPr sz="1700" spc="-440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прав </a:t>
            </a:r>
            <a:r>
              <a:rPr sz="1700" spc="-5" dirty="0">
                <a:solidFill>
                  <a:srgbClr val="1F1F1F"/>
                </a:solidFill>
                <a:latin typeface="Microsoft Sans Serif"/>
                <a:cs typeface="Microsoft Sans Serif"/>
              </a:rPr>
              <a:t>и </a:t>
            </a:r>
            <a:r>
              <a:rPr sz="1700" spc="-25" dirty="0" err="1">
                <a:solidFill>
                  <a:srgbClr val="1F1F1F"/>
                </a:solidFill>
                <a:latin typeface="Microsoft Sans Serif"/>
                <a:cs typeface="Microsoft Sans Serif"/>
              </a:rPr>
              <a:t>законных</a:t>
            </a:r>
            <a:r>
              <a:rPr sz="1700" spc="-2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 err="1" smtClean="0">
                <a:solidFill>
                  <a:srgbClr val="1F1F1F"/>
                </a:solidFill>
                <a:latin typeface="Microsoft Sans Serif"/>
                <a:cs typeface="Microsoft Sans Serif"/>
              </a:rPr>
              <a:t>интересов</a:t>
            </a:r>
            <a:r>
              <a:rPr lang="ru-RU" sz="1700" spc="-5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 предпринимателей Ярославской области, работа в рамках ОРВ</a:t>
            </a:r>
            <a:endParaRPr sz="1700" dirty="0">
              <a:latin typeface="Microsoft Sans Serif"/>
              <a:cs typeface="Microsoft Sans Serif"/>
            </a:endParaRPr>
          </a:p>
          <a:p>
            <a:pPr defTabSz="195263">
              <a:lnSpc>
                <a:spcPct val="100000"/>
              </a:lnSpc>
            </a:pPr>
            <a:endParaRPr sz="1900" dirty="0">
              <a:latin typeface="Microsoft Sans Serif"/>
              <a:cs typeface="Microsoft Sans Serif"/>
            </a:endParaRPr>
          </a:p>
          <a:p>
            <a:pPr defTabSz="195263">
              <a:lnSpc>
                <a:spcPct val="100000"/>
              </a:lnSpc>
              <a:spcBef>
                <a:spcPts val="45"/>
              </a:spcBef>
            </a:pPr>
            <a:endParaRPr sz="1500" dirty="0">
              <a:latin typeface="Microsoft Sans Serif"/>
              <a:cs typeface="Microsoft Sans Serif"/>
            </a:endParaRPr>
          </a:p>
          <a:p>
            <a:pPr marL="12700" defTabSz="195263">
              <a:lnSpc>
                <a:spcPct val="100000"/>
              </a:lnSpc>
            </a:pPr>
            <a:r>
              <a:rPr lang="ru-RU" sz="2200" b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Взаимодействие с властью и бизнесом</a:t>
            </a:r>
            <a:endParaRPr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1750" marR="1725295" defTabSz="195263">
              <a:lnSpc>
                <a:spcPts val="2000"/>
              </a:lnSpc>
              <a:spcBef>
                <a:spcPts val="815"/>
              </a:spcBef>
              <a:tabLst>
                <a:tab pos="5922963" algn="l"/>
              </a:tabLst>
            </a:pPr>
            <a:r>
              <a:rPr lang="ru-RU" sz="1700" spc="-15" dirty="0" smtClean="0">
                <a:solidFill>
                  <a:srgbClr val="1F1F1F"/>
                </a:solidFill>
                <a:latin typeface="Microsoft Sans Serif"/>
                <a:cs typeface="Microsoft Sans Serif"/>
              </a:rPr>
              <a:t>налажено взаимодействие с региональными и муниципальными органами власти, общественными бизнес-объединениями  региона, контрольно-надзорными ведомствами, 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19" name="object 13"/>
          <p:cNvSpPr txBox="1">
            <a:spLocks/>
          </p:cNvSpPr>
          <p:nvPr/>
        </p:nvSpPr>
        <p:spPr>
          <a:xfrm>
            <a:off x="1006061" y="5234880"/>
            <a:ext cx="323659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2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4100" kern="0" dirty="0" smtClean="0">
                <a:solidFill>
                  <a:schemeClr val="bg1"/>
                </a:solidFill>
              </a:rPr>
              <a:t>В</a:t>
            </a:r>
            <a:r>
              <a:rPr lang="ru-RU" sz="4100" kern="0" spc="-45" dirty="0" smtClean="0">
                <a:solidFill>
                  <a:schemeClr val="bg1"/>
                </a:solidFill>
              </a:rPr>
              <a:t> </a:t>
            </a:r>
            <a:r>
              <a:rPr lang="ru-RU" sz="4100" kern="0" spc="-5" dirty="0" smtClean="0">
                <a:solidFill>
                  <a:schemeClr val="bg1"/>
                </a:solidFill>
              </a:rPr>
              <a:t>2013</a:t>
            </a:r>
            <a:r>
              <a:rPr lang="ru-RU" sz="4100" kern="0" spc="-45" dirty="0" smtClean="0">
                <a:solidFill>
                  <a:schemeClr val="bg1"/>
                </a:solidFill>
              </a:rPr>
              <a:t> </a:t>
            </a:r>
            <a:r>
              <a:rPr lang="ru-RU" sz="4100" kern="0" spc="-20" dirty="0" smtClean="0">
                <a:solidFill>
                  <a:schemeClr val="bg1"/>
                </a:solidFill>
              </a:rPr>
              <a:t>ГОДУ</a:t>
            </a:r>
            <a:endParaRPr lang="ru-RU" sz="4100" kern="0" dirty="0">
              <a:solidFill>
                <a:schemeClr val="bg1"/>
              </a:solidFill>
            </a:endParaRPr>
          </a:p>
        </p:txBody>
      </p:sp>
      <p:sp>
        <p:nvSpPr>
          <p:cNvPr id="20" name="object 14"/>
          <p:cNvSpPr txBox="1"/>
          <p:nvPr/>
        </p:nvSpPr>
        <p:spPr>
          <a:xfrm>
            <a:off x="1016000" y="6072203"/>
            <a:ext cx="6223000" cy="373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В РФ принят Федеральный закон от 07.05.2013 № 78-ФЗ «Об уполномоченных по защите прав предпринимателей в Российской Федерации»</a:t>
            </a:r>
            <a:endParaRPr lang="ru-RU" sz="22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lang="ru-RU" sz="2200" dirty="0" smtClean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r>
              <a:rPr lang="ru-RU" sz="220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В Ярославской области принят закон Ярославской области от 29.05.2013 № 25-з «Об Уполномоченном по защите прав предпринимателей в Ярославской области», началось формирование института на региональном уровне</a:t>
            </a:r>
            <a:endParaRPr sz="31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195" y="189273"/>
            <a:ext cx="845581" cy="141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14300" y="-76870"/>
            <a:ext cx="723900" cy="10287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7750" y="2495550"/>
            <a:ext cx="114300" cy="18764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2476500"/>
            <a:ext cx="114300" cy="187642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-114300" y="7894767"/>
            <a:ext cx="11477625" cy="2438400"/>
            <a:chOff x="0" y="7848600"/>
            <a:chExt cx="11477625" cy="2438400"/>
          </a:xfrm>
        </p:grpSpPr>
        <p:pic>
          <p:nvPicPr>
            <p:cNvPr id="8" name="object 8"/>
            <p:cNvPicPr/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0" y="7848600"/>
              <a:ext cx="11477625" cy="2438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8448675"/>
              <a:ext cx="11315700" cy="183832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91263" y="558800"/>
            <a:ext cx="1115949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5" dirty="0">
                <a:solidFill>
                  <a:srgbClr val="990000"/>
                </a:solidFill>
                <a:latin typeface="Arial"/>
                <a:cs typeface="Arial"/>
              </a:rPr>
              <a:t>Основные </a:t>
            </a:r>
            <a:r>
              <a:rPr sz="5000" b="1" spc="-45" dirty="0">
                <a:solidFill>
                  <a:srgbClr val="990000"/>
                </a:solidFill>
                <a:latin typeface="Arial"/>
                <a:cs typeface="Arial"/>
              </a:rPr>
              <a:t>полномочия</a:t>
            </a:r>
            <a:r>
              <a:rPr sz="5000" b="1" spc="-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5000" b="1" spc="15" dirty="0">
                <a:solidFill>
                  <a:srgbClr val="990000"/>
                </a:solidFill>
                <a:latin typeface="Arial"/>
                <a:cs typeface="Arial"/>
              </a:rPr>
              <a:t>института</a:t>
            </a:r>
            <a:endParaRPr sz="5000" dirty="0">
              <a:solidFill>
                <a:srgbClr val="9900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5050" y="2446019"/>
            <a:ext cx="7378065" cy="2318583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2913380">
              <a:lnSpc>
                <a:spcPts val="2200"/>
              </a:lnSpc>
              <a:spcBef>
                <a:spcPts val="540"/>
              </a:spcBef>
            </a:pPr>
            <a:r>
              <a:rPr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В </a:t>
            </a:r>
            <a:r>
              <a:rPr sz="22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сфере </a:t>
            </a:r>
            <a:r>
              <a:rPr sz="22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разработки </a:t>
            </a:r>
            <a:r>
              <a:rPr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и </a:t>
            </a:r>
            <a:r>
              <a:rPr sz="2200" b="1" spc="-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действия</a:t>
            </a:r>
            <a:r>
              <a:rPr sz="22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60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1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нормативн</a:t>
            </a:r>
            <a:r>
              <a:rPr lang="ru-RU" sz="2200" b="1" spc="-1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ых</a:t>
            </a:r>
            <a:r>
              <a:rPr lang="ru-RU" sz="22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1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правовых</a:t>
            </a:r>
            <a:r>
              <a:rPr sz="2200" b="1" spc="-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актов</a:t>
            </a:r>
            <a:endParaRPr sz="2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1520"/>
              </a:spcBef>
            </a:pPr>
            <a:r>
              <a:rPr lang="ru-RU" sz="1600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НАПРАВЛЯТЬ</a:t>
            </a:r>
          </a:p>
          <a:p>
            <a:pPr marL="12700" marR="484505" lvl="0">
              <a:lnSpc>
                <a:spcPts val="1900"/>
              </a:lnSpc>
              <a:spcBef>
                <a:spcPts val="560"/>
              </a:spcBef>
            </a:pPr>
            <a:r>
              <a:rPr lang="ru-RU" sz="1600" dirty="0">
                <a:solidFill>
                  <a:prstClr val="black"/>
                </a:solidFill>
                <a:latin typeface="Microsoft Sans Serif"/>
                <a:cs typeface="Microsoft Sans Serif"/>
              </a:rPr>
              <a:t>в</a:t>
            </a:r>
            <a:r>
              <a:rPr lang="ru-RU" sz="16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органы</a:t>
            </a:r>
            <a:r>
              <a:rPr lang="ru-RU" sz="16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lang="ru-RU" sz="16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власти субъекта РФ </a:t>
            </a:r>
            <a:r>
              <a:rPr lang="ru-RU" sz="1600" spc="-409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lang="ru-RU"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местного</a:t>
            </a:r>
            <a:r>
              <a:rPr lang="ru-RU"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самоуправления мотивированные  предложения о принятии НПА, относящихся к сфере деятельности Уполномоченного</a:t>
            </a:r>
            <a:r>
              <a:rPr lang="ru-RU"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.</a:t>
            </a:r>
            <a:endParaRPr lang="ru-RU" sz="16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22225">
              <a:lnSpc>
                <a:spcPct val="100000"/>
              </a:lnSpc>
              <a:spcBef>
                <a:spcPts val="1520"/>
              </a:spcBef>
            </a:pPr>
            <a:endParaRPr sz="1600" dirty="0" smtClean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69375" y="2446019"/>
            <a:ext cx="2807970" cy="15978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Иные</a:t>
            </a:r>
            <a:r>
              <a:rPr sz="2200" b="1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полномочия:</a:t>
            </a:r>
            <a:endParaRPr sz="2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1470"/>
              </a:spcBef>
            </a:pPr>
            <a:r>
              <a:rPr sz="16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ЗАПРАШИВАТЬ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ts val="1900"/>
              </a:lnSpc>
              <a:spcBef>
                <a:spcPts val="560"/>
              </a:spcBef>
            </a:pPr>
            <a:r>
              <a:rPr sz="1600" dirty="0">
                <a:latin typeface="Microsoft Sans Serif"/>
                <a:cs typeface="Microsoft Sans Serif"/>
              </a:rPr>
              <a:t>у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государственных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органов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необходимые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ему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документы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материалы.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6000" y="4498305"/>
            <a:ext cx="5765800" cy="113665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655"/>
              </a:spcBef>
            </a:pPr>
            <a:r>
              <a:rPr sz="16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ДАВАТЬ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ts val="1900"/>
              </a:lnSpc>
              <a:spcBef>
                <a:spcPts val="635"/>
              </a:spcBef>
            </a:pPr>
            <a:r>
              <a:rPr sz="1600" spc="-20" dirty="0">
                <a:latin typeface="Microsoft Sans Serif"/>
                <a:cs typeface="Microsoft Sans Serif"/>
              </a:rPr>
              <a:t>обязательные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для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рассмотрения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заключения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 err="1">
                <a:latin typeface="Microsoft Sans Serif"/>
                <a:cs typeface="Microsoft Sans Serif"/>
              </a:rPr>
              <a:t>проекты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10" dirty="0" err="1" smtClean="0">
                <a:latin typeface="Microsoft Sans Serif"/>
                <a:cs typeface="Microsoft Sans Serif"/>
              </a:rPr>
              <a:t>нормативн</a:t>
            </a:r>
            <a:r>
              <a:rPr lang="ru-RU" sz="1600" spc="-10" dirty="0" err="1" smtClean="0">
                <a:latin typeface="Microsoft Sans Serif"/>
                <a:cs typeface="Microsoft Sans Serif"/>
              </a:rPr>
              <a:t>ых</a:t>
            </a:r>
            <a:r>
              <a:rPr lang="ru-RU" sz="1600" spc="-10" dirty="0" smtClean="0">
                <a:latin typeface="Microsoft Sans Serif"/>
                <a:cs typeface="Microsoft Sans Serif"/>
              </a:rPr>
              <a:t> </a:t>
            </a:r>
            <a:r>
              <a:rPr sz="1600" spc="-10" dirty="0" err="1" smtClean="0">
                <a:latin typeface="Microsoft Sans Serif"/>
                <a:cs typeface="Microsoft Sans Serif"/>
              </a:rPr>
              <a:t>правовых</a:t>
            </a:r>
            <a:r>
              <a:rPr sz="1600" spc="20" dirty="0" smtClean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актов,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которые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затрагивают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законные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интересы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предпринимателей.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1263" y="5817971"/>
            <a:ext cx="6935470" cy="1118896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505"/>
              </a:spcBef>
            </a:pPr>
            <a:r>
              <a:rPr sz="1600" spc="-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НАПРАВЛЯТЬ</a:t>
            </a:r>
            <a:endParaRPr lang="ru-RU" sz="1600" spc="-25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  <a:p>
            <a:pPr marL="12700" marR="161925" lvl="0">
              <a:lnSpc>
                <a:spcPts val="1900"/>
              </a:lnSpc>
              <a:spcBef>
                <a:spcPts val="560"/>
              </a:spcBef>
            </a:pPr>
            <a:r>
              <a:rPr lang="ru-RU" sz="1600" dirty="0">
                <a:solidFill>
                  <a:prstClr val="black"/>
                </a:solidFill>
                <a:latin typeface="Microsoft Sans Serif"/>
                <a:cs typeface="Microsoft Sans Serif"/>
              </a:rPr>
              <a:t>высшему должностному лицу субъекта РФ мотивированные предложения об отмене  или о приостановлении действия НПА органов исполнительной власти субъекта РФ</a:t>
            </a:r>
            <a:r>
              <a:rPr lang="ru-RU" sz="1600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.</a:t>
            </a:r>
            <a:endParaRPr lang="ru-RU" sz="16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69374" y="4173235"/>
            <a:ext cx="3472179" cy="318292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600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Б</a:t>
            </a:r>
            <a:r>
              <a:rPr lang="ru-RU" sz="1600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ЕЗ СПЕЦРАЗРЕШЕНИЯ</a:t>
            </a:r>
            <a:r>
              <a:rPr sz="1600" spc="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ПОСЕЩАТЬ</a:t>
            </a:r>
            <a:endParaRPr lang="ru-RU" sz="1600" spc="-1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ru-RU" sz="1600" spc="-10" dirty="0" smtClean="0">
                <a:latin typeface="Microsoft Sans Serif"/>
                <a:cs typeface="Microsoft Sans Serif"/>
              </a:rPr>
              <a:t>расположенные в границах территории соответствующего субъекта Российской Федерации места содержания под стражей и учреждения, исполняющие уголовные наказания, в целях защиты прав подозреваемых, обвиняемых и осужденных по ряду статей УК РФ.</a:t>
            </a:r>
            <a:endParaRPr lang="ru-RU" sz="1600" spc="-1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52809" y="7308594"/>
            <a:ext cx="3984625" cy="23673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580"/>
              </a:spcBef>
            </a:pPr>
            <a:r>
              <a:rPr lang="ru-RU" sz="1600" spc="-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ОБРАЩАТЬСЯ</a:t>
            </a:r>
          </a:p>
          <a:p>
            <a:pPr marL="22225">
              <a:lnSpc>
                <a:spcPct val="100000"/>
              </a:lnSpc>
              <a:spcBef>
                <a:spcPts val="580"/>
              </a:spcBef>
            </a:pPr>
            <a:r>
              <a:rPr lang="ru-RU" sz="1600" b="0" i="0" dirty="0" smtClean="0">
                <a:solidFill>
                  <a:srgbClr val="000000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в суд с заявлением о признании </a:t>
            </a:r>
            <a:r>
              <a:rPr lang="ru-RU" sz="1600" b="0" i="0" smtClean="0">
                <a:solidFill>
                  <a:srgbClr val="000000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недействительными </a:t>
            </a:r>
            <a:r>
              <a:rPr lang="ru-RU" sz="1600" b="0" i="0" smtClean="0">
                <a:solidFill>
                  <a:srgbClr val="000000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ненормативных ПА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, незаконными решений и действий органов государственной власти и местного самоуправления в случае, если оспариваемый правовой акт нарушает права и законные интересы предпринимателей.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318836" y="2495550"/>
            <a:ext cx="4240502" cy="16254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lang="ru-RU" sz="1600" spc="-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ПРИНИМАТЬ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ts val="1900"/>
              </a:lnSpc>
              <a:spcBef>
                <a:spcPts val="635"/>
              </a:spcBef>
            </a:pP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с </a:t>
            </a:r>
            <a:r>
              <a:rPr 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письменного согласия заявителя участие в выездной </a:t>
            </a: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проверке, проводимой </a:t>
            </a:r>
            <a:r>
              <a:rPr 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в отношении заявителя в рамках государственного контроля (надзора) или муниципального </a:t>
            </a: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контроля.</a:t>
            </a:r>
            <a:endParaRPr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375032" y="4274672"/>
            <a:ext cx="4047490" cy="173765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lang="ru-RU" sz="1600" spc="-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БЕСПРЕПЯТСТВЕННО ПОСЕЩАТЬ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ts val="1900"/>
              </a:lnSpc>
              <a:spcBef>
                <a:spcPts val="710"/>
              </a:spcBef>
            </a:pPr>
            <a:r>
              <a:rPr lang="ru-RU" sz="1600" dirty="0"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</a:rPr>
              <a:t>органы государственной власти, органы местного самоуправления, организации по вопросам своей деятельности при предъявлении удостоверения</a:t>
            </a:r>
            <a:endParaRPr lang="ru-RU" sz="1600" spc="-55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>
              <a:lnSpc>
                <a:spcPts val="1900"/>
              </a:lnSpc>
              <a:spcBef>
                <a:spcPts val="710"/>
              </a:spcBef>
            </a:pPr>
            <a:r>
              <a:rPr sz="1600" spc="-55" dirty="0" smtClean="0"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24" name="object 19"/>
          <p:cNvSpPr txBox="1"/>
          <p:nvPr/>
        </p:nvSpPr>
        <p:spPr>
          <a:xfrm>
            <a:off x="13427862" y="5849221"/>
            <a:ext cx="4240502" cy="894476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lang="ru-RU" sz="1600" spc="-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ПРИВЛЕКАТЬ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ts val="1900"/>
              </a:lnSpc>
              <a:spcBef>
                <a:spcPts val="635"/>
              </a:spcBef>
            </a:pPr>
            <a:r>
              <a:rPr lang="ru-RU" sz="1600" dirty="0"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</a:rPr>
              <a:t>для осуществления отдельных видов работ экспертов и специалистов</a:t>
            </a:r>
            <a:endParaRPr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5" name="object 19"/>
          <p:cNvSpPr txBox="1"/>
          <p:nvPr/>
        </p:nvSpPr>
        <p:spPr>
          <a:xfrm>
            <a:off x="13471028" y="6954124"/>
            <a:ext cx="4240502" cy="65081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lang="ru-RU" sz="1600" spc="-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ИНФОРМИРОВАТЬ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ts val="1900"/>
              </a:lnSpc>
              <a:spcBef>
                <a:spcPts val="635"/>
              </a:spcBef>
            </a:pPr>
            <a:endParaRPr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58467" y="7356158"/>
            <a:ext cx="4240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</a:rPr>
              <a:t>правоохранительные </a:t>
            </a:r>
            <a:r>
              <a:rPr lang="ru-RU" sz="1600" dirty="0">
                <a:latin typeface="Microsoft Sans Serif" panose="020B0604020202020204" pitchFamily="34" charset="0"/>
                <a:ea typeface="Times New Roman"/>
                <a:cs typeface="Microsoft Sans Serif" panose="020B0604020202020204" pitchFamily="34" charset="0"/>
              </a:rPr>
              <a:t>органы о фактах нарушения прав и законных интересов предпринимателей на территории Ярославской области</a:t>
            </a:r>
            <a:endParaRPr lang="ru-RU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195" y="189273"/>
            <a:ext cx="845581" cy="141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3900" cy="10287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450" y="2346687"/>
            <a:ext cx="114300" cy="187642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-76211" y="7896943"/>
            <a:ext cx="11477625" cy="2438400"/>
            <a:chOff x="0" y="7848600"/>
            <a:chExt cx="11477625" cy="2438400"/>
          </a:xfrm>
        </p:grpSpPr>
        <p:pic>
          <p:nvPicPr>
            <p:cNvPr id="8" name="object 8"/>
            <p:cNvPicPr/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0" y="7848600"/>
              <a:ext cx="11477625" cy="2438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8448675"/>
              <a:ext cx="11315700" cy="183832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79557" y="524482"/>
            <a:ext cx="1115949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000" b="1" dirty="0" smtClean="0">
                <a:solidFill>
                  <a:srgbClr val="990000"/>
                </a:solidFill>
                <a:latin typeface="Arial"/>
                <a:cs typeface="Arial"/>
              </a:rPr>
              <a:t>Структура института</a:t>
            </a:r>
            <a:endParaRPr sz="5000" b="1" dirty="0">
              <a:solidFill>
                <a:srgbClr val="990000"/>
              </a:solidFill>
              <a:latin typeface="Arial"/>
              <a:cs typeface="Arial"/>
            </a:endParaRPr>
          </a:p>
        </p:txBody>
      </p:sp>
      <p:sp>
        <p:nvSpPr>
          <p:cNvPr id="23" name="Google Shape;912;p86"/>
          <p:cNvSpPr/>
          <p:nvPr/>
        </p:nvSpPr>
        <p:spPr>
          <a:xfrm>
            <a:off x="8839200" y="2562893"/>
            <a:ext cx="1313100" cy="1320797"/>
          </a:xfrm>
          <a:prstGeom prst="ellipse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Picture 4" descr="C:\Users\lobanovaayu\Desktop\Фото А.Бакиров\Для доклада мал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7" b="35307"/>
          <a:stretch/>
        </p:blipFill>
        <p:spPr bwMode="auto">
          <a:xfrm>
            <a:off x="8855070" y="2587879"/>
            <a:ext cx="1281359" cy="12813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945;p86"/>
          <p:cNvSpPr txBox="1"/>
          <p:nvPr/>
        </p:nvSpPr>
        <p:spPr>
          <a:xfrm>
            <a:off x="10286935" y="2700050"/>
            <a:ext cx="2905357" cy="108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  <a:sym typeface="Fira Sans Extra Condensed Medium"/>
              </a:rPr>
              <a:t>Уполномоченный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  <a:sym typeface="Fira Sans Extra Condensed Medium"/>
              </a:rPr>
              <a:t>по защите прав предпринимателей </a:t>
            </a:r>
            <a:endParaRPr lang="ru-RU" sz="1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  <a:sym typeface="Fira Sans Extra Condensed Medium"/>
            </a:endParaRPr>
          </a:p>
          <a:p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  <a:sym typeface="Fira Sans Extra Condensed Medium"/>
              </a:rPr>
              <a:t>в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  <a:sym typeface="Fira Sans Extra Condensed Medium"/>
              </a:rPr>
              <a:t>Ярославской области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  <a:sym typeface="Fira Sans Extra Condensed Medium"/>
              </a:rPr>
              <a:t>А.Ф. Бакиров</a:t>
            </a:r>
          </a:p>
        </p:txBody>
      </p:sp>
      <p:cxnSp>
        <p:nvCxnSpPr>
          <p:cNvPr id="26" name="Google Shape;918;p86"/>
          <p:cNvCxnSpPr>
            <a:endCxn id="42" idx="0"/>
          </p:cNvCxnSpPr>
          <p:nvPr/>
        </p:nvCxnSpPr>
        <p:spPr>
          <a:xfrm>
            <a:off x="9556363" y="3883690"/>
            <a:ext cx="0" cy="921657"/>
          </a:xfrm>
          <a:prstGeom prst="straightConnector1">
            <a:avLst/>
          </a:prstGeom>
          <a:noFill/>
          <a:ln w="44450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918;p86"/>
          <p:cNvCxnSpPr/>
          <p:nvPr/>
        </p:nvCxnSpPr>
        <p:spPr>
          <a:xfrm>
            <a:off x="9630386" y="6114907"/>
            <a:ext cx="0" cy="808641"/>
          </a:xfrm>
          <a:prstGeom prst="straightConnector1">
            <a:avLst/>
          </a:prstGeom>
          <a:noFill/>
          <a:ln w="44450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" name="Google Shape;923;p86"/>
          <p:cNvGrpSpPr/>
          <p:nvPr/>
        </p:nvGrpSpPr>
        <p:grpSpPr>
          <a:xfrm>
            <a:off x="9135126" y="4974776"/>
            <a:ext cx="810731" cy="850631"/>
            <a:chOff x="-64401400" y="1914475"/>
            <a:chExt cx="319000" cy="317275"/>
          </a:xfrm>
        </p:grpSpPr>
        <p:sp>
          <p:nvSpPr>
            <p:cNvPr id="36" name="Google Shape;924;p86"/>
            <p:cNvSpPr/>
            <p:nvPr/>
          </p:nvSpPr>
          <p:spPr>
            <a:xfrm>
              <a:off x="-64401400" y="1914475"/>
              <a:ext cx="319000" cy="317275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25;p86"/>
            <p:cNvSpPr/>
            <p:nvPr/>
          </p:nvSpPr>
          <p:spPr>
            <a:xfrm>
              <a:off x="-64172200" y="2175800"/>
              <a:ext cx="48850" cy="22075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26;p86"/>
            <p:cNvSpPr/>
            <p:nvPr/>
          </p:nvSpPr>
          <p:spPr>
            <a:xfrm>
              <a:off x="-64212375" y="221045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rgbClr val="07376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912;p86"/>
          <p:cNvSpPr/>
          <p:nvPr/>
        </p:nvSpPr>
        <p:spPr>
          <a:xfrm>
            <a:off x="8899813" y="4805347"/>
            <a:ext cx="1313100" cy="1320797"/>
          </a:xfrm>
          <a:prstGeom prst="ellipse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912;p86"/>
          <p:cNvSpPr/>
          <p:nvPr/>
        </p:nvSpPr>
        <p:spPr>
          <a:xfrm>
            <a:off x="8973836" y="6958540"/>
            <a:ext cx="1313100" cy="1320797"/>
          </a:xfrm>
          <a:prstGeom prst="ellipse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930;p86"/>
          <p:cNvGrpSpPr/>
          <p:nvPr/>
        </p:nvGrpSpPr>
        <p:grpSpPr>
          <a:xfrm>
            <a:off x="9240928" y="7179624"/>
            <a:ext cx="749202" cy="878627"/>
            <a:chOff x="5829586" y="2673575"/>
            <a:chExt cx="224364" cy="296175"/>
          </a:xfrm>
        </p:grpSpPr>
        <p:sp>
          <p:nvSpPr>
            <p:cNvPr id="48" name="Google Shape;931;p86"/>
            <p:cNvSpPr/>
            <p:nvPr/>
          </p:nvSpPr>
          <p:spPr>
            <a:xfrm>
              <a:off x="5829586" y="2673575"/>
              <a:ext cx="224364" cy="296175"/>
            </a:xfrm>
            <a:custGeom>
              <a:avLst/>
              <a:gdLst/>
              <a:ahLst/>
              <a:cxnLst/>
              <a:rect l="l" t="t" r="r" b="b"/>
              <a:pathLst>
                <a:path w="10397" h="11847" extrusionOk="0">
                  <a:moveTo>
                    <a:pt x="5860" y="694"/>
                  </a:moveTo>
                  <a:cubicBezTo>
                    <a:pt x="7089" y="694"/>
                    <a:pt x="8097" y="1639"/>
                    <a:pt x="8254" y="2805"/>
                  </a:cubicBezTo>
                  <a:cubicBezTo>
                    <a:pt x="8160" y="2773"/>
                    <a:pt x="8065" y="2773"/>
                    <a:pt x="7939" y="2773"/>
                  </a:cubicBezTo>
                  <a:lnTo>
                    <a:pt x="7561" y="2773"/>
                  </a:lnTo>
                  <a:cubicBezTo>
                    <a:pt x="7404" y="1985"/>
                    <a:pt x="6679" y="1387"/>
                    <a:pt x="5860" y="1387"/>
                  </a:cubicBezTo>
                  <a:lnTo>
                    <a:pt x="4474" y="1387"/>
                  </a:lnTo>
                  <a:cubicBezTo>
                    <a:pt x="3655" y="1387"/>
                    <a:pt x="2930" y="1985"/>
                    <a:pt x="2804" y="2773"/>
                  </a:cubicBezTo>
                  <a:lnTo>
                    <a:pt x="2394" y="2773"/>
                  </a:lnTo>
                  <a:cubicBezTo>
                    <a:pt x="2268" y="2773"/>
                    <a:pt x="2142" y="2773"/>
                    <a:pt x="2079" y="2805"/>
                  </a:cubicBezTo>
                  <a:cubicBezTo>
                    <a:pt x="2237" y="1639"/>
                    <a:pt x="3277" y="694"/>
                    <a:pt x="4474" y="694"/>
                  </a:cubicBezTo>
                  <a:close/>
                  <a:moveTo>
                    <a:pt x="6206" y="2143"/>
                  </a:moveTo>
                  <a:cubicBezTo>
                    <a:pt x="6616" y="2300"/>
                    <a:pt x="6931" y="2647"/>
                    <a:pt x="6931" y="3120"/>
                  </a:cubicBezTo>
                  <a:lnTo>
                    <a:pt x="6931" y="3403"/>
                  </a:lnTo>
                  <a:cubicBezTo>
                    <a:pt x="6522" y="3246"/>
                    <a:pt x="6206" y="2899"/>
                    <a:pt x="6206" y="2427"/>
                  </a:cubicBezTo>
                  <a:lnTo>
                    <a:pt x="6206" y="2143"/>
                  </a:lnTo>
                  <a:close/>
                  <a:moveTo>
                    <a:pt x="5513" y="2080"/>
                  </a:moveTo>
                  <a:lnTo>
                    <a:pt x="5513" y="2427"/>
                  </a:lnTo>
                  <a:cubicBezTo>
                    <a:pt x="5513" y="3025"/>
                    <a:pt x="5041" y="3435"/>
                    <a:pt x="4474" y="3435"/>
                  </a:cubicBezTo>
                  <a:lnTo>
                    <a:pt x="3466" y="3435"/>
                  </a:lnTo>
                  <a:lnTo>
                    <a:pt x="3466" y="3088"/>
                  </a:lnTo>
                  <a:cubicBezTo>
                    <a:pt x="3466" y="2490"/>
                    <a:pt x="3938" y="2080"/>
                    <a:pt x="4474" y="2080"/>
                  </a:cubicBezTo>
                  <a:close/>
                  <a:moveTo>
                    <a:pt x="2741" y="3435"/>
                  </a:moveTo>
                  <a:lnTo>
                    <a:pt x="2741" y="5451"/>
                  </a:lnTo>
                  <a:cubicBezTo>
                    <a:pt x="2363" y="5293"/>
                    <a:pt x="2048" y="4947"/>
                    <a:pt x="2048" y="4474"/>
                  </a:cubicBezTo>
                  <a:lnTo>
                    <a:pt x="2048" y="3813"/>
                  </a:lnTo>
                  <a:cubicBezTo>
                    <a:pt x="2048" y="3592"/>
                    <a:pt x="2205" y="3435"/>
                    <a:pt x="2394" y="3435"/>
                  </a:cubicBezTo>
                  <a:close/>
                  <a:moveTo>
                    <a:pt x="7939" y="3498"/>
                  </a:moveTo>
                  <a:cubicBezTo>
                    <a:pt x="8160" y="3498"/>
                    <a:pt x="8317" y="3655"/>
                    <a:pt x="8317" y="3844"/>
                  </a:cubicBezTo>
                  <a:lnTo>
                    <a:pt x="8317" y="4506"/>
                  </a:lnTo>
                  <a:cubicBezTo>
                    <a:pt x="8317" y="4947"/>
                    <a:pt x="8034" y="5325"/>
                    <a:pt x="7593" y="5482"/>
                  </a:cubicBezTo>
                  <a:lnTo>
                    <a:pt x="7593" y="3498"/>
                  </a:lnTo>
                  <a:close/>
                  <a:moveTo>
                    <a:pt x="5891" y="3435"/>
                  </a:moveTo>
                  <a:cubicBezTo>
                    <a:pt x="6143" y="3750"/>
                    <a:pt x="6522" y="4033"/>
                    <a:pt x="6931" y="4128"/>
                  </a:cubicBezTo>
                  <a:lnTo>
                    <a:pt x="6931" y="5892"/>
                  </a:lnTo>
                  <a:cubicBezTo>
                    <a:pt x="6931" y="6491"/>
                    <a:pt x="6459" y="6900"/>
                    <a:pt x="5891" y="6900"/>
                  </a:cubicBezTo>
                  <a:lnTo>
                    <a:pt x="4505" y="6900"/>
                  </a:lnTo>
                  <a:cubicBezTo>
                    <a:pt x="3938" y="6900"/>
                    <a:pt x="3497" y="6428"/>
                    <a:pt x="3497" y="5892"/>
                  </a:cubicBezTo>
                  <a:lnTo>
                    <a:pt x="3497" y="4159"/>
                  </a:lnTo>
                  <a:lnTo>
                    <a:pt x="4505" y="4159"/>
                  </a:lnTo>
                  <a:cubicBezTo>
                    <a:pt x="5072" y="4159"/>
                    <a:pt x="5576" y="3876"/>
                    <a:pt x="5891" y="3435"/>
                  </a:cubicBezTo>
                  <a:close/>
                  <a:moveTo>
                    <a:pt x="6238" y="7593"/>
                  </a:moveTo>
                  <a:cubicBezTo>
                    <a:pt x="6333" y="7782"/>
                    <a:pt x="6459" y="7971"/>
                    <a:pt x="6616" y="8097"/>
                  </a:cubicBezTo>
                  <a:lnTo>
                    <a:pt x="5198" y="9547"/>
                  </a:lnTo>
                  <a:lnTo>
                    <a:pt x="3718" y="8097"/>
                  </a:lnTo>
                  <a:cubicBezTo>
                    <a:pt x="3875" y="7971"/>
                    <a:pt x="4033" y="7782"/>
                    <a:pt x="4096" y="7593"/>
                  </a:cubicBezTo>
                  <a:cubicBezTo>
                    <a:pt x="4190" y="7625"/>
                    <a:pt x="4379" y="7625"/>
                    <a:pt x="4474" y="7625"/>
                  </a:cubicBezTo>
                  <a:lnTo>
                    <a:pt x="5860" y="7625"/>
                  </a:lnTo>
                  <a:cubicBezTo>
                    <a:pt x="5986" y="7625"/>
                    <a:pt x="6143" y="7625"/>
                    <a:pt x="6238" y="7593"/>
                  </a:cubicBezTo>
                  <a:close/>
                  <a:moveTo>
                    <a:pt x="2961" y="8318"/>
                  </a:moveTo>
                  <a:lnTo>
                    <a:pt x="4852" y="10177"/>
                  </a:lnTo>
                  <a:lnTo>
                    <a:pt x="4852" y="11122"/>
                  </a:lnTo>
                  <a:lnTo>
                    <a:pt x="662" y="11122"/>
                  </a:lnTo>
                  <a:lnTo>
                    <a:pt x="662" y="9358"/>
                  </a:lnTo>
                  <a:cubicBezTo>
                    <a:pt x="662" y="8759"/>
                    <a:pt x="1134" y="8318"/>
                    <a:pt x="1701" y="8318"/>
                  </a:cubicBezTo>
                  <a:close/>
                  <a:moveTo>
                    <a:pt x="8664" y="8318"/>
                  </a:moveTo>
                  <a:cubicBezTo>
                    <a:pt x="9262" y="8318"/>
                    <a:pt x="9672" y="8790"/>
                    <a:pt x="9672" y="9358"/>
                  </a:cubicBezTo>
                  <a:lnTo>
                    <a:pt x="9672" y="11122"/>
                  </a:lnTo>
                  <a:lnTo>
                    <a:pt x="5513" y="11122"/>
                  </a:lnTo>
                  <a:lnTo>
                    <a:pt x="5513" y="10177"/>
                  </a:lnTo>
                  <a:lnTo>
                    <a:pt x="7404" y="8318"/>
                  </a:lnTo>
                  <a:close/>
                  <a:moveTo>
                    <a:pt x="4537" y="1"/>
                  </a:moveTo>
                  <a:cubicBezTo>
                    <a:pt x="2804" y="1"/>
                    <a:pt x="1418" y="1418"/>
                    <a:pt x="1418" y="3120"/>
                  </a:cubicBezTo>
                  <a:lnTo>
                    <a:pt x="1418" y="4506"/>
                  </a:lnTo>
                  <a:cubicBezTo>
                    <a:pt x="1418" y="5356"/>
                    <a:pt x="2048" y="6050"/>
                    <a:pt x="2835" y="6207"/>
                  </a:cubicBezTo>
                  <a:cubicBezTo>
                    <a:pt x="2898" y="6648"/>
                    <a:pt x="3151" y="7026"/>
                    <a:pt x="3497" y="7278"/>
                  </a:cubicBezTo>
                  <a:cubicBezTo>
                    <a:pt x="3466" y="7467"/>
                    <a:pt x="3308" y="7625"/>
                    <a:pt x="3119" y="7625"/>
                  </a:cubicBezTo>
                  <a:lnTo>
                    <a:pt x="1733" y="7625"/>
                  </a:lnTo>
                  <a:cubicBezTo>
                    <a:pt x="788" y="7625"/>
                    <a:pt x="0" y="8412"/>
                    <a:pt x="0" y="9358"/>
                  </a:cubicBezTo>
                  <a:lnTo>
                    <a:pt x="0" y="11468"/>
                  </a:lnTo>
                  <a:cubicBezTo>
                    <a:pt x="0" y="11689"/>
                    <a:pt x="158" y="11846"/>
                    <a:pt x="347" y="11846"/>
                  </a:cubicBezTo>
                  <a:lnTo>
                    <a:pt x="10050" y="11846"/>
                  </a:lnTo>
                  <a:cubicBezTo>
                    <a:pt x="10239" y="11846"/>
                    <a:pt x="10397" y="11689"/>
                    <a:pt x="10397" y="11468"/>
                  </a:cubicBezTo>
                  <a:lnTo>
                    <a:pt x="10397" y="9358"/>
                  </a:lnTo>
                  <a:cubicBezTo>
                    <a:pt x="10397" y="8412"/>
                    <a:pt x="9609" y="7625"/>
                    <a:pt x="8664" y="7625"/>
                  </a:cubicBezTo>
                  <a:lnTo>
                    <a:pt x="7278" y="7625"/>
                  </a:lnTo>
                  <a:cubicBezTo>
                    <a:pt x="7089" y="7625"/>
                    <a:pt x="6931" y="7467"/>
                    <a:pt x="6931" y="7278"/>
                  </a:cubicBezTo>
                  <a:cubicBezTo>
                    <a:pt x="7278" y="7026"/>
                    <a:pt x="7530" y="6648"/>
                    <a:pt x="7593" y="6207"/>
                  </a:cubicBezTo>
                  <a:cubicBezTo>
                    <a:pt x="8380" y="6050"/>
                    <a:pt x="9010" y="5325"/>
                    <a:pt x="9010" y="4506"/>
                  </a:cubicBezTo>
                  <a:lnTo>
                    <a:pt x="9010" y="3120"/>
                  </a:lnTo>
                  <a:cubicBezTo>
                    <a:pt x="9010" y="1387"/>
                    <a:pt x="7593" y="1"/>
                    <a:pt x="5891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32;p86"/>
            <p:cNvSpPr/>
            <p:nvPr/>
          </p:nvSpPr>
          <p:spPr>
            <a:xfrm>
              <a:off x="5967300" y="2915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945;p86"/>
          <p:cNvSpPr txBox="1"/>
          <p:nvPr/>
        </p:nvSpPr>
        <p:spPr>
          <a:xfrm>
            <a:off x="8780493" y="6265262"/>
            <a:ext cx="1797513" cy="55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5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  <a:sym typeface="Fira Sans Extra Condensed Medium"/>
              </a:rPr>
              <a:t>Эксперты </a:t>
            </a:r>
            <a:endParaRPr lang="en-US" sz="15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  <a:sym typeface="Fira Sans Extra Condensed Medium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5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  <a:sym typeface="Fira Sans Extra Condensed Medium"/>
              </a:rPr>
              <a:t>pro bono </a:t>
            </a:r>
            <a:r>
              <a:rPr lang="en-US" sz="15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  <a:sym typeface="Fira Sans Extra Condensed Medium"/>
              </a:rPr>
              <a:t>publico</a:t>
            </a:r>
            <a:endParaRPr lang="ru-RU" sz="15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51" name="Google Shape;945;p86"/>
          <p:cNvSpPr txBox="1"/>
          <p:nvPr/>
        </p:nvSpPr>
        <p:spPr>
          <a:xfrm>
            <a:off x="8470401" y="8506239"/>
            <a:ext cx="3069170" cy="104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5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  <a:sym typeface="Fira Sans Extra Condensed Medium"/>
              </a:rPr>
              <a:t>Малый общественный экспертный совет по вопросам административного и уголовного преследования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  <a:sym typeface="Fira Sans Extra Condensed Medium"/>
              </a:rPr>
              <a:t>8 экспертов</a:t>
            </a:r>
          </a:p>
        </p:txBody>
      </p:sp>
      <p:sp>
        <p:nvSpPr>
          <p:cNvPr id="52" name="Google Shape;912;p86"/>
          <p:cNvSpPr/>
          <p:nvPr/>
        </p:nvSpPr>
        <p:spPr>
          <a:xfrm>
            <a:off x="7120152" y="4805347"/>
            <a:ext cx="1313100" cy="1320797"/>
          </a:xfrm>
          <a:prstGeom prst="ellipse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912;p86"/>
          <p:cNvSpPr/>
          <p:nvPr/>
        </p:nvSpPr>
        <p:spPr>
          <a:xfrm>
            <a:off x="4777593" y="4944465"/>
            <a:ext cx="1313100" cy="1320797"/>
          </a:xfrm>
          <a:prstGeom prst="ellipse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928;p86"/>
          <p:cNvSpPr/>
          <p:nvPr/>
        </p:nvSpPr>
        <p:spPr>
          <a:xfrm>
            <a:off x="7427807" y="5097603"/>
            <a:ext cx="754723" cy="797768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2395" y="725"/>
                </a:moveTo>
                <a:cubicBezTo>
                  <a:pt x="2930" y="725"/>
                  <a:pt x="3403" y="1197"/>
                  <a:pt x="3403" y="1733"/>
                </a:cubicBezTo>
                <a:cubicBezTo>
                  <a:pt x="3403" y="2300"/>
                  <a:pt x="2930" y="2773"/>
                  <a:pt x="2395" y="2773"/>
                </a:cubicBezTo>
                <a:cubicBezTo>
                  <a:pt x="1828" y="2773"/>
                  <a:pt x="1355" y="2300"/>
                  <a:pt x="1355" y="1733"/>
                </a:cubicBezTo>
                <a:cubicBezTo>
                  <a:pt x="1355" y="1197"/>
                  <a:pt x="1828" y="725"/>
                  <a:pt x="2395" y="725"/>
                </a:cubicBezTo>
                <a:close/>
                <a:moveTo>
                  <a:pt x="10303" y="725"/>
                </a:moveTo>
                <a:lnTo>
                  <a:pt x="10303" y="6585"/>
                </a:lnTo>
                <a:lnTo>
                  <a:pt x="10334" y="6585"/>
                </a:lnTo>
                <a:cubicBezTo>
                  <a:pt x="10334" y="6774"/>
                  <a:pt x="10177" y="6931"/>
                  <a:pt x="9988" y="6931"/>
                </a:cubicBezTo>
                <a:lnTo>
                  <a:pt x="4789" y="6931"/>
                </a:lnTo>
                <a:lnTo>
                  <a:pt x="4789" y="5167"/>
                </a:lnTo>
                <a:cubicBezTo>
                  <a:pt x="4789" y="4253"/>
                  <a:pt x="4285" y="3434"/>
                  <a:pt x="3498" y="3025"/>
                </a:cubicBezTo>
                <a:cubicBezTo>
                  <a:pt x="3844" y="2710"/>
                  <a:pt x="4096" y="2237"/>
                  <a:pt x="4096" y="1733"/>
                </a:cubicBezTo>
                <a:cubicBezTo>
                  <a:pt x="4096" y="1355"/>
                  <a:pt x="3970" y="977"/>
                  <a:pt x="3718" y="725"/>
                </a:cubicBezTo>
                <a:close/>
                <a:moveTo>
                  <a:pt x="2710" y="3466"/>
                </a:moveTo>
                <a:cubicBezTo>
                  <a:pt x="3498" y="3623"/>
                  <a:pt x="4096" y="4316"/>
                  <a:pt x="4096" y="5167"/>
                </a:cubicBezTo>
                <a:lnTo>
                  <a:pt x="4096" y="7246"/>
                </a:lnTo>
                <a:cubicBezTo>
                  <a:pt x="4128" y="7435"/>
                  <a:pt x="3970" y="7593"/>
                  <a:pt x="3750" y="7593"/>
                </a:cubicBezTo>
                <a:cubicBezTo>
                  <a:pt x="3561" y="7593"/>
                  <a:pt x="3403" y="7750"/>
                  <a:pt x="3403" y="7971"/>
                </a:cubicBezTo>
                <a:lnTo>
                  <a:pt x="3403" y="10712"/>
                </a:lnTo>
                <a:cubicBezTo>
                  <a:pt x="3403" y="10901"/>
                  <a:pt x="3246" y="11058"/>
                  <a:pt x="3056" y="11058"/>
                </a:cubicBezTo>
                <a:lnTo>
                  <a:pt x="1670" y="11058"/>
                </a:lnTo>
                <a:cubicBezTo>
                  <a:pt x="1481" y="11058"/>
                  <a:pt x="1324" y="10901"/>
                  <a:pt x="1324" y="10712"/>
                </a:cubicBezTo>
                <a:lnTo>
                  <a:pt x="1324" y="7971"/>
                </a:lnTo>
                <a:cubicBezTo>
                  <a:pt x="1324" y="7750"/>
                  <a:pt x="1166" y="7593"/>
                  <a:pt x="977" y="7593"/>
                </a:cubicBezTo>
                <a:cubicBezTo>
                  <a:pt x="788" y="7593"/>
                  <a:pt x="631" y="7435"/>
                  <a:pt x="631" y="7246"/>
                </a:cubicBezTo>
                <a:lnTo>
                  <a:pt x="631" y="5167"/>
                </a:lnTo>
                <a:cubicBezTo>
                  <a:pt x="631" y="4316"/>
                  <a:pt x="1198" y="3623"/>
                  <a:pt x="1985" y="3466"/>
                </a:cubicBezTo>
                <a:lnTo>
                  <a:pt x="1985" y="5829"/>
                </a:lnTo>
                <a:cubicBezTo>
                  <a:pt x="1985" y="6018"/>
                  <a:pt x="2143" y="6175"/>
                  <a:pt x="2363" y="6175"/>
                </a:cubicBezTo>
                <a:cubicBezTo>
                  <a:pt x="2552" y="6175"/>
                  <a:pt x="2710" y="6018"/>
                  <a:pt x="2710" y="5829"/>
                </a:cubicBezTo>
                <a:lnTo>
                  <a:pt x="2710" y="3466"/>
                </a:lnTo>
                <a:close/>
                <a:moveTo>
                  <a:pt x="2395" y="0"/>
                </a:moveTo>
                <a:cubicBezTo>
                  <a:pt x="1450" y="0"/>
                  <a:pt x="694" y="756"/>
                  <a:pt x="694" y="1702"/>
                </a:cubicBezTo>
                <a:cubicBezTo>
                  <a:pt x="694" y="2206"/>
                  <a:pt x="946" y="2678"/>
                  <a:pt x="1292" y="2993"/>
                </a:cubicBezTo>
                <a:cubicBezTo>
                  <a:pt x="536" y="3403"/>
                  <a:pt x="1" y="4222"/>
                  <a:pt x="1" y="5136"/>
                </a:cubicBezTo>
                <a:lnTo>
                  <a:pt x="1" y="7215"/>
                </a:lnTo>
                <a:cubicBezTo>
                  <a:pt x="1" y="7656"/>
                  <a:pt x="253" y="8034"/>
                  <a:pt x="662" y="8192"/>
                </a:cubicBezTo>
                <a:lnTo>
                  <a:pt x="662" y="10649"/>
                </a:lnTo>
                <a:cubicBezTo>
                  <a:pt x="662" y="11184"/>
                  <a:pt x="1135" y="11657"/>
                  <a:pt x="1670" y="11657"/>
                </a:cubicBezTo>
                <a:lnTo>
                  <a:pt x="3056" y="11657"/>
                </a:lnTo>
                <a:cubicBezTo>
                  <a:pt x="3624" y="11657"/>
                  <a:pt x="4096" y="11184"/>
                  <a:pt x="4096" y="10649"/>
                </a:cubicBezTo>
                <a:lnTo>
                  <a:pt x="4096" y="8192"/>
                </a:lnTo>
                <a:cubicBezTo>
                  <a:pt x="4348" y="8065"/>
                  <a:pt x="4600" y="7876"/>
                  <a:pt x="4726" y="7561"/>
                </a:cubicBezTo>
                <a:lnTo>
                  <a:pt x="9988" y="7561"/>
                </a:lnTo>
                <a:cubicBezTo>
                  <a:pt x="10555" y="7561"/>
                  <a:pt x="11027" y="7089"/>
                  <a:pt x="11027" y="6553"/>
                </a:cubicBezTo>
                <a:lnTo>
                  <a:pt x="11027" y="662"/>
                </a:lnTo>
                <a:lnTo>
                  <a:pt x="11374" y="662"/>
                </a:lnTo>
                <a:cubicBezTo>
                  <a:pt x="11563" y="662"/>
                  <a:pt x="11720" y="504"/>
                  <a:pt x="11720" y="315"/>
                </a:cubicBezTo>
                <a:cubicBezTo>
                  <a:pt x="11720" y="158"/>
                  <a:pt x="11563" y="0"/>
                  <a:pt x="1137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6" name="Google Shape;941;p86"/>
          <p:cNvGrpSpPr/>
          <p:nvPr/>
        </p:nvGrpSpPr>
        <p:grpSpPr>
          <a:xfrm>
            <a:off x="5097382" y="5106859"/>
            <a:ext cx="744305" cy="850631"/>
            <a:chOff x="-33314675" y="2275050"/>
            <a:chExt cx="291450" cy="293000"/>
          </a:xfrm>
        </p:grpSpPr>
        <p:sp>
          <p:nvSpPr>
            <p:cNvPr id="67" name="Google Shape;942;p86"/>
            <p:cNvSpPr/>
            <p:nvPr/>
          </p:nvSpPr>
          <p:spPr>
            <a:xfrm>
              <a:off x="-33143750" y="2275050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426" y="725"/>
                  </a:moveTo>
                  <a:cubicBezTo>
                    <a:pt x="3371" y="725"/>
                    <a:pt x="4096" y="1512"/>
                    <a:pt x="4096" y="2458"/>
                  </a:cubicBezTo>
                  <a:cubicBezTo>
                    <a:pt x="4159" y="3403"/>
                    <a:pt x="3371" y="4159"/>
                    <a:pt x="2426" y="4159"/>
                  </a:cubicBezTo>
                  <a:cubicBezTo>
                    <a:pt x="1481" y="4159"/>
                    <a:pt x="725" y="3403"/>
                    <a:pt x="725" y="2458"/>
                  </a:cubicBezTo>
                  <a:cubicBezTo>
                    <a:pt x="725" y="1512"/>
                    <a:pt x="1481" y="725"/>
                    <a:pt x="2426" y="725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103"/>
                    <a:pt x="0" y="2426"/>
                  </a:cubicBezTo>
                  <a:cubicBezTo>
                    <a:pt x="0" y="3749"/>
                    <a:pt x="1071" y="4820"/>
                    <a:pt x="2426" y="4820"/>
                  </a:cubicBezTo>
                  <a:cubicBezTo>
                    <a:pt x="3749" y="4820"/>
                    <a:pt x="4821" y="3749"/>
                    <a:pt x="4821" y="2426"/>
                  </a:cubicBezTo>
                  <a:cubicBezTo>
                    <a:pt x="4821" y="1103"/>
                    <a:pt x="3749" y="0"/>
                    <a:pt x="242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943;p86"/>
            <p:cNvSpPr/>
            <p:nvPr/>
          </p:nvSpPr>
          <p:spPr>
            <a:xfrm>
              <a:off x="-33093350" y="2309700"/>
              <a:ext cx="35475" cy="34675"/>
            </a:xfrm>
            <a:custGeom>
              <a:avLst/>
              <a:gdLst/>
              <a:ahLst/>
              <a:cxnLst/>
              <a:rect l="l" t="t" r="r" b="b"/>
              <a:pathLst>
                <a:path w="1419" h="1387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9"/>
                  </a:lnTo>
                  <a:cubicBezTo>
                    <a:pt x="1" y="1229"/>
                    <a:pt x="158" y="1387"/>
                    <a:pt x="347" y="1387"/>
                  </a:cubicBezTo>
                  <a:lnTo>
                    <a:pt x="1040" y="1387"/>
                  </a:lnTo>
                  <a:cubicBezTo>
                    <a:pt x="1229" y="1387"/>
                    <a:pt x="1387" y="1229"/>
                    <a:pt x="1387" y="1009"/>
                  </a:cubicBezTo>
                  <a:cubicBezTo>
                    <a:pt x="1418" y="883"/>
                    <a:pt x="1261" y="694"/>
                    <a:pt x="1072" y="694"/>
                  </a:cubicBez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944;p86"/>
            <p:cNvSpPr/>
            <p:nvPr/>
          </p:nvSpPr>
          <p:spPr>
            <a:xfrm>
              <a:off x="-33314675" y="2328600"/>
              <a:ext cx="239475" cy="239450"/>
            </a:xfrm>
            <a:custGeom>
              <a:avLst/>
              <a:gdLst/>
              <a:ahLst/>
              <a:cxnLst/>
              <a:rect l="l" t="t" r="r" b="b"/>
              <a:pathLst>
                <a:path w="9579" h="9578" extrusionOk="0">
                  <a:moveTo>
                    <a:pt x="3057" y="631"/>
                  </a:moveTo>
                  <a:cubicBezTo>
                    <a:pt x="3624" y="631"/>
                    <a:pt x="4096" y="1103"/>
                    <a:pt x="4096" y="1639"/>
                  </a:cubicBezTo>
                  <a:cubicBezTo>
                    <a:pt x="4096" y="2206"/>
                    <a:pt x="3624" y="2678"/>
                    <a:pt x="3057" y="2678"/>
                  </a:cubicBezTo>
                  <a:cubicBezTo>
                    <a:pt x="2521" y="2678"/>
                    <a:pt x="2049" y="2206"/>
                    <a:pt x="2049" y="1639"/>
                  </a:cubicBezTo>
                  <a:cubicBezTo>
                    <a:pt x="2049" y="1103"/>
                    <a:pt x="2490" y="631"/>
                    <a:pt x="3057" y="631"/>
                  </a:cubicBezTo>
                  <a:close/>
                  <a:moveTo>
                    <a:pt x="3063" y="3369"/>
                  </a:moveTo>
                  <a:cubicBezTo>
                    <a:pt x="3690" y="3369"/>
                    <a:pt x="4308" y="3646"/>
                    <a:pt x="4726" y="4065"/>
                  </a:cubicBezTo>
                  <a:lnTo>
                    <a:pt x="4411" y="4065"/>
                  </a:lnTo>
                  <a:cubicBezTo>
                    <a:pt x="3844" y="4065"/>
                    <a:pt x="3372" y="4506"/>
                    <a:pt x="3372" y="5073"/>
                  </a:cubicBezTo>
                  <a:lnTo>
                    <a:pt x="3372" y="6774"/>
                  </a:lnTo>
                  <a:lnTo>
                    <a:pt x="662" y="6774"/>
                  </a:lnTo>
                  <a:lnTo>
                    <a:pt x="662" y="5892"/>
                  </a:lnTo>
                  <a:cubicBezTo>
                    <a:pt x="662" y="4569"/>
                    <a:pt x="1702" y="3435"/>
                    <a:pt x="2962" y="3372"/>
                  </a:cubicBezTo>
                  <a:cubicBezTo>
                    <a:pt x="2996" y="3370"/>
                    <a:pt x="3029" y="3369"/>
                    <a:pt x="3063" y="3369"/>
                  </a:cubicBezTo>
                  <a:close/>
                  <a:moveTo>
                    <a:pt x="7215" y="4726"/>
                  </a:moveTo>
                  <a:cubicBezTo>
                    <a:pt x="7373" y="4726"/>
                    <a:pt x="7530" y="4884"/>
                    <a:pt x="7530" y="5073"/>
                  </a:cubicBezTo>
                  <a:lnTo>
                    <a:pt x="7530" y="6774"/>
                  </a:lnTo>
                  <a:lnTo>
                    <a:pt x="4096" y="6774"/>
                  </a:lnTo>
                  <a:lnTo>
                    <a:pt x="4096" y="5073"/>
                  </a:lnTo>
                  <a:cubicBezTo>
                    <a:pt x="4096" y="4884"/>
                    <a:pt x="4254" y="4726"/>
                    <a:pt x="4443" y="4726"/>
                  </a:cubicBezTo>
                  <a:close/>
                  <a:moveTo>
                    <a:pt x="8586" y="7495"/>
                  </a:moveTo>
                  <a:cubicBezTo>
                    <a:pt x="8753" y="7495"/>
                    <a:pt x="8885" y="7644"/>
                    <a:pt x="8885" y="7845"/>
                  </a:cubicBezTo>
                  <a:lnTo>
                    <a:pt x="8885" y="8885"/>
                  </a:lnTo>
                  <a:lnTo>
                    <a:pt x="662" y="8885"/>
                  </a:lnTo>
                  <a:lnTo>
                    <a:pt x="662" y="7499"/>
                  </a:lnTo>
                  <a:lnTo>
                    <a:pt x="8539" y="7499"/>
                  </a:lnTo>
                  <a:cubicBezTo>
                    <a:pt x="8555" y="7496"/>
                    <a:pt x="8571" y="7495"/>
                    <a:pt x="8586" y="7495"/>
                  </a:cubicBezTo>
                  <a:close/>
                  <a:moveTo>
                    <a:pt x="3057" y="1"/>
                  </a:moveTo>
                  <a:cubicBezTo>
                    <a:pt x="2112" y="1"/>
                    <a:pt x="1387" y="725"/>
                    <a:pt x="1387" y="1702"/>
                  </a:cubicBezTo>
                  <a:cubicBezTo>
                    <a:pt x="1387" y="2206"/>
                    <a:pt x="1576" y="2647"/>
                    <a:pt x="1923" y="2930"/>
                  </a:cubicBezTo>
                  <a:cubicBezTo>
                    <a:pt x="820" y="3403"/>
                    <a:pt x="1" y="4600"/>
                    <a:pt x="1" y="5923"/>
                  </a:cubicBezTo>
                  <a:lnTo>
                    <a:pt x="1" y="9263"/>
                  </a:lnTo>
                  <a:cubicBezTo>
                    <a:pt x="1" y="9420"/>
                    <a:pt x="127" y="9578"/>
                    <a:pt x="316" y="9578"/>
                  </a:cubicBezTo>
                  <a:lnTo>
                    <a:pt x="9200" y="9578"/>
                  </a:lnTo>
                  <a:cubicBezTo>
                    <a:pt x="9421" y="9578"/>
                    <a:pt x="9578" y="9420"/>
                    <a:pt x="9578" y="9200"/>
                  </a:cubicBezTo>
                  <a:lnTo>
                    <a:pt x="9578" y="7845"/>
                  </a:lnTo>
                  <a:cubicBezTo>
                    <a:pt x="9578" y="7278"/>
                    <a:pt x="9106" y="6806"/>
                    <a:pt x="8539" y="6806"/>
                  </a:cubicBezTo>
                  <a:lnTo>
                    <a:pt x="8192" y="6806"/>
                  </a:lnTo>
                  <a:lnTo>
                    <a:pt x="8192" y="5104"/>
                  </a:lnTo>
                  <a:cubicBezTo>
                    <a:pt x="8192" y="4569"/>
                    <a:pt x="7719" y="4096"/>
                    <a:pt x="7152" y="4096"/>
                  </a:cubicBezTo>
                  <a:lnTo>
                    <a:pt x="5577" y="4096"/>
                  </a:lnTo>
                  <a:cubicBezTo>
                    <a:pt x="5231" y="3561"/>
                    <a:pt x="4758" y="3183"/>
                    <a:pt x="4222" y="2930"/>
                  </a:cubicBezTo>
                  <a:cubicBezTo>
                    <a:pt x="4569" y="2615"/>
                    <a:pt x="4758" y="2206"/>
                    <a:pt x="4758" y="1702"/>
                  </a:cubicBezTo>
                  <a:cubicBezTo>
                    <a:pt x="4758" y="725"/>
                    <a:pt x="4002" y="1"/>
                    <a:pt x="3057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945;p86"/>
          <p:cNvSpPr txBox="1"/>
          <p:nvPr/>
        </p:nvSpPr>
        <p:spPr>
          <a:xfrm>
            <a:off x="6595745" y="6395389"/>
            <a:ext cx="2153146" cy="85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5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  <a:sym typeface="Fira Sans Extra Condensed Medium"/>
              </a:rPr>
              <a:t>Общественный экспертный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5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  <a:sym typeface="Fira Sans Extra Condensed Medium"/>
              </a:rPr>
              <a:t>совет при Уполномоченном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  <a:sym typeface="Fira Sans Extra Condensed Medium"/>
              </a:rPr>
              <a:t>16 экспертов</a:t>
            </a:r>
          </a:p>
        </p:txBody>
      </p:sp>
      <p:sp>
        <p:nvSpPr>
          <p:cNvPr id="72" name="Google Shape;945;p86"/>
          <p:cNvSpPr txBox="1"/>
          <p:nvPr/>
        </p:nvSpPr>
        <p:spPr>
          <a:xfrm>
            <a:off x="4364858" y="6077959"/>
            <a:ext cx="2194444" cy="176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5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  <a:sym typeface="Fira Sans Extra Condensed Medium"/>
              </a:rPr>
              <a:t>Аппарат Уполномоченного по защите прав предпринимателей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5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  <a:sym typeface="Fira Sans Extra Condensed Medium"/>
              </a:rPr>
              <a:t>в Ярославской </a:t>
            </a:r>
            <a:r>
              <a:rPr lang="ru-RU" sz="15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  <a:sym typeface="Fira Sans Extra Condensed Medium"/>
              </a:rPr>
              <a:t>области</a:t>
            </a:r>
            <a:endParaRPr lang="ru-RU" sz="15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  <a:sym typeface="Fira Sans Extra Condensed Medium"/>
            </a:endParaRPr>
          </a:p>
        </p:txBody>
      </p:sp>
      <p:cxnSp>
        <p:nvCxnSpPr>
          <p:cNvPr id="73" name="Google Shape;920;p86"/>
          <p:cNvCxnSpPr/>
          <p:nvPr/>
        </p:nvCxnSpPr>
        <p:spPr>
          <a:xfrm rot="16200000" flipH="1">
            <a:off x="10043813" y="3596063"/>
            <a:ext cx="1238604" cy="1179966"/>
          </a:xfrm>
          <a:prstGeom prst="bentConnector3">
            <a:avLst>
              <a:gd name="adj1" fmla="val 50000"/>
            </a:avLst>
          </a:prstGeom>
          <a:noFill/>
          <a:ln w="44450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919;p86"/>
          <p:cNvCxnSpPr/>
          <p:nvPr/>
        </p:nvCxnSpPr>
        <p:spPr>
          <a:xfrm rot="5400000">
            <a:off x="7891873" y="3690617"/>
            <a:ext cx="1098935" cy="1064990"/>
          </a:xfrm>
          <a:prstGeom prst="bentConnector3">
            <a:avLst>
              <a:gd name="adj1" fmla="val 50000"/>
            </a:avLst>
          </a:prstGeom>
          <a:noFill/>
          <a:ln w="44450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912;p86"/>
          <p:cNvSpPr/>
          <p:nvPr/>
        </p:nvSpPr>
        <p:spPr>
          <a:xfrm>
            <a:off x="10663114" y="4805346"/>
            <a:ext cx="1313100" cy="1320797"/>
          </a:xfrm>
          <a:prstGeom prst="ellipse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935;p86"/>
          <p:cNvSpPr/>
          <p:nvPr/>
        </p:nvSpPr>
        <p:spPr>
          <a:xfrm>
            <a:off x="10982028" y="5054743"/>
            <a:ext cx="675272" cy="870787"/>
          </a:xfrm>
          <a:custGeom>
            <a:avLst/>
            <a:gdLst/>
            <a:ahLst/>
            <a:cxnLst/>
            <a:rect l="l" t="t" r="r" b="b"/>
            <a:pathLst>
              <a:path w="10397" h="11878" extrusionOk="0">
                <a:moveTo>
                  <a:pt x="5135" y="725"/>
                </a:moveTo>
                <a:cubicBezTo>
                  <a:pt x="6868" y="725"/>
                  <a:pt x="8254" y="2142"/>
                  <a:pt x="8254" y="3844"/>
                </a:cubicBezTo>
                <a:lnTo>
                  <a:pt x="8254" y="5923"/>
                </a:lnTo>
                <a:cubicBezTo>
                  <a:pt x="8254" y="6112"/>
                  <a:pt x="8097" y="6270"/>
                  <a:pt x="7908" y="6270"/>
                </a:cubicBezTo>
                <a:lnTo>
                  <a:pt x="7498" y="6270"/>
                </a:lnTo>
                <a:cubicBezTo>
                  <a:pt x="7561" y="6144"/>
                  <a:pt x="7561" y="6049"/>
                  <a:pt x="7561" y="5923"/>
                </a:cubicBezTo>
                <a:lnTo>
                  <a:pt x="7561" y="3844"/>
                </a:lnTo>
                <a:cubicBezTo>
                  <a:pt x="7561" y="3623"/>
                  <a:pt x="7404" y="3466"/>
                  <a:pt x="7183" y="3466"/>
                </a:cubicBezTo>
                <a:lnTo>
                  <a:pt x="6490" y="3466"/>
                </a:lnTo>
                <a:cubicBezTo>
                  <a:pt x="5892" y="3466"/>
                  <a:pt x="5450" y="2993"/>
                  <a:pt x="5450" y="2458"/>
                </a:cubicBezTo>
                <a:lnTo>
                  <a:pt x="5450" y="1733"/>
                </a:lnTo>
                <a:cubicBezTo>
                  <a:pt x="5450" y="1544"/>
                  <a:pt x="5293" y="1386"/>
                  <a:pt x="5104" y="1386"/>
                </a:cubicBezTo>
                <a:cubicBezTo>
                  <a:pt x="4915" y="1386"/>
                  <a:pt x="4757" y="1544"/>
                  <a:pt x="4757" y="1733"/>
                </a:cubicBezTo>
                <a:lnTo>
                  <a:pt x="4757" y="2458"/>
                </a:lnTo>
                <a:cubicBezTo>
                  <a:pt x="4757" y="3056"/>
                  <a:pt x="4285" y="3466"/>
                  <a:pt x="3718" y="3466"/>
                </a:cubicBezTo>
                <a:lnTo>
                  <a:pt x="3088" y="3466"/>
                </a:lnTo>
                <a:cubicBezTo>
                  <a:pt x="2899" y="3466"/>
                  <a:pt x="2741" y="3623"/>
                  <a:pt x="2741" y="3844"/>
                </a:cubicBezTo>
                <a:lnTo>
                  <a:pt x="2741" y="5923"/>
                </a:lnTo>
                <a:cubicBezTo>
                  <a:pt x="2741" y="6049"/>
                  <a:pt x="2741" y="6144"/>
                  <a:pt x="2773" y="6270"/>
                </a:cubicBezTo>
                <a:lnTo>
                  <a:pt x="2395" y="6270"/>
                </a:lnTo>
                <a:cubicBezTo>
                  <a:pt x="2205" y="6270"/>
                  <a:pt x="2048" y="6112"/>
                  <a:pt x="2048" y="5923"/>
                </a:cubicBezTo>
                <a:lnTo>
                  <a:pt x="2048" y="3844"/>
                </a:lnTo>
                <a:cubicBezTo>
                  <a:pt x="2048" y="2111"/>
                  <a:pt x="3466" y="725"/>
                  <a:pt x="5135" y="725"/>
                </a:cubicBezTo>
                <a:close/>
                <a:moveTo>
                  <a:pt x="5230" y="3466"/>
                </a:moveTo>
                <a:cubicBezTo>
                  <a:pt x="5545" y="3907"/>
                  <a:pt x="6049" y="4190"/>
                  <a:pt x="6585" y="4190"/>
                </a:cubicBezTo>
                <a:lnTo>
                  <a:pt x="6963" y="4190"/>
                </a:lnTo>
                <a:lnTo>
                  <a:pt x="6963" y="5955"/>
                </a:lnTo>
                <a:lnTo>
                  <a:pt x="6931" y="5955"/>
                </a:lnTo>
                <a:cubicBezTo>
                  <a:pt x="6931" y="6553"/>
                  <a:pt x="6459" y="6994"/>
                  <a:pt x="5892" y="6994"/>
                </a:cubicBezTo>
                <a:lnTo>
                  <a:pt x="4505" y="6994"/>
                </a:lnTo>
                <a:cubicBezTo>
                  <a:pt x="3938" y="6994"/>
                  <a:pt x="3497" y="6522"/>
                  <a:pt x="3497" y="5955"/>
                </a:cubicBezTo>
                <a:lnTo>
                  <a:pt x="3497" y="4190"/>
                </a:lnTo>
                <a:lnTo>
                  <a:pt x="3844" y="4190"/>
                </a:lnTo>
                <a:cubicBezTo>
                  <a:pt x="4379" y="4190"/>
                  <a:pt x="4915" y="3907"/>
                  <a:pt x="5230" y="3466"/>
                </a:cubicBezTo>
                <a:close/>
                <a:moveTo>
                  <a:pt x="6301" y="7624"/>
                </a:moveTo>
                <a:cubicBezTo>
                  <a:pt x="6396" y="8034"/>
                  <a:pt x="6805" y="8349"/>
                  <a:pt x="7278" y="8349"/>
                </a:cubicBezTo>
                <a:lnTo>
                  <a:pt x="7624" y="8349"/>
                </a:lnTo>
                <a:lnTo>
                  <a:pt x="7624" y="9200"/>
                </a:lnTo>
                <a:cubicBezTo>
                  <a:pt x="6852" y="9546"/>
                  <a:pt x="6025" y="9719"/>
                  <a:pt x="5198" y="9719"/>
                </a:cubicBezTo>
                <a:cubicBezTo>
                  <a:pt x="4371" y="9719"/>
                  <a:pt x="3544" y="9546"/>
                  <a:pt x="2773" y="9200"/>
                </a:cubicBezTo>
                <a:lnTo>
                  <a:pt x="2773" y="8349"/>
                </a:lnTo>
                <a:lnTo>
                  <a:pt x="3119" y="8349"/>
                </a:lnTo>
                <a:cubicBezTo>
                  <a:pt x="3560" y="8349"/>
                  <a:pt x="3970" y="8034"/>
                  <a:pt x="4127" y="7624"/>
                </a:cubicBezTo>
                <a:cubicBezTo>
                  <a:pt x="4253" y="7656"/>
                  <a:pt x="4411" y="7656"/>
                  <a:pt x="4505" y="7656"/>
                </a:cubicBezTo>
                <a:lnTo>
                  <a:pt x="5892" y="7656"/>
                </a:lnTo>
                <a:cubicBezTo>
                  <a:pt x="6018" y="7656"/>
                  <a:pt x="6175" y="7656"/>
                  <a:pt x="6301" y="7624"/>
                </a:cubicBezTo>
                <a:close/>
                <a:moveTo>
                  <a:pt x="2079" y="8349"/>
                </a:moveTo>
                <a:lnTo>
                  <a:pt x="2079" y="11153"/>
                </a:lnTo>
                <a:lnTo>
                  <a:pt x="693" y="11153"/>
                </a:lnTo>
                <a:lnTo>
                  <a:pt x="693" y="9389"/>
                </a:lnTo>
                <a:cubicBezTo>
                  <a:pt x="693" y="8790"/>
                  <a:pt x="1166" y="8349"/>
                  <a:pt x="1733" y="8349"/>
                </a:cubicBezTo>
                <a:close/>
                <a:moveTo>
                  <a:pt x="7656" y="9924"/>
                </a:moveTo>
                <a:lnTo>
                  <a:pt x="7656" y="11153"/>
                </a:lnTo>
                <a:lnTo>
                  <a:pt x="2773" y="11153"/>
                </a:lnTo>
                <a:lnTo>
                  <a:pt x="2773" y="9924"/>
                </a:lnTo>
                <a:cubicBezTo>
                  <a:pt x="3560" y="10239"/>
                  <a:pt x="4411" y="10397"/>
                  <a:pt x="5230" y="10397"/>
                </a:cubicBezTo>
                <a:cubicBezTo>
                  <a:pt x="6049" y="10397"/>
                  <a:pt x="6868" y="10239"/>
                  <a:pt x="7656" y="9924"/>
                </a:cubicBezTo>
                <a:close/>
                <a:moveTo>
                  <a:pt x="8664" y="8349"/>
                </a:moveTo>
                <a:cubicBezTo>
                  <a:pt x="9231" y="8349"/>
                  <a:pt x="9672" y="8821"/>
                  <a:pt x="9672" y="9389"/>
                </a:cubicBezTo>
                <a:lnTo>
                  <a:pt x="9672" y="11153"/>
                </a:lnTo>
                <a:lnTo>
                  <a:pt x="8286" y="11153"/>
                </a:lnTo>
                <a:lnTo>
                  <a:pt x="8286" y="8349"/>
                </a:lnTo>
                <a:close/>
                <a:moveTo>
                  <a:pt x="5198" y="0"/>
                </a:moveTo>
                <a:cubicBezTo>
                  <a:pt x="3088" y="0"/>
                  <a:pt x="1355" y="1701"/>
                  <a:pt x="1355" y="3844"/>
                </a:cubicBezTo>
                <a:lnTo>
                  <a:pt x="1355" y="5923"/>
                </a:lnTo>
                <a:cubicBezTo>
                  <a:pt x="1355" y="6522"/>
                  <a:pt x="1827" y="6931"/>
                  <a:pt x="2395" y="6931"/>
                </a:cubicBezTo>
                <a:lnTo>
                  <a:pt x="3088" y="6931"/>
                </a:lnTo>
                <a:cubicBezTo>
                  <a:pt x="3182" y="7057"/>
                  <a:pt x="3308" y="7183"/>
                  <a:pt x="3466" y="7309"/>
                </a:cubicBezTo>
                <a:cubicBezTo>
                  <a:pt x="3466" y="7530"/>
                  <a:pt x="3308" y="7687"/>
                  <a:pt x="3088" y="7687"/>
                </a:cubicBezTo>
                <a:lnTo>
                  <a:pt x="1733" y="7687"/>
                </a:lnTo>
                <a:cubicBezTo>
                  <a:pt x="788" y="7687"/>
                  <a:pt x="0" y="8475"/>
                  <a:pt x="0" y="9420"/>
                </a:cubicBezTo>
                <a:lnTo>
                  <a:pt x="0" y="11499"/>
                </a:lnTo>
                <a:cubicBezTo>
                  <a:pt x="0" y="11720"/>
                  <a:pt x="158" y="11877"/>
                  <a:pt x="347" y="11877"/>
                </a:cubicBezTo>
                <a:lnTo>
                  <a:pt x="10019" y="11877"/>
                </a:lnTo>
                <a:cubicBezTo>
                  <a:pt x="10239" y="11877"/>
                  <a:pt x="10397" y="11720"/>
                  <a:pt x="10397" y="11499"/>
                </a:cubicBezTo>
                <a:lnTo>
                  <a:pt x="10397" y="9420"/>
                </a:lnTo>
                <a:cubicBezTo>
                  <a:pt x="10397" y="8475"/>
                  <a:pt x="9609" y="7687"/>
                  <a:pt x="8664" y="7687"/>
                </a:cubicBezTo>
                <a:lnTo>
                  <a:pt x="7278" y="7687"/>
                </a:lnTo>
                <a:cubicBezTo>
                  <a:pt x="7089" y="7687"/>
                  <a:pt x="6931" y="7530"/>
                  <a:pt x="6931" y="7341"/>
                </a:cubicBezTo>
                <a:cubicBezTo>
                  <a:pt x="7026" y="7246"/>
                  <a:pt x="7152" y="7152"/>
                  <a:pt x="7278" y="6994"/>
                </a:cubicBezTo>
                <a:lnTo>
                  <a:pt x="7971" y="6994"/>
                </a:lnTo>
                <a:cubicBezTo>
                  <a:pt x="8569" y="6994"/>
                  <a:pt x="9011" y="6522"/>
                  <a:pt x="9011" y="5955"/>
                </a:cubicBezTo>
                <a:lnTo>
                  <a:pt x="9011" y="3844"/>
                </a:lnTo>
                <a:cubicBezTo>
                  <a:pt x="9011" y="1733"/>
                  <a:pt x="7309" y="0"/>
                  <a:pt x="519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912;p86"/>
          <p:cNvSpPr/>
          <p:nvPr/>
        </p:nvSpPr>
        <p:spPr>
          <a:xfrm>
            <a:off x="12964200" y="4812411"/>
            <a:ext cx="1313100" cy="1320797"/>
          </a:xfrm>
          <a:prstGeom prst="ellipse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933;p86"/>
          <p:cNvSpPr/>
          <p:nvPr/>
        </p:nvSpPr>
        <p:spPr>
          <a:xfrm>
            <a:off x="13151565" y="5027639"/>
            <a:ext cx="857108" cy="797768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5892" y="693"/>
                </a:moveTo>
                <a:cubicBezTo>
                  <a:pt x="6491" y="693"/>
                  <a:pt x="6932" y="1134"/>
                  <a:pt x="6932" y="1701"/>
                </a:cubicBezTo>
                <a:cubicBezTo>
                  <a:pt x="6932" y="2269"/>
                  <a:pt x="6459" y="2710"/>
                  <a:pt x="5892" y="2710"/>
                </a:cubicBezTo>
                <a:cubicBezTo>
                  <a:pt x="5325" y="2710"/>
                  <a:pt x="4884" y="2269"/>
                  <a:pt x="4884" y="1701"/>
                </a:cubicBezTo>
                <a:cubicBezTo>
                  <a:pt x="4884" y="1134"/>
                  <a:pt x="5325" y="693"/>
                  <a:pt x="5892" y="693"/>
                </a:cubicBezTo>
                <a:close/>
                <a:moveTo>
                  <a:pt x="5892" y="3466"/>
                </a:moveTo>
                <a:cubicBezTo>
                  <a:pt x="6176" y="3466"/>
                  <a:pt x="6428" y="3497"/>
                  <a:pt x="6680" y="3592"/>
                </a:cubicBezTo>
                <a:lnTo>
                  <a:pt x="5892" y="4631"/>
                </a:lnTo>
                <a:lnTo>
                  <a:pt x="5104" y="3592"/>
                </a:lnTo>
                <a:cubicBezTo>
                  <a:pt x="5357" y="3529"/>
                  <a:pt x="5609" y="3466"/>
                  <a:pt x="5892" y="3466"/>
                </a:cubicBezTo>
                <a:close/>
                <a:moveTo>
                  <a:pt x="4222" y="2048"/>
                </a:moveTo>
                <a:cubicBezTo>
                  <a:pt x="4285" y="2426"/>
                  <a:pt x="4474" y="2710"/>
                  <a:pt x="4726" y="2962"/>
                </a:cubicBezTo>
                <a:cubicBezTo>
                  <a:pt x="4632" y="2993"/>
                  <a:pt x="4537" y="3056"/>
                  <a:pt x="4443" y="3088"/>
                </a:cubicBezTo>
                <a:cubicBezTo>
                  <a:pt x="4443" y="3088"/>
                  <a:pt x="4411" y="3088"/>
                  <a:pt x="4411" y="3119"/>
                </a:cubicBezTo>
                <a:cubicBezTo>
                  <a:pt x="3403" y="3623"/>
                  <a:pt x="2773" y="4694"/>
                  <a:pt x="2773" y="5829"/>
                </a:cubicBezTo>
                <a:lnTo>
                  <a:pt x="2773" y="6207"/>
                </a:lnTo>
                <a:lnTo>
                  <a:pt x="2143" y="6207"/>
                </a:lnTo>
                <a:lnTo>
                  <a:pt x="2647" y="2300"/>
                </a:lnTo>
                <a:cubicBezTo>
                  <a:pt x="2679" y="2174"/>
                  <a:pt x="2836" y="2048"/>
                  <a:pt x="2962" y="2048"/>
                </a:cubicBezTo>
                <a:close/>
                <a:moveTo>
                  <a:pt x="4474" y="3907"/>
                </a:moveTo>
                <a:lnTo>
                  <a:pt x="5546" y="5325"/>
                </a:lnTo>
                <a:lnTo>
                  <a:pt x="5546" y="6238"/>
                </a:lnTo>
                <a:lnTo>
                  <a:pt x="3466" y="6238"/>
                </a:lnTo>
                <a:lnTo>
                  <a:pt x="3466" y="5892"/>
                </a:lnTo>
                <a:cubicBezTo>
                  <a:pt x="3466" y="5041"/>
                  <a:pt x="3844" y="4348"/>
                  <a:pt x="4474" y="3907"/>
                </a:cubicBezTo>
                <a:close/>
                <a:moveTo>
                  <a:pt x="7278" y="3907"/>
                </a:moveTo>
                <a:cubicBezTo>
                  <a:pt x="7908" y="4348"/>
                  <a:pt x="8318" y="5104"/>
                  <a:pt x="8318" y="5892"/>
                </a:cubicBezTo>
                <a:lnTo>
                  <a:pt x="8318" y="6238"/>
                </a:lnTo>
                <a:lnTo>
                  <a:pt x="6207" y="6238"/>
                </a:lnTo>
                <a:lnTo>
                  <a:pt x="6207" y="5325"/>
                </a:lnTo>
                <a:lnTo>
                  <a:pt x="7278" y="3907"/>
                </a:lnTo>
                <a:close/>
                <a:moveTo>
                  <a:pt x="8854" y="2048"/>
                </a:moveTo>
                <a:cubicBezTo>
                  <a:pt x="9011" y="2048"/>
                  <a:pt x="9137" y="2143"/>
                  <a:pt x="9169" y="2300"/>
                </a:cubicBezTo>
                <a:lnTo>
                  <a:pt x="9673" y="6238"/>
                </a:lnTo>
                <a:lnTo>
                  <a:pt x="9043" y="6238"/>
                </a:lnTo>
                <a:lnTo>
                  <a:pt x="9043" y="5860"/>
                </a:lnTo>
                <a:cubicBezTo>
                  <a:pt x="9043" y="4694"/>
                  <a:pt x="8381" y="3655"/>
                  <a:pt x="7436" y="3151"/>
                </a:cubicBezTo>
                <a:cubicBezTo>
                  <a:pt x="7436" y="3151"/>
                  <a:pt x="7404" y="3151"/>
                  <a:pt x="7404" y="3119"/>
                </a:cubicBezTo>
                <a:cubicBezTo>
                  <a:pt x="7310" y="3088"/>
                  <a:pt x="7184" y="3056"/>
                  <a:pt x="7121" y="2993"/>
                </a:cubicBezTo>
                <a:cubicBezTo>
                  <a:pt x="7310" y="2773"/>
                  <a:pt x="7530" y="2458"/>
                  <a:pt x="7593" y="2048"/>
                </a:cubicBezTo>
                <a:close/>
                <a:moveTo>
                  <a:pt x="10744" y="6900"/>
                </a:moveTo>
                <a:cubicBezTo>
                  <a:pt x="10933" y="6900"/>
                  <a:pt x="11090" y="7057"/>
                  <a:pt x="11090" y="7246"/>
                </a:cubicBezTo>
                <a:cubicBezTo>
                  <a:pt x="11090" y="7435"/>
                  <a:pt x="10933" y="7624"/>
                  <a:pt x="10744" y="7624"/>
                </a:cubicBezTo>
                <a:lnTo>
                  <a:pt x="1009" y="7624"/>
                </a:lnTo>
                <a:cubicBezTo>
                  <a:pt x="820" y="7624"/>
                  <a:pt x="662" y="7435"/>
                  <a:pt x="662" y="7246"/>
                </a:cubicBezTo>
                <a:cubicBezTo>
                  <a:pt x="662" y="7057"/>
                  <a:pt x="820" y="6900"/>
                  <a:pt x="1009" y="6900"/>
                </a:cubicBezTo>
                <a:close/>
                <a:moveTo>
                  <a:pt x="10397" y="8317"/>
                </a:moveTo>
                <a:lnTo>
                  <a:pt x="10397" y="11121"/>
                </a:lnTo>
                <a:lnTo>
                  <a:pt x="1387" y="11121"/>
                </a:lnTo>
                <a:lnTo>
                  <a:pt x="1387" y="8317"/>
                </a:lnTo>
                <a:close/>
                <a:moveTo>
                  <a:pt x="5892" y="0"/>
                </a:moveTo>
                <a:cubicBezTo>
                  <a:pt x="5073" y="0"/>
                  <a:pt x="4380" y="599"/>
                  <a:pt x="4222" y="1386"/>
                </a:cubicBezTo>
                <a:lnTo>
                  <a:pt x="2962" y="1386"/>
                </a:lnTo>
                <a:cubicBezTo>
                  <a:pt x="2458" y="1386"/>
                  <a:pt x="2080" y="1701"/>
                  <a:pt x="1954" y="2143"/>
                </a:cubicBezTo>
                <a:lnTo>
                  <a:pt x="1954" y="2174"/>
                </a:lnTo>
                <a:lnTo>
                  <a:pt x="1450" y="6238"/>
                </a:lnTo>
                <a:lnTo>
                  <a:pt x="1072" y="6238"/>
                </a:lnTo>
                <a:cubicBezTo>
                  <a:pt x="473" y="6238"/>
                  <a:pt x="1" y="6711"/>
                  <a:pt x="1" y="7246"/>
                </a:cubicBezTo>
                <a:cubicBezTo>
                  <a:pt x="1" y="7719"/>
                  <a:pt x="316" y="8065"/>
                  <a:pt x="694" y="8254"/>
                </a:cubicBezTo>
                <a:lnTo>
                  <a:pt x="694" y="11468"/>
                </a:lnTo>
                <a:cubicBezTo>
                  <a:pt x="694" y="11657"/>
                  <a:pt x="851" y="11815"/>
                  <a:pt x="1040" y="11815"/>
                </a:cubicBezTo>
                <a:lnTo>
                  <a:pt x="10775" y="11815"/>
                </a:lnTo>
                <a:cubicBezTo>
                  <a:pt x="10996" y="11815"/>
                  <a:pt x="11153" y="11657"/>
                  <a:pt x="11153" y="11468"/>
                </a:cubicBezTo>
                <a:lnTo>
                  <a:pt x="11153" y="8254"/>
                </a:lnTo>
                <a:cubicBezTo>
                  <a:pt x="11531" y="8065"/>
                  <a:pt x="11847" y="7719"/>
                  <a:pt x="11847" y="7246"/>
                </a:cubicBezTo>
                <a:cubicBezTo>
                  <a:pt x="11815" y="6711"/>
                  <a:pt x="11342" y="6238"/>
                  <a:pt x="10744" y="6238"/>
                </a:cubicBezTo>
                <a:lnTo>
                  <a:pt x="10366" y="6238"/>
                </a:lnTo>
                <a:lnTo>
                  <a:pt x="9830" y="2174"/>
                </a:lnTo>
                <a:lnTo>
                  <a:pt x="9830" y="2143"/>
                </a:lnTo>
                <a:cubicBezTo>
                  <a:pt x="9736" y="1701"/>
                  <a:pt x="9295" y="1386"/>
                  <a:pt x="8854" y="1386"/>
                </a:cubicBezTo>
                <a:lnTo>
                  <a:pt x="7593" y="1386"/>
                </a:lnTo>
                <a:cubicBezTo>
                  <a:pt x="7436" y="599"/>
                  <a:pt x="6711" y="0"/>
                  <a:pt x="58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45;p86"/>
          <p:cNvSpPr txBox="1"/>
          <p:nvPr/>
        </p:nvSpPr>
        <p:spPr>
          <a:xfrm>
            <a:off x="10740434" y="6265262"/>
            <a:ext cx="1908765" cy="85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5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  <a:sym typeface="Fira Sans Extra Condensed Medium"/>
              </a:rPr>
              <a:t>Общественные помощники </a:t>
            </a:r>
            <a:r>
              <a:rPr lang="ru-RU" sz="15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  <a:sym typeface="Fira Sans Extra Condensed Medium"/>
              </a:rPr>
              <a:t>Уполномоченного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5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  <a:sym typeface="Fira Sans Extra Condensed Medium"/>
              </a:rPr>
              <a:t>31 помощник</a:t>
            </a:r>
            <a:endParaRPr lang="ru-RU" sz="15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92" name="Google Shape;945;p86"/>
          <p:cNvSpPr txBox="1"/>
          <p:nvPr/>
        </p:nvSpPr>
        <p:spPr>
          <a:xfrm>
            <a:off x="12983933" y="6353820"/>
            <a:ext cx="2194444" cy="85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5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  <a:sym typeface="Fira Sans Extra Condensed Medium"/>
              </a:rPr>
              <a:t>Общественная приемная Уполномоченного при Президенте РФ по защите прав предпринимателей</a:t>
            </a:r>
          </a:p>
        </p:txBody>
      </p:sp>
      <p:cxnSp>
        <p:nvCxnSpPr>
          <p:cNvPr id="2060" name="Прямая соединительная линия 2059"/>
          <p:cNvCxnSpPr>
            <a:stCxn id="53" idx="6"/>
          </p:cNvCxnSpPr>
          <p:nvPr/>
        </p:nvCxnSpPr>
        <p:spPr>
          <a:xfrm>
            <a:off x="6090693" y="5604864"/>
            <a:ext cx="1029459" cy="5043"/>
          </a:xfrm>
          <a:prstGeom prst="line">
            <a:avLst/>
          </a:prstGeom>
          <a:ln w="444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11976214" y="5496487"/>
            <a:ext cx="1029459" cy="5043"/>
          </a:xfrm>
          <a:prstGeom prst="line">
            <a:avLst/>
          </a:prstGeom>
          <a:ln w="444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195" y="189273"/>
            <a:ext cx="845581" cy="14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625" y="2657475"/>
            <a:ext cx="323850" cy="9810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625" y="3933825"/>
            <a:ext cx="323850" cy="9810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53200" y="5791200"/>
            <a:ext cx="323850" cy="9810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625" y="5276850"/>
            <a:ext cx="323850" cy="9810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725" y="2686050"/>
            <a:ext cx="323850" cy="9810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625" y="6524625"/>
            <a:ext cx="323850" cy="98107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53200" y="4267200"/>
            <a:ext cx="323850" cy="981075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-5715" y="7965199"/>
            <a:ext cx="11934825" cy="2314575"/>
            <a:chOff x="0" y="7972425"/>
            <a:chExt cx="11934825" cy="2314575"/>
          </a:xfrm>
        </p:grpSpPr>
        <p:pic>
          <p:nvPicPr>
            <p:cNvPr id="15" name="object 15"/>
            <p:cNvPicPr/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7972425"/>
              <a:ext cx="11934825" cy="23145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28625" y="8705850"/>
              <a:ext cx="323850" cy="9810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53200" y="8715375"/>
              <a:ext cx="323850" cy="981075"/>
            </a:xfrm>
            <a:prstGeom prst="rect">
              <a:avLst/>
            </a:prstGeom>
          </p:spPr>
        </p:pic>
      </p:grp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FFFFFF"/>
                </a:solidFill>
              </a:rPr>
              <a:t>СТРАНИЦА</a:t>
            </a:r>
            <a:r>
              <a:rPr spc="155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FFFFFF"/>
                </a:solidFill>
              </a:rPr>
              <a:t>5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0750" y="2813050"/>
            <a:ext cx="1606550" cy="5822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195" algn="l"/>
              </a:tabLst>
            </a:pPr>
            <a:r>
              <a:rPr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&gt;	</a:t>
            </a:r>
            <a:r>
              <a:rPr lang="ru-RU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6 500</a:t>
            </a:r>
            <a:endParaRPr sz="3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2622" y="698182"/>
            <a:ext cx="8218488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3625" algn="l"/>
                <a:tab pos="5791835" algn="l"/>
              </a:tabLst>
            </a:pPr>
            <a:r>
              <a:rPr sz="5200" b="1" spc="-130" dirty="0">
                <a:solidFill>
                  <a:srgbClr val="990000"/>
                </a:solidFill>
                <a:latin typeface="Arial"/>
                <a:cs typeface="Arial"/>
              </a:rPr>
              <a:t>Р</a:t>
            </a:r>
            <a:r>
              <a:rPr sz="5200" b="1" dirty="0">
                <a:solidFill>
                  <a:srgbClr val="990000"/>
                </a:solidFill>
                <a:latin typeface="Arial"/>
                <a:cs typeface="Arial"/>
              </a:rPr>
              <a:t>е</a:t>
            </a:r>
            <a:r>
              <a:rPr sz="5200" b="1" spc="-130" dirty="0">
                <a:solidFill>
                  <a:srgbClr val="990000"/>
                </a:solidFill>
                <a:latin typeface="Arial"/>
                <a:cs typeface="Arial"/>
              </a:rPr>
              <a:t>з</a:t>
            </a:r>
            <a:r>
              <a:rPr sz="5200" b="1" spc="-70" dirty="0">
                <a:solidFill>
                  <a:srgbClr val="990000"/>
                </a:solidFill>
                <a:latin typeface="Arial"/>
                <a:cs typeface="Arial"/>
              </a:rPr>
              <a:t>у</a:t>
            </a:r>
            <a:r>
              <a:rPr sz="5200" b="1" dirty="0">
                <a:solidFill>
                  <a:srgbClr val="990000"/>
                </a:solidFill>
                <a:latin typeface="Arial"/>
                <a:cs typeface="Arial"/>
              </a:rPr>
              <a:t>л</a:t>
            </a:r>
            <a:r>
              <a:rPr sz="5200" b="1" spc="-459" dirty="0">
                <a:solidFill>
                  <a:srgbClr val="990000"/>
                </a:solidFill>
                <a:latin typeface="Arial"/>
                <a:cs typeface="Arial"/>
              </a:rPr>
              <a:t>ь</a:t>
            </a:r>
            <a:r>
              <a:rPr sz="5200" b="1" spc="-5" dirty="0">
                <a:solidFill>
                  <a:srgbClr val="990000"/>
                </a:solidFill>
                <a:latin typeface="Arial"/>
                <a:cs typeface="Arial"/>
              </a:rPr>
              <a:t>т</a:t>
            </a:r>
            <a:r>
              <a:rPr sz="5200" b="1" dirty="0">
                <a:solidFill>
                  <a:srgbClr val="990000"/>
                </a:solidFill>
                <a:latin typeface="Arial"/>
                <a:cs typeface="Arial"/>
              </a:rPr>
              <a:t>а</a:t>
            </a:r>
            <a:r>
              <a:rPr sz="5200" b="1" spc="-5" dirty="0">
                <a:solidFill>
                  <a:srgbClr val="990000"/>
                </a:solidFill>
                <a:latin typeface="Arial"/>
                <a:cs typeface="Arial"/>
              </a:rPr>
              <a:t>т</a:t>
            </a:r>
            <a:r>
              <a:rPr sz="5200" b="1" dirty="0">
                <a:solidFill>
                  <a:srgbClr val="990000"/>
                </a:solidFill>
                <a:latin typeface="Arial"/>
                <a:cs typeface="Arial"/>
              </a:rPr>
              <a:t>ы</a:t>
            </a:r>
            <a:r>
              <a:rPr sz="5200" b="1" spc="-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5200" b="1" spc="-70" dirty="0">
                <a:solidFill>
                  <a:srgbClr val="990000"/>
                </a:solidFill>
                <a:latin typeface="Arial"/>
                <a:cs typeface="Arial"/>
              </a:rPr>
              <a:t>з</a:t>
            </a:r>
            <a:r>
              <a:rPr sz="5200" b="1" dirty="0">
                <a:solidFill>
                  <a:srgbClr val="990000"/>
                </a:solidFill>
                <a:latin typeface="Arial"/>
                <a:cs typeface="Arial"/>
              </a:rPr>
              <a:t>а	10	</a:t>
            </a:r>
            <a:r>
              <a:rPr sz="5200" b="1" spc="-70" dirty="0" err="1" smtClean="0">
                <a:solidFill>
                  <a:srgbClr val="990000"/>
                </a:solidFill>
                <a:latin typeface="Arial"/>
                <a:cs typeface="Arial"/>
              </a:rPr>
              <a:t>ле</a:t>
            </a:r>
            <a:r>
              <a:rPr sz="5200" b="1" dirty="0" err="1" smtClean="0">
                <a:solidFill>
                  <a:srgbClr val="990000"/>
                </a:solidFill>
                <a:latin typeface="Arial"/>
                <a:cs typeface="Arial"/>
              </a:rPr>
              <a:t>т</a:t>
            </a:r>
            <a:endParaRPr sz="5200" dirty="0">
              <a:solidFill>
                <a:srgbClr val="990000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11450" y="2844800"/>
            <a:ext cx="2945130" cy="82073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400"/>
              </a:spcBef>
            </a:pPr>
            <a:r>
              <a:rPr lang="ru-RU" sz="1500" spc="-20" dirty="0" smtClean="0">
                <a:latin typeface="Microsoft Sans Serif"/>
                <a:cs typeface="Microsoft Sans Serif"/>
              </a:rPr>
              <a:t>от субъектов предпринимательской деятельности, органов власти, ООП и других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20750" y="3374197"/>
            <a:ext cx="145288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ОБРАЩЕНИЙ ВСЕГО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0750" y="4089400"/>
            <a:ext cx="212725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55"/>
              </a:lnSpc>
              <a:spcBef>
                <a:spcPts val="100"/>
              </a:spcBef>
              <a:tabLst>
                <a:tab pos="417195" algn="l"/>
              </a:tabLst>
            </a:pPr>
            <a:r>
              <a:rPr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&gt;	</a:t>
            </a:r>
            <a:r>
              <a:rPr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3</a:t>
            </a:r>
            <a:r>
              <a:rPr lang="ru-RU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2</a:t>
            </a:r>
            <a:r>
              <a:rPr lang="ru-RU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20</a:t>
            </a:r>
            <a:endParaRPr sz="3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ts val="1735"/>
              </a:lnSpc>
            </a:pPr>
            <a:r>
              <a:rPr lang="ru-RU" sz="16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ПИСЬМЕННЫХ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99385" y="4101306"/>
            <a:ext cx="3262312" cy="62837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1155065">
              <a:lnSpc>
                <a:spcPts val="1500"/>
              </a:lnSpc>
              <a:spcBef>
                <a:spcPts val="400"/>
              </a:spcBef>
            </a:pPr>
            <a:r>
              <a:rPr lang="ru-RU" sz="1500" spc="-15" dirty="0">
                <a:latin typeface="Microsoft Sans Serif"/>
                <a:cs typeface="Microsoft Sans Serif"/>
              </a:rPr>
              <a:t>о</a:t>
            </a:r>
            <a:r>
              <a:rPr lang="ru-RU" sz="1500" spc="-15" dirty="0" smtClean="0">
                <a:latin typeface="Microsoft Sans Serif"/>
                <a:cs typeface="Microsoft Sans Serif"/>
              </a:rPr>
              <a:t>т субъектов предпринимательской деятельности и других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54850" y="5896397"/>
            <a:ext cx="1319530" cy="163698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  <a:tabLst>
                <a:tab pos="417195" algn="l"/>
              </a:tabLst>
            </a:pPr>
            <a:r>
              <a:rPr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&gt;	</a:t>
            </a:r>
            <a:r>
              <a:rPr lang="ru-RU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70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  <a:tabLst>
                <a:tab pos="417195" algn="l"/>
              </a:tabLs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МОТИВИРОВАННЫХ ПРЕДЛОЖЕНИЙ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74380" y="6039120"/>
            <a:ext cx="2731770" cy="62837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70485">
              <a:lnSpc>
                <a:spcPts val="1500"/>
              </a:lnSpc>
              <a:spcBef>
                <a:spcPts val="400"/>
              </a:spcBef>
            </a:pPr>
            <a:r>
              <a:rPr lang="ru-RU" sz="1500" dirty="0">
                <a:latin typeface="Microsoft Sans Serif"/>
                <a:cs typeface="Microsoft Sans Serif"/>
              </a:rPr>
              <a:t>о</a:t>
            </a:r>
            <a:r>
              <a:rPr lang="ru-RU" sz="1500" dirty="0" smtClean="0">
                <a:latin typeface="Microsoft Sans Serif"/>
                <a:cs typeface="Microsoft Sans Serif"/>
              </a:rPr>
              <a:t> внесении изменений в нормативные правовые акты направлено в органы власти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20750" y="5432425"/>
            <a:ext cx="1606550" cy="78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55"/>
              </a:lnSpc>
              <a:spcBef>
                <a:spcPts val="100"/>
              </a:spcBef>
              <a:tabLst>
                <a:tab pos="417195" algn="l"/>
                <a:tab pos="808990" algn="l"/>
              </a:tabLst>
            </a:pPr>
            <a:r>
              <a:rPr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&gt;	</a:t>
            </a:r>
            <a:r>
              <a:rPr lang="ru-RU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3</a:t>
            </a:r>
            <a:r>
              <a:rPr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</a:t>
            </a:r>
            <a:r>
              <a:rPr lang="ru-RU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3</a:t>
            </a:r>
            <a:r>
              <a:rPr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00</a:t>
            </a:r>
            <a:endParaRPr sz="3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ts val="1735"/>
              </a:lnSpc>
            </a:pPr>
            <a:r>
              <a:rPr lang="ru-RU" sz="1600" spc="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УСТНЫХ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54850" y="2841625"/>
            <a:ext cx="1606550" cy="1074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195" algn="l"/>
                <a:tab pos="808990" algn="l"/>
              </a:tabLst>
            </a:pPr>
            <a:r>
              <a:rPr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&gt;	</a:t>
            </a:r>
            <a:r>
              <a:rPr lang="ru-RU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220</a:t>
            </a:r>
            <a:endParaRPr sz="3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600" spc="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СУДЕБНЫХ ЗАСЕДАНИЙ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0750" y="6472661"/>
            <a:ext cx="2432050" cy="2053767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5"/>
              </a:spcBef>
              <a:tabLst>
                <a:tab pos="417195" algn="l"/>
                <a:tab pos="808990" algn="l"/>
              </a:tabLst>
            </a:pPr>
            <a:r>
              <a:rPr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&gt;	</a:t>
            </a:r>
            <a:r>
              <a:rPr lang="ru-RU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12 0</a:t>
            </a:r>
            <a:r>
              <a:rPr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00</a:t>
            </a:r>
            <a:endParaRPr lang="ru-RU" sz="3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2700" lvl="0">
              <a:lnSpc>
                <a:spcPts val="1735"/>
              </a:lnSpc>
            </a:pPr>
            <a:r>
              <a:rPr lang="ru-RU" sz="1600" spc="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ЗАЯВИТЕЛЕЙ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735"/>
              </a:spcBef>
              <a:tabLst>
                <a:tab pos="417195" algn="l"/>
                <a:tab pos="808990" algn="l"/>
              </a:tabLst>
            </a:pPr>
            <a:endParaRPr sz="3700" b="1" dirty="0" smtClean="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610"/>
              </a:spcBef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95600" y="6700973"/>
            <a:ext cx="3297554" cy="43601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400"/>
              </a:spcBef>
            </a:pPr>
            <a:r>
              <a:rPr lang="ru-RU" sz="1500" dirty="0">
                <a:latin typeface="Microsoft Sans Serif"/>
                <a:cs typeface="Microsoft Sans Serif"/>
              </a:rPr>
              <a:t>о</a:t>
            </a:r>
            <a:r>
              <a:rPr lang="ru-RU" sz="1500" dirty="0" smtClean="0">
                <a:latin typeface="Microsoft Sans Serif"/>
                <a:cs typeface="Microsoft Sans Serif"/>
              </a:rPr>
              <a:t>бщее количество заявителей, обратившихся к Уполномоченному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45324" y="4422775"/>
            <a:ext cx="1616075" cy="1218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55"/>
              </a:lnSpc>
              <a:spcBef>
                <a:spcPts val="100"/>
              </a:spcBef>
              <a:tabLst>
                <a:tab pos="417195" algn="l"/>
              </a:tabLst>
            </a:pPr>
            <a:r>
              <a:rPr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&gt;	</a:t>
            </a:r>
            <a:r>
              <a:rPr lang="ru-RU" sz="3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50%</a:t>
            </a:r>
          </a:p>
          <a:p>
            <a:pPr marL="12700" lvl="0">
              <a:lnSpc>
                <a:spcPts val="1735"/>
              </a:lnSpc>
            </a:pPr>
            <a:r>
              <a:rPr lang="ru-RU" sz="1600" spc="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ДЕЛ РЕШЕНО</a:t>
            </a:r>
          </a:p>
          <a:p>
            <a:pPr marL="12700" lvl="0">
              <a:lnSpc>
                <a:spcPts val="1735"/>
              </a:lnSpc>
            </a:pPr>
            <a:r>
              <a:rPr lang="ru-RU" sz="1600" spc="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В ПОЛЬЗУ БИЗНЕСА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475345" y="4511675"/>
            <a:ext cx="2720340" cy="62837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400"/>
              </a:spcBef>
            </a:pPr>
            <a:r>
              <a:rPr lang="ru-RU" sz="1500" spc="-15" dirty="0">
                <a:latin typeface="Microsoft Sans Serif"/>
                <a:cs typeface="Microsoft Sans Serif"/>
              </a:rPr>
              <a:t>п</a:t>
            </a:r>
            <a:r>
              <a:rPr lang="ru-RU" sz="1500" spc="-15" dirty="0" smtClean="0">
                <a:latin typeface="Microsoft Sans Serif"/>
                <a:cs typeface="Microsoft Sans Serif"/>
              </a:rPr>
              <a:t>рава предпринимателей были полностью или частично восстановлены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11625" y="8208644"/>
            <a:ext cx="24104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ОБЩИЙ</a:t>
            </a:r>
            <a:r>
              <a:rPr sz="2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ЭФФЕКТ</a:t>
            </a:r>
            <a:endParaRPr sz="2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27300" y="8930402"/>
            <a:ext cx="2554605" cy="82073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400"/>
              </a:spcBef>
            </a:pPr>
            <a:r>
              <a:rPr lang="ru-RU" sz="150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ВОЗВРАЩЕНО БИЗНЕСУ В РАМКАХ ОБРАЩЕНИЙ ПО ГОС. И МУНИЦ. КОНТРАКТАМ</a:t>
            </a:r>
            <a:endParaRPr sz="15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30275" y="8793877"/>
            <a:ext cx="1452880" cy="93027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  <a:tabLst>
                <a:tab pos="417195" algn="l"/>
              </a:tabLst>
            </a:pPr>
            <a:r>
              <a:rPr sz="3700" b="1" dirty="0">
                <a:solidFill>
                  <a:srgbClr val="FFFFFF"/>
                </a:solidFill>
                <a:latin typeface="Arial"/>
                <a:cs typeface="Arial"/>
              </a:rPr>
              <a:t>&gt;	</a:t>
            </a:r>
            <a:r>
              <a:rPr lang="ru-RU" sz="3700" b="1" dirty="0" smtClean="0">
                <a:solidFill>
                  <a:srgbClr val="FFFFFF"/>
                </a:solidFill>
                <a:latin typeface="Arial"/>
                <a:cs typeface="Arial"/>
              </a:rPr>
              <a:t>235</a:t>
            </a:r>
            <a:endParaRPr sz="3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600" spc="-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МЛ</a:t>
            </a:r>
            <a:r>
              <a:rPr lang="ru-RU" sz="1600" spc="-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   </a:t>
            </a:r>
            <a:r>
              <a:rPr sz="1600" spc="-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600" spc="-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ЕЙ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881110" y="8843386"/>
            <a:ext cx="3048000" cy="1070806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ru-RU" sz="1500" spc="-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ЭКОНОМИЧЕСКИЙ ЭФФЕКТ КОТОРЫХ  ПОЗВОЛИЛ СЭКОНОМИТЬ БИЗНЕСУ МИЛЛИОНЫ РУБЛЕЙ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48" name="object 24"/>
          <p:cNvSpPr txBox="1"/>
          <p:nvPr/>
        </p:nvSpPr>
        <p:spPr>
          <a:xfrm>
            <a:off x="2699385" y="5511301"/>
            <a:ext cx="3242945" cy="62837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1155065">
              <a:lnSpc>
                <a:spcPts val="1500"/>
              </a:lnSpc>
              <a:spcBef>
                <a:spcPts val="400"/>
              </a:spcBef>
            </a:pPr>
            <a:r>
              <a:rPr lang="ru-RU" sz="1500" spc="-15" dirty="0">
                <a:latin typeface="Microsoft Sans Serif"/>
                <a:cs typeface="Microsoft Sans Serif"/>
              </a:rPr>
              <a:t>о</a:t>
            </a:r>
            <a:r>
              <a:rPr lang="ru-RU" sz="1500" spc="-15" dirty="0" smtClean="0">
                <a:latin typeface="Microsoft Sans Serif"/>
                <a:cs typeface="Microsoft Sans Serif"/>
              </a:rPr>
              <a:t>т субъектов предпринимательской деятельности и других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49" name="object 34"/>
          <p:cNvSpPr txBox="1"/>
          <p:nvPr/>
        </p:nvSpPr>
        <p:spPr>
          <a:xfrm>
            <a:off x="8456295" y="3013854"/>
            <a:ext cx="2720340" cy="43601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400"/>
              </a:spcBef>
            </a:pPr>
            <a:r>
              <a:rPr lang="ru-RU" sz="1500" spc="-15" dirty="0" smtClean="0">
                <a:latin typeface="Microsoft Sans Serif"/>
                <a:cs typeface="Microsoft Sans Serif"/>
              </a:rPr>
              <a:t>в качестве третьего лица, иные формы участия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27850" y="8821529"/>
            <a:ext cx="216217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850" lvl="0">
              <a:spcBef>
                <a:spcPts val="1150"/>
              </a:spcBef>
              <a:tabLst>
                <a:tab pos="474345" algn="l"/>
              </a:tabLst>
            </a:pPr>
            <a:r>
              <a:rPr lang="ru-RU" sz="3700" b="1" dirty="0">
                <a:solidFill>
                  <a:srgbClr val="FFFFFF"/>
                </a:solidFill>
                <a:latin typeface="Arial"/>
                <a:cs typeface="Arial"/>
              </a:rPr>
              <a:t>&gt; </a:t>
            </a:r>
            <a:r>
              <a:rPr lang="ru-RU" sz="3700" b="1" dirty="0" smtClean="0">
                <a:solidFill>
                  <a:srgbClr val="FFFFFF"/>
                </a:solidFill>
                <a:latin typeface="Arial"/>
                <a:cs typeface="Arial"/>
              </a:rPr>
              <a:t>1480</a:t>
            </a:r>
          </a:p>
          <a:p>
            <a:pPr marL="69850" lvl="0">
              <a:spcBef>
                <a:spcPts val="1150"/>
              </a:spcBef>
              <a:tabLst>
                <a:tab pos="474345" algn="l"/>
              </a:tabLst>
            </a:pPr>
            <a:r>
              <a:rPr lang="ru-RU"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ЗАКЛЮЧЕНИЙ  </a:t>
            </a:r>
            <a:r>
              <a:rPr lang="ru-RU" sz="1600" spc="-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ОРВ</a:t>
            </a:r>
            <a:endParaRPr lang="ru-RU" sz="37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9" name="Picture 2" descr="C:\Users\lobanovaayu\Documents\ДОКЛАДЫ\2023 год\Отчетный доклад ЯрТПП\карт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1958834"/>
            <a:ext cx="7246224" cy="79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643" y="189272"/>
            <a:ext cx="845581" cy="14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48600" y="0"/>
            <a:ext cx="10439400" cy="10287000"/>
            <a:chOff x="7848600" y="0"/>
            <a:chExt cx="10439400" cy="10287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87925" y="0"/>
              <a:ext cx="600075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48600" y="1"/>
              <a:ext cx="10439400" cy="250507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687925" y="6619875"/>
            <a:ext cx="114300" cy="18764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100" y="1752600"/>
            <a:ext cx="6282690" cy="853440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130290" y="3609974"/>
            <a:ext cx="418528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20"/>
              </a:lnSpc>
              <a:spcBef>
                <a:spcPts val="100"/>
              </a:spcBef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ИМУЩЕСТВЕННЫЕ И ЗЕМЕЛЬНЫЕ ОТНОШЕНИЯ</a:t>
            </a:r>
            <a:endParaRPr sz="2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object 20"/>
          <p:cNvSpPr txBox="1"/>
          <p:nvPr/>
        </p:nvSpPr>
        <p:spPr>
          <a:xfrm>
            <a:off x="381000" y="445908"/>
            <a:ext cx="9471978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3625" algn="l"/>
                <a:tab pos="5791835" algn="l"/>
              </a:tabLst>
            </a:pPr>
            <a:r>
              <a:rPr lang="ru-RU" sz="5000" b="1" spc="-130" dirty="0" smtClean="0">
                <a:solidFill>
                  <a:srgbClr val="990000"/>
                </a:solidFill>
                <a:latin typeface="Arial"/>
                <a:cs typeface="Arial"/>
              </a:rPr>
              <a:t>Топ-10 сфер по количеству нарушений прав бизнеса</a:t>
            </a:r>
            <a:endParaRPr sz="5000" dirty="0">
              <a:solidFill>
                <a:srgbClr val="990000"/>
              </a:solidFill>
              <a:latin typeface="Arial"/>
              <a:cs typeface="Arial"/>
            </a:endParaRPr>
          </a:p>
        </p:txBody>
      </p:sp>
      <p:sp>
        <p:nvSpPr>
          <p:cNvPr id="30" name="object 22"/>
          <p:cNvSpPr txBox="1"/>
          <p:nvPr/>
        </p:nvSpPr>
        <p:spPr>
          <a:xfrm>
            <a:off x="6130290" y="4829310"/>
            <a:ext cx="418528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20"/>
              </a:lnSpc>
              <a:spcBef>
                <a:spcPts val="100"/>
              </a:spcBef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ГОСУДАРСТВЕННЫЕ И МУНИЦИПАЛЬНЫЕ ЗАКУПКИ</a:t>
            </a:r>
            <a:endParaRPr sz="2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object 22"/>
          <p:cNvSpPr txBox="1"/>
          <p:nvPr/>
        </p:nvSpPr>
        <p:spPr>
          <a:xfrm>
            <a:off x="6053984" y="6147016"/>
            <a:ext cx="418528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20"/>
              </a:lnSpc>
              <a:spcBef>
                <a:spcPts val="100"/>
              </a:spcBef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ЖКХ, МОНОПОЛИИ И ТАРИФНОЕ РЕГУЛИРОВАНИЕ</a:t>
            </a:r>
            <a:endParaRPr sz="2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2" name="object 8"/>
          <p:cNvPicPr/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525902" y="7237239"/>
            <a:ext cx="460005" cy="350231"/>
          </a:xfrm>
          <a:prstGeom prst="rect">
            <a:avLst/>
          </a:prstGeom>
        </p:spPr>
      </p:pic>
      <p:sp>
        <p:nvSpPr>
          <p:cNvPr id="34" name="object 22"/>
          <p:cNvSpPr txBox="1"/>
          <p:nvPr/>
        </p:nvSpPr>
        <p:spPr>
          <a:xfrm>
            <a:off x="6130290" y="7237239"/>
            <a:ext cx="418528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20"/>
              </a:lnSpc>
              <a:spcBef>
                <a:spcPts val="100"/>
              </a:spcBef>
            </a:pPr>
            <a:r>
              <a:rPr lang="ru-RU" sz="2200" b="1" dirty="0" smtClean="0">
                <a:solidFill>
                  <a:srgbClr val="0070C0"/>
                </a:solidFill>
                <a:latin typeface="Arial"/>
                <a:cs typeface="Arial"/>
              </a:rPr>
              <a:t>ГОСУДАРСТВЕННАЯ ПОДДЕРЖКА БИЗНЕСА</a:t>
            </a:r>
            <a:endParaRPr sz="22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5" name="object 22"/>
          <p:cNvSpPr txBox="1"/>
          <p:nvPr/>
        </p:nvSpPr>
        <p:spPr>
          <a:xfrm>
            <a:off x="6130290" y="7237238"/>
            <a:ext cx="418528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20"/>
              </a:lnSpc>
              <a:spcBef>
                <a:spcPts val="100"/>
              </a:spcBef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ГОСУДАРСТВЕННАЯ ПОДДЕРЖКА БИЗНЕСА</a:t>
            </a:r>
            <a:endParaRPr sz="2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" name="object 22"/>
          <p:cNvSpPr txBox="1"/>
          <p:nvPr/>
        </p:nvSpPr>
        <p:spPr>
          <a:xfrm>
            <a:off x="6130290" y="8256848"/>
            <a:ext cx="418528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20"/>
              </a:lnSpc>
              <a:spcBef>
                <a:spcPts val="100"/>
              </a:spcBef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НАЛОГООБЛОЖЕНИЕ И НАЛОГОВЫЙ КОНТРОЛЬ</a:t>
            </a:r>
            <a:endParaRPr sz="2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0" name="object 22"/>
          <p:cNvSpPr txBox="1"/>
          <p:nvPr/>
        </p:nvSpPr>
        <p:spPr>
          <a:xfrm>
            <a:off x="12977177" y="3357290"/>
            <a:ext cx="4710747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20"/>
              </a:lnSpc>
              <a:spcBef>
                <a:spcPts val="100"/>
              </a:spcBef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КОНТРОЛЬНО-НАДЗОРНАЯ ДЕЯТЕЛЬНОСТЬ И АДМИНИСТРАТИВНОЕ ПРЕСЛЕДОВАНИЕ</a:t>
            </a:r>
            <a:endParaRPr sz="2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1" name="object 22"/>
          <p:cNvSpPr txBox="1"/>
          <p:nvPr/>
        </p:nvSpPr>
        <p:spPr>
          <a:xfrm>
            <a:off x="12977177" y="5017181"/>
            <a:ext cx="418528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20"/>
              </a:lnSpc>
              <a:spcBef>
                <a:spcPts val="100"/>
              </a:spcBef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ТОРГОВАЯ ДЕЯТЕЛЬНОСТЬ</a:t>
            </a:r>
            <a:endParaRPr sz="2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2" name="object 22"/>
          <p:cNvSpPr txBox="1"/>
          <p:nvPr/>
        </p:nvSpPr>
        <p:spPr>
          <a:xfrm>
            <a:off x="13027025" y="5971899"/>
            <a:ext cx="418528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20"/>
              </a:lnSpc>
              <a:spcBef>
                <a:spcPts val="100"/>
              </a:spcBef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УГОЛОВНОЕ ПРЕСЛЕДОВАНИЕ БИЗНЕСА</a:t>
            </a:r>
            <a:endParaRPr sz="2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3" name="object 22"/>
          <p:cNvSpPr txBox="1"/>
          <p:nvPr/>
        </p:nvSpPr>
        <p:spPr>
          <a:xfrm>
            <a:off x="13068300" y="7098165"/>
            <a:ext cx="418528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20"/>
              </a:lnSpc>
              <a:spcBef>
                <a:spcPts val="100"/>
              </a:spcBef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РЕКЛАМНАЯ ДЕЯТЕЛЬНОСТЬ</a:t>
            </a:r>
            <a:endParaRPr sz="2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4" name="object 22"/>
          <p:cNvSpPr txBox="1"/>
          <p:nvPr/>
        </p:nvSpPr>
        <p:spPr>
          <a:xfrm>
            <a:off x="13068300" y="8182110"/>
            <a:ext cx="4185285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20"/>
              </a:lnSpc>
              <a:spcBef>
                <a:spcPts val="100"/>
              </a:spcBef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ТРАНСПОРТ И ВЗАИМООТНОШЕНИЯ </a:t>
            </a:r>
          </a:p>
          <a:p>
            <a:pPr marL="12700">
              <a:lnSpc>
                <a:spcPts val="2420"/>
              </a:lnSpc>
              <a:spcBef>
                <a:spcPts val="100"/>
              </a:spcBef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С КРЕДИТНЫМИ ОРГАНИЗАЦИЯМИ</a:t>
            </a:r>
            <a:endParaRPr sz="2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26" name="Picture 2" descr="C:\Users\lobanovaayu\Downloads\free-icon-gold-medal-74498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02" y="3502054"/>
            <a:ext cx="736297" cy="73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banovaayu\Downloads\free-icon-2nd-place-489968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39" y="4652686"/>
            <a:ext cx="981624" cy="98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obanovaayu\Downloads\free-icon-3rd-place-489969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89" y="5951088"/>
            <a:ext cx="981624" cy="98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object 8"/>
          <p:cNvPicPr/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561535" y="8395920"/>
            <a:ext cx="460005" cy="350231"/>
          </a:xfrm>
          <a:prstGeom prst="rect">
            <a:avLst/>
          </a:prstGeom>
        </p:spPr>
      </p:pic>
      <p:pic>
        <p:nvPicPr>
          <p:cNvPr id="46" name="object 8"/>
          <p:cNvPicPr/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268200" y="3434858"/>
            <a:ext cx="460005" cy="350231"/>
          </a:xfrm>
          <a:prstGeom prst="rect">
            <a:avLst/>
          </a:prstGeom>
        </p:spPr>
      </p:pic>
      <p:pic>
        <p:nvPicPr>
          <p:cNvPr id="47" name="object 8"/>
          <p:cNvPicPr/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378087" y="5017181"/>
            <a:ext cx="460005" cy="350231"/>
          </a:xfrm>
          <a:prstGeom prst="rect">
            <a:avLst/>
          </a:prstGeom>
        </p:spPr>
      </p:pic>
      <p:pic>
        <p:nvPicPr>
          <p:cNvPr id="48" name="object 8"/>
          <p:cNvPicPr/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469387" y="6091669"/>
            <a:ext cx="460005" cy="350231"/>
          </a:xfrm>
          <a:prstGeom prst="rect">
            <a:avLst/>
          </a:prstGeom>
        </p:spPr>
      </p:pic>
      <p:pic>
        <p:nvPicPr>
          <p:cNvPr id="49" name="object 8"/>
          <p:cNvPicPr/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459214" y="7214523"/>
            <a:ext cx="460005" cy="350231"/>
          </a:xfrm>
          <a:prstGeom prst="rect">
            <a:avLst/>
          </a:prstGeom>
        </p:spPr>
      </p:pic>
      <p:pic>
        <p:nvPicPr>
          <p:cNvPr id="50" name="object 8"/>
          <p:cNvPicPr/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509550" y="8246611"/>
            <a:ext cx="460005" cy="3502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643" y="174022"/>
            <a:ext cx="845581" cy="14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581275"/>
            <a:ext cx="18288000" cy="19431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594983"/>
            <a:ext cx="18288000" cy="19431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300" y="2876550"/>
            <a:ext cx="304800" cy="13716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6880733"/>
            <a:ext cx="304800" cy="13716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300" y="4762500"/>
            <a:ext cx="304800" cy="13716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29750" y="2876550"/>
            <a:ext cx="304800" cy="13716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29750" y="4762500"/>
            <a:ext cx="304800" cy="1371600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FFFFFF"/>
                </a:solidFill>
              </a:rPr>
              <a:t>СТРАНИЦА</a:t>
            </a:r>
            <a:r>
              <a:rPr spc="155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FFFFFF"/>
                </a:solidFill>
              </a:rPr>
              <a:t>7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0100" y="807472"/>
            <a:ext cx="1549146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80" dirty="0" err="1" smtClean="0">
                <a:solidFill>
                  <a:srgbClr val="990000"/>
                </a:solidFill>
                <a:latin typeface="Arial"/>
                <a:cs typeface="Arial"/>
              </a:rPr>
              <a:t>Результаты</a:t>
            </a:r>
            <a:r>
              <a:rPr lang="ru-RU" sz="5000" b="1" spc="-80" dirty="0" smtClean="0">
                <a:solidFill>
                  <a:srgbClr val="990000"/>
                </a:solidFill>
                <a:latin typeface="Arial"/>
                <a:cs typeface="Arial"/>
              </a:rPr>
              <a:t> работы по ОРВ</a:t>
            </a:r>
            <a:endParaRPr sz="5000" dirty="0">
              <a:solidFill>
                <a:srgbClr val="99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48120" y="3225118"/>
            <a:ext cx="175768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1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5200" b="1" dirty="0" smtClean="0">
                <a:solidFill>
                  <a:srgbClr val="FFFFFF"/>
                </a:solidFill>
                <a:latin typeface="Arial"/>
                <a:cs typeface="Arial"/>
              </a:rPr>
              <a:t> 076</a:t>
            </a:r>
            <a:endParaRPr sz="52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88150" y="5081904"/>
            <a:ext cx="151765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412</a:t>
            </a:r>
            <a:endParaRPr sz="5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84182" y="5019480"/>
            <a:ext cx="233172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д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есятки млн руб.</a:t>
            </a:r>
            <a:endParaRPr sz="3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63645" y="7253447"/>
            <a:ext cx="8587105" cy="87972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ctr">
              <a:lnSpc>
                <a:spcPts val="1800"/>
              </a:lnSpc>
              <a:spcBef>
                <a:spcPts val="459"/>
              </a:spcBef>
            </a:pPr>
            <a:r>
              <a:rPr lang="ru-RU" sz="3000" b="1" dirty="0" smtClean="0">
                <a:solidFill>
                  <a:schemeClr val="bg1"/>
                </a:solidFill>
                <a:latin typeface="Arial"/>
                <a:cs typeface="Arial"/>
              </a:rPr>
              <a:t>Общее количество заключений</a:t>
            </a:r>
          </a:p>
          <a:p>
            <a:pPr marL="12700" marR="5080" algn="ctr">
              <a:lnSpc>
                <a:spcPts val="1800"/>
              </a:lnSpc>
              <a:spcBef>
                <a:spcPts val="459"/>
              </a:spcBef>
            </a:pPr>
            <a:r>
              <a:rPr lang="ru-RU" sz="3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marL="12700" marR="5080" algn="ctr">
              <a:lnSpc>
                <a:spcPts val="1800"/>
              </a:lnSpc>
              <a:spcBef>
                <a:spcPts val="459"/>
              </a:spcBef>
            </a:pPr>
            <a:r>
              <a:rPr lang="ru-RU" sz="3000" b="1" dirty="0" smtClean="0">
                <a:solidFill>
                  <a:schemeClr val="bg1"/>
                </a:solidFill>
                <a:latin typeface="Arial"/>
                <a:cs typeface="Arial"/>
              </a:rPr>
              <a:t>в рамках процедуры ОРВ</a:t>
            </a:r>
            <a:endParaRPr sz="3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391707" y="7159425"/>
            <a:ext cx="265112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5720"/>
              </a:lnSpc>
              <a:spcBef>
                <a:spcPts val="100"/>
              </a:spcBef>
              <a:tabLst>
                <a:tab pos="3895090" algn="l"/>
                <a:tab pos="9610090" algn="l"/>
              </a:tabLst>
            </a:pPr>
            <a:r>
              <a:rPr lang="ru-RU" sz="7800" b="1" baseline="-24038" dirty="0" smtClean="0">
                <a:solidFill>
                  <a:srgbClr val="FFFFFF"/>
                </a:solidFill>
                <a:latin typeface="Arial"/>
                <a:cs typeface="Arial"/>
              </a:rPr>
              <a:t>1 488</a:t>
            </a:r>
            <a:endParaRPr sz="7800" baseline="-24038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11897" y="3455951"/>
            <a:ext cx="408305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b="1" dirty="0" smtClean="0">
                <a:solidFill>
                  <a:schemeClr val="bg1"/>
                </a:solidFill>
                <a:latin typeface="Arial"/>
                <a:cs typeface="Arial"/>
              </a:rPr>
              <a:t>Без замечаний</a:t>
            </a:r>
            <a:endParaRPr sz="2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664825" y="5171671"/>
            <a:ext cx="4203065" cy="633507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540"/>
              </a:spcBef>
            </a:pPr>
            <a:r>
              <a:rPr lang="ru-RU" sz="2200" b="1" spc="-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Экономический эффект от проводимой работы </a:t>
            </a:r>
            <a:endParaRPr sz="2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" name="object 26"/>
          <p:cNvSpPr txBox="1"/>
          <p:nvPr/>
        </p:nvSpPr>
        <p:spPr>
          <a:xfrm>
            <a:off x="1211897" y="5170803"/>
            <a:ext cx="4111625" cy="633507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540"/>
              </a:spcBef>
            </a:pPr>
            <a:r>
              <a:rPr lang="ru-RU" sz="2200" b="1" spc="-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Выдано отрицательных заключений</a:t>
            </a:r>
            <a:endParaRPr sz="2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5" name="object 24"/>
          <p:cNvSpPr txBox="1"/>
          <p:nvPr/>
        </p:nvSpPr>
        <p:spPr>
          <a:xfrm>
            <a:off x="10210800" y="3329279"/>
            <a:ext cx="408305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b="1" dirty="0" smtClean="0">
                <a:solidFill>
                  <a:schemeClr val="bg1"/>
                </a:solidFill>
                <a:latin typeface="Arial"/>
                <a:cs typeface="Arial"/>
              </a:rPr>
              <a:t>Учтено замечаний</a:t>
            </a:r>
            <a:endParaRPr sz="2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object 19"/>
          <p:cNvSpPr txBox="1"/>
          <p:nvPr/>
        </p:nvSpPr>
        <p:spPr>
          <a:xfrm>
            <a:off x="15939770" y="3225119"/>
            <a:ext cx="1241425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200" b="1" dirty="0" smtClean="0">
                <a:solidFill>
                  <a:srgbClr val="FFFFFF"/>
                </a:solidFill>
                <a:latin typeface="Arial"/>
                <a:cs typeface="Arial"/>
              </a:rPr>
              <a:t>273</a:t>
            </a:r>
            <a:endParaRPr sz="5200" dirty="0">
              <a:latin typeface="Arial"/>
              <a:cs typeface="Arial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195" y="189273"/>
            <a:ext cx="845581" cy="14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ject 3"/>
          <p:cNvPicPr/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928900" y="0"/>
            <a:ext cx="8396218" cy="10287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-10912581" y="0"/>
            <a:ext cx="29200581" cy="10287000"/>
            <a:chOff x="1606817" y="3085980"/>
            <a:chExt cx="29200581" cy="10287000"/>
          </a:xfrm>
        </p:grpSpPr>
        <p:pic>
          <p:nvPicPr>
            <p:cNvPr id="4" name="object 4"/>
            <p:cNvPicPr/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519398" y="3085980"/>
              <a:ext cx="18288000" cy="10287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7860" y="4321478"/>
              <a:ext cx="323850" cy="9810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7860" y="5419725"/>
              <a:ext cx="323850" cy="9810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7860" y="6638865"/>
              <a:ext cx="323850" cy="9810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6817" y="7825582"/>
              <a:ext cx="323850" cy="981075"/>
            </a:xfrm>
            <a:prstGeom prst="rect">
              <a:avLst/>
            </a:prstGeom>
          </p:spPr>
        </p:pic>
      </p:grp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pc="60" dirty="0">
                <a:solidFill>
                  <a:srgbClr val="FFFFFF"/>
                </a:solidFill>
              </a:rPr>
              <a:t>СТРАНИЦА</a:t>
            </a:r>
            <a:r>
              <a:rPr spc="155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FFFFFF"/>
                </a:solidFill>
              </a:rPr>
              <a:t>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092" y="1826070"/>
            <a:ext cx="505079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 2013 ПО 2023 ГОДЫ БЫЛО ВЫСТРОЕНО ВЗАИМОДЕЙСТВИЕ С КРУПНЕЙШИМИ ОБЪЕДИНЕНИЯМИ ПРЕДПРИНИМАТЕЛЕЙ, ЧТО ПОЗВОЛИЛО ВЫНЕСТИ РЯД  ИНИЦИАТИВ НА ФЕДЕРАЛЬНЫЙ УРОВЕНЬ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15680" y="1826070"/>
            <a:ext cx="7289800" cy="1854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В</a:t>
            </a:r>
            <a:r>
              <a:rPr sz="22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органы </a:t>
            </a:r>
            <a:r>
              <a:rPr sz="22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власти</a:t>
            </a:r>
            <a:r>
              <a:rPr sz="22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направлено</a:t>
            </a:r>
            <a:r>
              <a:rPr sz="22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2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более</a:t>
            </a:r>
            <a:r>
              <a:rPr lang="ru-RU" sz="22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30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70 </a:t>
            </a:r>
            <a:r>
              <a:rPr lang="ru-RU" sz="22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мотивированных предложений о внесении изменений в нормативные правовые акты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2200" b="1" spc="-2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ЧТО СДЕЛАНО</a:t>
            </a:r>
            <a:endParaRPr sz="2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68575" y="4599639"/>
            <a:ext cx="3679825" cy="25904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420"/>
              </a:spcBef>
            </a:pPr>
            <a:r>
              <a:rPr lang="ru-RU" sz="1600" spc="-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ООО МСП «ОПОРА РОССИИ»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68575" y="5767740"/>
            <a:ext cx="3529965" cy="25904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420"/>
              </a:spcBef>
            </a:pPr>
            <a:r>
              <a:rPr lang="ru-RU" sz="160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ООО «ДЕЛОВАЯ РОССИЯ»</a:t>
            </a:r>
            <a:endParaRPr sz="16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68575" y="6910025"/>
            <a:ext cx="3832860" cy="46423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420"/>
              </a:spcBef>
            </a:pPr>
            <a:r>
              <a:rPr lang="ru-RU" sz="160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ТОРГОВО-ПРОМЫШЛЕННАЯ ПАЛАТА РОССИЙСКОЙ ФЕДЕРАЦИИ</a:t>
            </a:r>
            <a:endParaRPr sz="16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91167" y="8555828"/>
            <a:ext cx="3182620" cy="79252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spcBef>
                <a:spcPts val="420"/>
              </a:spcBef>
            </a:pPr>
            <a:r>
              <a:rPr lang="ru-RU" sz="1600" spc="-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РОССИЙСКИЙ СОЮЗ ПРЕДПРИНИМАТЕЛЕЙ И ПРОМЫШЛЕННИКОВ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77630" y="3860975"/>
            <a:ext cx="2571750" cy="9977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10209">
              <a:lnSpc>
                <a:spcPts val="1900"/>
              </a:lnSpc>
              <a:spcBef>
                <a:spcPts val="180"/>
              </a:spcBef>
            </a:pPr>
            <a:r>
              <a:rPr lang="ru-RU" sz="1600" spc="-10" dirty="0" smtClean="0">
                <a:latin typeface="Microsoft Sans Serif"/>
                <a:cs typeface="Microsoft Sans Serif"/>
              </a:rPr>
              <a:t>Дифференцированы ставки по УСН для отдельных категорий налогоплательщиков</a:t>
            </a:r>
            <a:r>
              <a:rPr sz="1600" spc="-10" dirty="0" smtClean="0">
                <a:latin typeface="Microsoft Sans Serif"/>
                <a:cs typeface="Microsoft Sans Serif"/>
              </a:rPr>
              <a:t>;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223115" y="3894075"/>
            <a:ext cx="1939289" cy="51039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ru-RU" sz="1600" spc="-10" dirty="0" smtClean="0">
                <a:latin typeface="Microsoft Sans Serif"/>
                <a:cs typeface="Microsoft Sans Serif"/>
              </a:rPr>
              <a:t>Установлены новые налоговые льготы</a:t>
            </a:r>
            <a:r>
              <a:rPr sz="1600" spc="-5" dirty="0" smtClean="0">
                <a:latin typeface="Microsoft Sans Serif"/>
                <a:cs typeface="Microsoft Sans Serif"/>
              </a:rPr>
              <a:t>;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236190" y="3865544"/>
            <a:ext cx="2218689" cy="9977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ru-RU" sz="1600" dirty="0" smtClean="0">
                <a:latin typeface="Microsoft Sans Serif"/>
                <a:cs typeface="Microsoft Sans Serif"/>
              </a:rPr>
              <a:t>Оптимизированы условия применения патента на территории региона;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77630" y="5400164"/>
            <a:ext cx="2247900" cy="172867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ru-RU" sz="1600" dirty="0" smtClean="0">
                <a:latin typeface="Microsoft Sans Serif"/>
                <a:cs typeface="Microsoft Sans Serif"/>
              </a:rPr>
              <a:t>Устранены избыточные ограничения на реализацию предпринимателями отдельных видов продукции;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223115" y="5334109"/>
            <a:ext cx="2190115" cy="172867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ru-RU" sz="1600" spc="-10" dirty="0" smtClean="0">
                <a:latin typeface="Microsoft Sans Serif"/>
                <a:cs typeface="Microsoft Sans Serif"/>
              </a:rPr>
              <a:t>Внесены изменения в областной закон об административных правонарушениях – уточнены их составы и скорректированы штрафы;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236190" y="5400164"/>
            <a:ext cx="1716405" cy="148502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ru-RU" sz="1600" dirty="0" smtClean="0">
                <a:latin typeface="Microsoft Sans Serif"/>
                <a:cs typeface="Microsoft Sans Serif"/>
              </a:rPr>
              <a:t>Введен и получил развитие институт ОРВ на территории региона;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977630" y="7653655"/>
            <a:ext cx="2247900" cy="148502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36830">
              <a:lnSpc>
                <a:spcPts val="1900"/>
              </a:lnSpc>
              <a:spcBef>
                <a:spcPts val="180"/>
              </a:spcBef>
            </a:pPr>
            <a:r>
              <a:rPr lang="ru-RU" sz="1600" dirty="0" smtClean="0">
                <a:latin typeface="Microsoft Sans Serif"/>
                <a:cs typeface="Microsoft Sans Serif"/>
              </a:rPr>
              <a:t>Сняты избыточные требования по уплате платежей за негативное воздействие на окружающую среду;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209144" y="7653655"/>
            <a:ext cx="2204085" cy="9977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ru-RU" sz="1600" spc="-5" dirty="0" smtClean="0">
                <a:latin typeface="Microsoft Sans Serif"/>
                <a:cs typeface="Microsoft Sans Serif"/>
              </a:rPr>
              <a:t>Сформирована законодательная база по вопросам размещения НТО</a:t>
            </a:r>
            <a:r>
              <a:rPr sz="1600" spc="-10" dirty="0" smtClean="0">
                <a:latin typeface="Microsoft Sans Serif"/>
                <a:cs typeface="Microsoft Sans Serif"/>
              </a:rPr>
              <a:t>;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345410" y="7659430"/>
            <a:ext cx="2320925" cy="1231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lang="ru-RU" sz="1600" spc="-20" dirty="0" smtClean="0">
                <a:latin typeface="Microsoft Sans Serif"/>
                <a:cs typeface="Microsoft Sans Serif"/>
              </a:rPr>
              <a:t>Удалось добиться упорядочения деятельности НТО в части единого дизайн-кода</a:t>
            </a:r>
            <a:r>
              <a:rPr sz="1600" spc="-20" dirty="0" smtClean="0"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2050" name="Picture 2" descr="C:\Users\lobanovaayu\Downloads\free-icon-online-community-8589667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45" y="4258310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lobanovaayu\Downloads\free-icon-online-community-8589667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45" y="5530215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lobanovaayu\Downloads\free-icon-online-community-8589667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45" y="6882490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lobanovaayu\Downloads\free-icon-online-community-8589667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8446036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bject 20"/>
          <p:cNvSpPr txBox="1"/>
          <p:nvPr/>
        </p:nvSpPr>
        <p:spPr>
          <a:xfrm>
            <a:off x="7546623" y="80785"/>
            <a:ext cx="8228014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3625" algn="l"/>
                <a:tab pos="5791835" algn="l"/>
              </a:tabLst>
            </a:pPr>
            <a:r>
              <a:rPr lang="ru-RU" sz="5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Законодательная     деятельность</a:t>
            </a:r>
            <a:endParaRPr sz="5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5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9034" y="4093500"/>
            <a:ext cx="304800" cy="1075799"/>
          </a:xfrm>
          <a:prstGeom prst="rect">
            <a:avLst/>
          </a:prstGeom>
        </p:spPr>
      </p:pic>
      <p:pic>
        <p:nvPicPr>
          <p:cNvPr id="38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2273" y="5604775"/>
            <a:ext cx="304800" cy="1075799"/>
          </a:xfrm>
          <a:prstGeom prst="rect">
            <a:avLst/>
          </a:prstGeom>
        </p:spPr>
      </p:pic>
      <p:pic>
        <p:nvPicPr>
          <p:cNvPr id="41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0567" y="6967110"/>
            <a:ext cx="304800" cy="1075799"/>
          </a:xfrm>
          <a:prstGeom prst="rect">
            <a:avLst/>
          </a:prstGeom>
        </p:spPr>
      </p:pic>
      <p:pic>
        <p:nvPicPr>
          <p:cNvPr id="4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6500" y="8352636"/>
            <a:ext cx="304800" cy="107579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233" y="221101"/>
            <a:ext cx="845581" cy="141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obanovaayu\Desktop\369516-PB1G9L-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0287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chemeClr val="accent2">
              <a:alpha val="91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7091861" y="4314825"/>
            <a:ext cx="1200150" cy="59721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408319" y="419100"/>
            <a:ext cx="7362825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9590" algn="l"/>
              </a:tabLst>
            </a:pPr>
            <a:r>
              <a:rPr lang="ru-RU" sz="5000" b="1" spc="-35" dirty="0" smtClean="0">
                <a:solidFill>
                  <a:srgbClr val="FFFFFF"/>
                </a:solidFill>
                <a:latin typeface="Arial"/>
                <a:cs typeface="Arial"/>
              </a:rPr>
              <a:t>Взаимодействие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9590" algn="l"/>
              </a:tabLst>
            </a:pPr>
            <a:r>
              <a:rPr lang="ru-RU" sz="5000" b="1" spc="-35" dirty="0" smtClean="0">
                <a:solidFill>
                  <a:srgbClr val="FFFFFF"/>
                </a:solidFill>
                <a:latin typeface="Arial"/>
                <a:cs typeface="Arial"/>
              </a:rPr>
              <a:t>и совместная работа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40515" y="3771900"/>
            <a:ext cx="5562600" cy="5453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4615">
              <a:lnSpc>
                <a:spcPct val="109800"/>
              </a:lnSpc>
              <a:spcBef>
                <a:spcPts val="100"/>
              </a:spcBef>
            </a:pPr>
            <a:r>
              <a:rPr lang="ru-RU" sz="2200" dirty="0" smtClean="0">
                <a:solidFill>
                  <a:srgbClr val="FFFFFF"/>
                </a:solidFill>
                <a:latin typeface="Arial"/>
                <a:cs typeface="Arial"/>
              </a:rPr>
              <a:t>Выстроено эффективное сотрудничество </a:t>
            </a:r>
            <a:r>
              <a:rPr lang="ru-RU" sz="22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sz="2200" dirty="0" smtClean="0">
                <a:solidFill>
                  <a:srgbClr val="FFFFFF"/>
                </a:solidFill>
                <a:latin typeface="Arial"/>
                <a:cs typeface="Arial"/>
              </a:rPr>
              <a:t> Правительством ЯО, Ярославской областной Думой, муниципальными органами власти, бизнес-объединениями, Координационными советами по МСП на местах, контрольно-надзорными органами и ведомствами. 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Arial"/>
              <a:cs typeface="Arial"/>
            </a:endParaRPr>
          </a:p>
          <a:p>
            <a:pPr marL="12700">
              <a:lnSpc>
                <a:spcPts val="6070"/>
              </a:lnSpc>
              <a:tabLst>
                <a:tab pos="1093470" algn="l"/>
              </a:tabLst>
            </a:pPr>
            <a:r>
              <a:rPr lang="ru-RU" sz="25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ПОДПИСАНО  </a:t>
            </a:r>
            <a:r>
              <a:rPr lang="ru-RU" sz="2500" b="1" dirty="0" smtClean="0">
                <a:solidFill>
                  <a:srgbClr val="FFFFFF"/>
                </a:solidFill>
                <a:latin typeface="Arial"/>
                <a:cs typeface="Arial"/>
              </a:rPr>
              <a:t>46 </a:t>
            </a:r>
            <a:r>
              <a:rPr sz="2500" b="1" spc="-8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500" b="1" spc="-835" dirty="0" smtClean="0">
                <a:solidFill>
                  <a:srgbClr val="FFFFFF"/>
                </a:solidFill>
                <a:latin typeface="Arial"/>
                <a:cs typeface="Arial"/>
              </a:rPr>
              <a:t>              </a:t>
            </a:r>
            <a:r>
              <a:rPr lang="ru-RU" sz="2500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СОГЛАШЕНИЙ</a:t>
            </a:r>
            <a:endParaRPr sz="2500" dirty="0">
              <a:latin typeface="Microsoft Sans Serif"/>
              <a:cs typeface="Microsoft Sans Serif"/>
            </a:endParaRPr>
          </a:p>
          <a:p>
            <a:pPr marL="12700">
              <a:lnSpc>
                <a:spcPts val="2470"/>
              </a:lnSpc>
            </a:pPr>
            <a:r>
              <a:rPr lang="ru-RU" sz="2500" b="1" spc="-5" dirty="0" smtClean="0">
                <a:solidFill>
                  <a:srgbClr val="FFFFFF"/>
                </a:solidFill>
                <a:latin typeface="Arial"/>
                <a:cs typeface="Arial"/>
              </a:rPr>
              <a:t>О СОТРУДНИЧЕСТВЕ </a:t>
            </a:r>
          </a:p>
          <a:p>
            <a:pPr marL="12700">
              <a:lnSpc>
                <a:spcPts val="2470"/>
              </a:lnSpc>
            </a:pPr>
            <a:r>
              <a:rPr lang="ru-RU" sz="2500" b="1" spc="-5" dirty="0" smtClean="0">
                <a:solidFill>
                  <a:srgbClr val="FFFFFF"/>
                </a:solidFill>
                <a:latin typeface="Arial"/>
                <a:cs typeface="Arial"/>
              </a:rPr>
              <a:t>И ВЗАИМОДЕЙСТВИИ </a:t>
            </a:r>
          </a:p>
          <a:p>
            <a:pPr marL="12700">
              <a:lnSpc>
                <a:spcPts val="2470"/>
              </a:lnSpc>
            </a:pPr>
            <a:r>
              <a:rPr lang="ru-RU" sz="2500" b="1" spc="-5" dirty="0" smtClean="0">
                <a:solidFill>
                  <a:srgbClr val="FFFFFF"/>
                </a:solidFill>
                <a:latin typeface="Arial"/>
                <a:cs typeface="Arial"/>
              </a:rPr>
              <a:t>С ГОСОРГАНАМИ </a:t>
            </a:r>
          </a:p>
          <a:p>
            <a:pPr marL="12700">
              <a:lnSpc>
                <a:spcPts val="2470"/>
              </a:lnSpc>
            </a:pPr>
            <a:r>
              <a:rPr lang="ru-RU" sz="2500" b="1" spc="-5" dirty="0" smtClean="0">
                <a:solidFill>
                  <a:srgbClr val="FFFFFF"/>
                </a:solidFill>
                <a:latin typeface="Arial"/>
                <a:cs typeface="Arial"/>
              </a:rPr>
              <a:t>И ОРГАНИЗАЦИЯМИ</a:t>
            </a:r>
            <a:endParaRPr sz="2500" dirty="0">
              <a:latin typeface="Arial"/>
              <a:cs typeface="Arial"/>
            </a:endParaRPr>
          </a:p>
        </p:txBody>
      </p:sp>
      <p:pic>
        <p:nvPicPr>
          <p:cNvPr id="3075" name="Picture 3" descr="C:\Users\lobanovaayu\Downloads\MyColl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27" y="-1"/>
            <a:ext cx="10287001" cy="10287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257" y="154248"/>
            <a:ext cx="845581" cy="141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1408</Words>
  <Application>Microsoft Office PowerPoint</Application>
  <PresentationFormat>Произвольный</PresentationFormat>
  <Paragraphs>200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Презентация PowerPoint</vt:lpstr>
      <vt:lpstr>В 2012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БЮ для журналистов</dc:title>
  <dc:creator>Лобанова Алена Юрьевна</dc:creator>
  <cp:lastModifiedBy>Лобанова Алена Юрьевна</cp:lastModifiedBy>
  <cp:revision>136</cp:revision>
  <dcterms:created xsi:type="dcterms:W3CDTF">2023-01-12T08:26:31Z</dcterms:created>
  <dcterms:modified xsi:type="dcterms:W3CDTF">2023-03-20T07:41:30Z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2022-12-20T00:00:00Z</vt:filetime>
  </property>
  <property fmtid="{D5CDD505-2E9C-101B-9397-08002B2CF9AE}" pid="3" name="Creator">
    <vt:lpwstr>Keynote</vt:lpwstr>
  </property>
  <property fmtid="{D5CDD505-2E9C-101B-9397-08002B2CF9AE}" pid="4" name="LastSaved">
    <vt:filetime>2023-01-12T00:00:00Z</vt:filetime>
  </property>
</Properties>
</file>