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88" r:id="rId5"/>
    <p:sldId id="289" r:id="rId6"/>
    <p:sldId id="274" r:id="rId7"/>
    <p:sldId id="273" r:id="rId8"/>
    <p:sldId id="293" r:id="rId9"/>
    <p:sldId id="294" r:id="rId10"/>
    <p:sldId id="296" r:id="rId11"/>
    <p:sldId id="272" r:id="rId12"/>
    <p:sldId id="270" r:id="rId13"/>
    <p:sldId id="297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3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2000" b="1" i="0" u="none" strike="noStrike" kern="1200" baseline="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i="0" u="none" strike="noStrike" kern="120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ДИНАМИКА ОБРАЩЕНИЙ К УПОЛНОМОЧЕННОМУ, 2018-2022 гг.</a:t>
            </a:r>
            <a:endParaRPr lang="ru-RU" sz="2000" b="1" i="0" u="none" strike="noStrike" kern="1200" baseline="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087984192056354"/>
          <c:y val="6.546461326776996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ОБРАЩЕНИЙ К УПОЛНОМОЧЕННОМУ , 2018-2022 гг.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 w="95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646498818224892E-3"/>
                  <c:y val="-0.26382529163321267"/>
                </c:manualLayout>
              </c:layout>
              <c:spPr/>
              <c:txPr>
                <a:bodyPr/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968644695784711E-4"/>
                  <c:y val="-0.26612681223422596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520711549641078E-3"/>
                  <c:y val="-0.39675691591278245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657543742608895E-3"/>
                  <c:y val="-0.33956204095614761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087460509310643E-3"/>
                  <c:y val="-0.36157937829514319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652</c:v>
                </c:pt>
                <c:pt idx="1">
                  <c:v>724</c:v>
                </c:pt>
                <c:pt idx="2">
                  <c:v>1110</c:v>
                </c:pt>
                <c:pt idx="3">
                  <c:v>977</c:v>
                </c:pt>
                <c:pt idx="4">
                  <c:v>1044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339136"/>
        <c:axId val="59340672"/>
      </c:barChart>
      <c:catAx>
        <c:axId val="593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9340672"/>
        <c:crosses val="autoZero"/>
        <c:auto val="1"/>
        <c:lblAlgn val="ctr"/>
        <c:lblOffset val="100"/>
        <c:noMultiLvlLbl val="0"/>
      </c:catAx>
      <c:valAx>
        <c:axId val="59340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933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2000" b="1" i="0" u="none" strike="noStrike" kern="1200" baseline="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i="0" u="none" strike="noStrike" kern="120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РАБОТА С ЗАЯВИТЕЛЯМИ В 2022 ГОДУ</a:t>
            </a:r>
            <a:endParaRPr lang="ru-RU" sz="2000" b="1" i="0" u="none" strike="noStrike" kern="1200" baseline="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804561494641328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ОБРАЩЕНИЙ К УПОЛНОМОЧЕННОМУ , 2018-2022 гг.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 w="95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299035631407E-3"/>
                  <c:y val="-0.17767074389741958"/>
                </c:manualLayout>
              </c:layout>
              <c:spPr/>
              <c:txPr>
                <a:bodyPr/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541749194997276E-3"/>
                  <c:y val="-0.43948403601448555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38147717546252E-3"/>
                  <c:y val="-8.610765724873689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759942166050405E-3"/>
                  <c:y val="-0.229329530021354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939983194355557E-3"/>
                  <c:y val="-7.2519278288566968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ЮЛ</c:v>
                </c:pt>
                <c:pt idx="1">
                  <c:v>ИП</c:v>
                </c:pt>
                <c:pt idx="2">
                  <c:v>ОИВ И ГО</c:v>
                </c:pt>
                <c:pt idx="3">
                  <c:v>ОМС</c:v>
                </c:pt>
                <c:pt idx="4">
                  <c:v>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</c:v>
                </c:pt>
                <c:pt idx="1">
                  <c:v>566</c:v>
                </c:pt>
                <c:pt idx="2">
                  <c:v>54</c:v>
                </c:pt>
                <c:pt idx="3">
                  <c:v>288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395520"/>
        <c:axId val="60397056"/>
      </c:barChart>
      <c:catAx>
        <c:axId val="6039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397056"/>
        <c:crosses val="autoZero"/>
        <c:auto val="1"/>
        <c:lblAlgn val="ctr"/>
        <c:lblOffset val="100"/>
        <c:noMultiLvlLbl val="0"/>
      </c:catAx>
      <c:valAx>
        <c:axId val="6039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39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i="0" baseline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СУММА ЗАДОЛЖЕННОСТИ ПЕРЕД БИЗНЕСОМ НА ОСНОВАНИИ ПОСТУПИВШИХ В АУЗПП</a:t>
            </a:r>
            <a:r>
              <a:rPr lang="en-US" sz="2000" b="1" i="0" baseline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baseline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ОБРАЩЕНИЙ (млн руб.)</a:t>
            </a:r>
            <a:endParaRPr lang="ru-RU" sz="2000" dirty="0">
              <a:solidFill>
                <a:srgbClr val="C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 w="95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3.1</c:v>
                </c:pt>
                <c:pt idx="1">
                  <c:v>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ПОГАШЕНО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24096"/>
        <c:axId val="60325888"/>
      </c:barChart>
      <c:catAx>
        <c:axId val="6032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325888"/>
        <c:crosses val="autoZero"/>
        <c:auto val="1"/>
        <c:lblAlgn val="ctr"/>
        <c:lblOffset val="100"/>
        <c:noMultiLvlLbl val="0"/>
      </c:catAx>
      <c:valAx>
        <c:axId val="6032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rgbClr val="CC0000"/>
            </a:solidFill>
          </a:ln>
        </c:spPr>
        <c:txPr>
          <a:bodyPr/>
          <a:lstStyle/>
          <a:p>
            <a: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324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29312482889794"/>
          <c:y val="0.50417053823950675"/>
          <c:w val="0.24100074145844422"/>
          <c:h val="0.18652474534865968"/>
        </c:manualLayout>
      </c:layout>
      <c:overlay val="0"/>
      <c:txPr>
        <a:bodyPr/>
        <a:lstStyle/>
        <a:p>
          <a:pPr>
            <a:defRPr sz="200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41427-88A1-4396-A1B5-6C2677587C4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D9EB-70F5-4B8D-A59D-B2800866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D9EB-70F5-4B8D-A59D-B28008660C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8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D9EB-70F5-4B8D-A59D-B28008660C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017375" y="2453640"/>
            <a:ext cx="5414644" cy="5631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376680"/>
            <a:ext cx="1625600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50950" y="9906051"/>
            <a:ext cx="129540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3" cy="44569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55493" y="3619500"/>
            <a:ext cx="9144001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-135" dirty="0">
                <a:solidFill>
                  <a:srgbClr val="FFFFFF"/>
                </a:solidFill>
                <a:latin typeface="Verdana"/>
                <a:cs typeface="Verdana"/>
              </a:rPr>
              <a:t>ИТОГИ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65" dirty="0">
                <a:solidFill>
                  <a:srgbClr val="FFFFFF"/>
                </a:solidFill>
                <a:latin typeface="Verdana"/>
                <a:cs typeface="Verdana"/>
              </a:rPr>
              <a:t>ДЕЯТЕЛЬНОСТИ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50" dirty="0">
                <a:solidFill>
                  <a:srgbClr val="FFFFFF"/>
                </a:solidFill>
                <a:latin typeface="Verdana"/>
                <a:cs typeface="Verdana"/>
              </a:rPr>
              <a:t>ИНСТИТУТА</a:t>
            </a:r>
            <a:r>
              <a:rPr sz="45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35" dirty="0">
                <a:solidFill>
                  <a:srgbClr val="FFFFFF"/>
                </a:solidFill>
                <a:latin typeface="Verdana"/>
                <a:cs typeface="Verdana"/>
              </a:rPr>
              <a:t>УПОЛНОМОЧЕННОГО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ru-RU" sz="4500" b="1" spc="-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15" dirty="0" smtClean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4500" b="1" spc="-19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25" dirty="0">
                <a:solidFill>
                  <a:srgbClr val="FFFFFF"/>
                </a:solidFill>
                <a:latin typeface="Verdana"/>
                <a:cs typeface="Verdana"/>
              </a:rPr>
              <a:t>ЗАЩИТЕ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00" dirty="0" smtClean="0">
                <a:solidFill>
                  <a:srgbClr val="FFFFFF"/>
                </a:solidFill>
                <a:latin typeface="Verdana"/>
                <a:cs typeface="Verdana"/>
              </a:rPr>
              <a:t>ПРАВ</a:t>
            </a:r>
            <a:r>
              <a:rPr lang="ru-RU" sz="45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4500" b="1" spc="-110" dirty="0" smtClean="0">
                <a:solidFill>
                  <a:srgbClr val="FFFFFF"/>
                </a:solidFill>
                <a:latin typeface="Verdana"/>
                <a:cs typeface="Verdana"/>
              </a:rPr>
              <a:t>ПРЕДПРИНИМАТЕЛЕЙ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500" b="1" spc="-110" dirty="0" smtClean="0">
                <a:solidFill>
                  <a:srgbClr val="FFFFFF"/>
                </a:solidFill>
                <a:latin typeface="Verdana"/>
                <a:cs typeface="Verdana"/>
              </a:rPr>
              <a:t>В ЯРОСЛАВСКОЙ ОБЛАСТИ</a:t>
            </a:r>
            <a:endParaRPr sz="4500" b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8031" y="8124453"/>
            <a:ext cx="8658927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r>
              <a:rPr lang="ru-RU"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ru-RU"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ГОД</a:t>
            </a:r>
            <a:endParaRPr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lobanovaayu\Documents\ДОКЛАДЫ\2023 год\Отчетный доклад ЯрТПП\кар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9" y="1178415"/>
            <a:ext cx="8126982" cy="88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225" y="221539"/>
            <a:ext cx="1146552" cy="191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banovaayu\Desktop\369516-PB1G9L-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tx2">
              <a:alpha val="9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091861" y="4314825"/>
            <a:ext cx="1200150" cy="5972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524999" y="154248"/>
            <a:ext cx="7997696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Неконтролируемые отключения электроэнергии </a:t>
            </a:r>
            <a:endParaRPr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257" y="154248"/>
            <a:ext cx="845581" cy="141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4127" y="3848100"/>
            <a:ext cx="73407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ПРАВИТЕЛЬСТВУ ЯРОСЛАВСКОЙ ОБЛАСТИ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обратиться в адрес ПАО «</a:t>
            </a:r>
            <a:r>
              <a:rPr lang="ru-RU" sz="2800" dirty="0" err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Россети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 с просьбой оказать содействие в урегулировании ситуации, возникающей в сфере обслуживания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электросетей;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ЯРОСЛАВСКОЙ ОБЛАСТНОЙ ДУМЕ 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организовать круглый стол по этому вопроса с приглашением всех заинтересованных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сторон.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999" y="2771274"/>
            <a:ext cx="6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ПРЕДЛАГАЕМ: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6" name="Picture 2" descr="C:\Users\lobanovaayu\Desktop\отключение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4835"/>
          <a:stretch/>
        </p:blipFill>
        <p:spPr bwMode="auto">
          <a:xfrm>
            <a:off x="8021" y="0"/>
            <a:ext cx="9144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2775" y="724852"/>
            <a:ext cx="15135225" cy="9591675"/>
            <a:chOff x="3152775" y="695325"/>
            <a:chExt cx="15135225" cy="959167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52775" y="695325"/>
              <a:ext cx="15135225" cy="9591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954250" y="7515225"/>
              <a:ext cx="899126" cy="1609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249775" y="2743200"/>
              <a:ext cx="899126" cy="3733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506700" y="5705475"/>
              <a:ext cx="899126" cy="2971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840325" y="6657975"/>
              <a:ext cx="447675" cy="160972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416541" y="4307692"/>
            <a:ext cx="435099" cy="5619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86301" y="1933236"/>
            <a:ext cx="6494586" cy="835376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972051" y="1600664"/>
            <a:ext cx="6265986" cy="156196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/>
            <a:r>
              <a:rPr lang="ru-RU" sz="2000" dirty="0" smtClean="0">
                <a:latin typeface="Microsoft Sans Serif"/>
                <a:cs typeface="Microsoft Sans Serif"/>
              </a:rPr>
              <a:t>Предпринимателю из  г. Рыбинска предъявлены обвинения по ч.4 </a:t>
            </a:r>
            <a:r>
              <a:rPr lang="ru-RU" sz="2000" dirty="0">
                <a:latin typeface="Microsoft Sans Serif"/>
                <a:cs typeface="Microsoft Sans Serif"/>
              </a:rPr>
              <a:t>ст. 159 УК </a:t>
            </a:r>
            <a:r>
              <a:rPr lang="ru-RU" sz="2000" dirty="0" smtClean="0">
                <a:latin typeface="Microsoft Sans Serif"/>
                <a:cs typeface="Microsoft Sans Serif"/>
              </a:rPr>
              <a:t> РФ. Содержание под стражей заменено </a:t>
            </a:r>
            <a:r>
              <a:rPr lang="ru-RU" sz="2000" dirty="0">
                <a:latin typeface="Microsoft Sans Serif"/>
                <a:cs typeface="Microsoft Sans Serif"/>
              </a:rPr>
              <a:t>на </a:t>
            </a:r>
            <a:r>
              <a:rPr lang="ru-RU" sz="2000" dirty="0" smtClean="0">
                <a:latin typeface="Microsoft Sans Serif"/>
                <a:cs typeface="Microsoft Sans Serif"/>
              </a:rPr>
              <a:t>домашний арест, назначено наказание, не связанное с лишением свободы. </a:t>
            </a:r>
            <a:r>
              <a:rPr lang="ru-RU" sz="2000" dirty="0">
                <a:latin typeface="Microsoft Sans Serif"/>
                <a:cs typeface="Microsoft Sans Serif"/>
              </a:rPr>
              <a:t>С</a:t>
            </a:r>
            <a:r>
              <a:rPr lang="ru-RU" sz="2000" dirty="0" smtClean="0">
                <a:latin typeface="Microsoft Sans Serif"/>
                <a:cs typeface="Microsoft Sans Serif"/>
              </a:rPr>
              <a:t>охранено производство и рабочие места.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29152" y="3443035"/>
            <a:ext cx="6513637" cy="156196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/>
            <a:r>
              <a:rPr lang="ru-RU" sz="2000" spc="-20" dirty="0" smtClean="0">
                <a:latin typeface="Microsoft Sans Serif"/>
                <a:cs typeface="Microsoft Sans Serif"/>
              </a:rPr>
              <a:t>Предпринимателю из г. Углича, </a:t>
            </a:r>
            <a:r>
              <a:rPr lang="ru-RU" sz="2000" spc="-20" dirty="0" err="1" smtClean="0">
                <a:latin typeface="Microsoft Sans Serif"/>
                <a:cs typeface="Microsoft Sans Serif"/>
              </a:rPr>
              <a:t>обвинявшемуся</a:t>
            </a:r>
            <a:r>
              <a:rPr lang="ru-RU" sz="2000" spc="-20" dirty="0" smtClean="0">
                <a:latin typeface="Microsoft Sans Serif"/>
                <a:cs typeface="Microsoft Sans Serif"/>
              </a:rPr>
              <a:t> по ч.4 ст. 159 УК РФ, оказано содействие в судебном процессе </a:t>
            </a:r>
            <a:r>
              <a:rPr sz="2000" spc="-20" dirty="0" smtClean="0">
                <a:latin typeface="Microsoft Sans Serif"/>
                <a:cs typeface="Microsoft Sans Serif"/>
              </a:rPr>
              <a:t>.</a:t>
            </a:r>
            <a:r>
              <a:rPr lang="ru-RU" sz="2000" spc="-20" dirty="0" smtClean="0">
                <a:latin typeface="Microsoft Sans Serif"/>
                <a:cs typeface="Microsoft Sans Serif"/>
              </a:rPr>
              <a:t> Направлено обращение в ЦОП «Бизнес против коррупции». На сегодняшний день судимость  с предпринимателя снята.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9499" y="4558030"/>
            <a:ext cx="465137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45600" y="5739765"/>
            <a:ext cx="5114290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31225" y="6882765"/>
            <a:ext cx="4693920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36075" y="8168640"/>
            <a:ext cx="3764279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8895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4820335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14611" y="2770763"/>
            <a:ext cx="5730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8" name="object 20"/>
          <p:cNvSpPr txBox="1"/>
          <p:nvPr/>
        </p:nvSpPr>
        <p:spPr>
          <a:xfrm>
            <a:off x="1258288" y="202188"/>
            <a:ext cx="1018349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УГОЛОВНОЕ ПРЕСЛЕДОВАНИЕ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некоторые кейсы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2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86178" y="5458777"/>
            <a:ext cx="435099" cy="561975"/>
          </a:xfrm>
          <a:prstGeom prst="rect">
            <a:avLst/>
          </a:prstGeom>
        </p:spPr>
      </p:pic>
      <p:pic>
        <p:nvPicPr>
          <p:cNvPr id="55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62400" y="2225040"/>
            <a:ext cx="435099" cy="561975"/>
          </a:xfrm>
          <a:prstGeom prst="rect">
            <a:avLst/>
          </a:prstGeom>
        </p:spPr>
      </p:pic>
      <p:pic>
        <p:nvPicPr>
          <p:cNvPr id="56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441783" y="6735147"/>
            <a:ext cx="435099" cy="561975"/>
          </a:xfrm>
          <a:prstGeom prst="rect">
            <a:avLst/>
          </a:prstGeom>
        </p:spPr>
      </p:pic>
      <p:pic>
        <p:nvPicPr>
          <p:cNvPr id="57" name="object 9"/>
          <p:cNvPicPr/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88" y="3833474"/>
            <a:ext cx="114300" cy="187642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4901" y="5117000"/>
            <a:ext cx="688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 </a:t>
            </a:r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результатам обращения Уполномоченного прокуратурой области отменены постановления об отказе в возбуждении уголовных дел. В адрес ОМВД внесено соответствующее 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представление.</a:t>
            </a:r>
            <a:endParaRPr lang="ru-RU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1937" y="7744055"/>
            <a:ext cx="620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 </a:t>
            </a:r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заявлению Уполномоченного  прокуратурой области вынесено постановление о направлении в Рыбинский межрайоный следственный отдел СУ СК России по Ярославской области материалов проверки для решения вопроса об уголовном преследовании лица, совершившего преступление, предусмотренное ч. 2 ст. 169 УК 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РФ.</a:t>
            </a:r>
            <a:endParaRPr lang="ru-RU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1" y="6471625"/>
            <a:ext cx="655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 </a:t>
            </a:r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результатам рассмотрения запроса Уполномоченного в адрес УМВД РФ по Ярославской области внесено представление о нарушениях уголовно-процессуального 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законодательства.</a:t>
            </a:r>
            <a:endParaRPr lang="ru-RU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9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67860" y="9021327"/>
            <a:ext cx="435099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167654" y="736730"/>
            <a:ext cx="7181850" cy="9550270"/>
            <a:chOff x="4853923" y="717681"/>
            <a:chExt cx="8995143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620750" y="9420225"/>
              <a:ext cx="228316" cy="866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53923" y="717681"/>
              <a:ext cx="6413892" cy="10287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sp>
        <p:nvSpPr>
          <p:cNvPr id="27" name="object 20"/>
          <p:cNvSpPr txBox="1"/>
          <p:nvPr/>
        </p:nvSpPr>
        <p:spPr>
          <a:xfrm>
            <a:off x="1103126" y="185671"/>
            <a:ext cx="11774674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Что реализовано органами власти?</a:t>
            </a:r>
            <a:endParaRPr lang="ru-RU" sz="5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 итогам доклада за 2021 год</a:t>
            </a:r>
            <a:endParaRPr sz="3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object 9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88" y="3833474"/>
            <a:ext cx="114300" cy="18764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4" y="31034"/>
            <a:ext cx="845581" cy="1411391"/>
          </a:xfrm>
          <a:prstGeom prst="rect">
            <a:avLst/>
          </a:prstGeom>
        </p:spPr>
      </p:pic>
      <p:pic>
        <p:nvPicPr>
          <p:cNvPr id="3079" name="Picture 7" descr="C:\Users\lobanovaayu\Desktop\IMG_20230315_114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26" y="1619355"/>
            <a:ext cx="10944124" cy="81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03875" y="5511865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БЫЛО РЕАЛИЗОВАНО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БОЛЕЕ 20% ПРЕДЛОЖЕНИЙ УПОЛНОМОЧЕННОГО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object 9"/>
          <p:cNvPicPr/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13496925" y="4591155"/>
            <a:ext cx="1123950" cy="67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02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7" y="-9024"/>
            <a:ext cx="18287993" cy="445693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85073" y="1587266"/>
            <a:ext cx="8658927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sz="5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973" y="1140990"/>
            <a:ext cx="5128289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Icons designed by Vectors Market from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/>
              </a:rPr>
              <a:t>Flaticon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3" descr="C:\Users\lobanovaayu\Downloads\free-icon-telegram-211181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9" y="6134100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obanovaayu\Desktop\Фото\219043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9" y="7200900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obanovaayu\Downloads\free-icon-world-wide-web-1006771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1" y="8267700"/>
            <a:ext cx="569348" cy="5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00200" y="6210623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me/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ombudsmanyar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7217976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k.com/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alfirbakirov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8321541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www.ombudsmanyar.ru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7328" cy="10287000"/>
            <a:chOff x="-699985" y="0"/>
            <a:chExt cx="10697328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1601125" y="0"/>
              <a:ext cx="8396218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99985" y="0"/>
              <a:ext cx="9525000" cy="10287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5550" y="4762500"/>
            <a:ext cx="1011290" cy="8223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10053639" y="6777046"/>
            <a:ext cx="1123950" cy="6794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1725" y="2752725"/>
            <a:ext cx="1019175" cy="9334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894969"/>
            <a:ext cx="372427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4275" y="0"/>
                </a:lnTo>
              </a:path>
            </a:pathLst>
          </a:custGeom>
          <a:ln w="18288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24783" y="1497965"/>
            <a:ext cx="32365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solidFill>
                  <a:schemeClr val="bg1"/>
                </a:solidFill>
              </a:rPr>
              <a:t>В</a:t>
            </a:r>
            <a:r>
              <a:rPr sz="4100" spc="-45" dirty="0">
                <a:solidFill>
                  <a:schemeClr val="bg1"/>
                </a:solidFill>
              </a:rPr>
              <a:t> </a:t>
            </a:r>
            <a:r>
              <a:rPr sz="4100" spc="-5" dirty="0">
                <a:solidFill>
                  <a:schemeClr val="bg1"/>
                </a:solidFill>
              </a:rPr>
              <a:t>2012</a:t>
            </a:r>
            <a:r>
              <a:rPr sz="4100" spc="-45" dirty="0">
                <a:solidFill>
                  <a:schemeClr val="bg1"/>
                </a:solidFill>
              </a:rPr>
              <a:t> </a:t>
            </a:r>
            <a:r>
              <a:rPr sz="4100" spc="-20" dirty="0">
                <a:solidFill>
                  <a:schemeClr val="bg1"/>
                </a:solidFill>
              </a:rPr>
              <a:t>ГОДУ</a:t>
            </a:r>
            <a:endParaRPr sz="41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2348865"/>
            <a:ext cx="6223000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Президент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России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В.В.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Путин</a:t>
            </a: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Петербургском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международном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экономическом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форуме</a:t>
            </a:r>
            <a:r>
              <a:rPr sz="22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объявил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о</a:t>
            </a:r>
            <a:r>
              <a:rPr sz="22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создании </a:t>
            </a:r>
            <a:r>
              <a:rPr sz="2200" spc="-5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стране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нового,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специального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института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защите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прав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предпринимателей.</a:t>
            </a: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4000" y="1467924"/>
            <a:ext cx="724848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 минувшие 10 лет проделана большая работа: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64924" y="2560047"/>
            <a:ext cx="6594475" cy="529350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25"/>
              </a:spcBef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рганизационная структура института:</a:t>
            </a:r>
            <a:endParaRPr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r>
              <a:rPr lang="ru-RU" sz="17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с</a:t>
            </a: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формирована </a:t>
            </a:r>
            <a:r>
              <a:rPr sz="1700" spc="-1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нормативно-</a:t>
            </a:r>
            <a:r>
              <a:rPr sz="1700" spc="-1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правов</a:t>
            </a:r>
            <a:r>
              <a:rPr lang="ru-RU" sz="1700" spc="-1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ая</a:t>
            </a:r>
            <a:r>
              <a:rPr sz="1700" spc="2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баз</a:t>
            </a:r>
            <a:r>
              <a:rPr lang="ru-RU" sz="1700" spc="-3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</a:t>
            </a:r>
            <a:r>
              <a:rPr sz="1700" spc="-3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,</a:t>
            </a:r>
            <a:r>
              <a:rPr sz="1700" spc="2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2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аппарат Уполномоченного, пул общественных помощников и экспертов</a:t>
            </a: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endParaRPr lang="ru-RU" sz="1700" spc="25" dirty="0">
              <a:solidFill>
                <a:srgbClr val="1F1F1F"/>
              </a:solidFill>
              <a:latin typeface="Microsoft Sans Serif"/>
              <a:cs typeface="Microsoft Sans Serif"/>
            </a:endParaRP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50800" marR="1360170" defTabSz="195263">
              <a:lnSpc>
                <a:spcPct val="102299"/>
              </a:lnSpc>
            </a:pPr>
            <a:r>
              <a:rPr lang="ru-RU" sz="22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Реализация основных компетенций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0800" marR="695960" algn="just" defTabSz="195263">
              <a:lnSpc>
                <a:spcPts val="2000"/>
              </a:lnSpc>
              <a:spcBef>
                <a:spcPts val="965"/>
              </a:spcBef>
            </a:pP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налажена работа по </a:t>
            </a:r>
            <a:r>
              <a:rPr sz="1700" spc="-1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защит</a:t>
            </a: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е</a:t>
            </a:r>
            <a:r>
              <a:rPr sz="1700" spc="-44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прав </a:t>
            </a:r>
            <a:r>
              <a:rPr sz="1700" spc="-5" dirty="0">
                <a:solidFill>
                  <a:srgbClr val="1F1F1F"/>
                </a:solidFill>
                <a:latin typeface="Microsoft Sans Serif"/>
                <a:cs typeface="Microsoft Sans Serif"/>
              </a:rPr>
              <a:t>и </a:t>
            </a:r>
            <a:r>
              <a:rPr sz="1700" spc="-25" dirty="0" err="1">
                <a:solidFill>
                  <a:srgbClr val="1F1F1F"/>
                </a:solidFill>
                <a:latin typeface="Microsoft Sans Serif"/>
                <a:cs typeface="Microsoft Sans Serif"/>
              </a:rPr>
              <a:t>законных</a:t>
            </a:r>
            <a:r>
              <a:rPr sz="170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интересов</a:t>
            </a:r>
            <a:r>
              <a:rPr lang="ru-RU" sz="1700" spc="-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предпринимателей Ярославской области, работа в рамках ОРВ</a:t>
            </a:r>
            <a:endParaRPr sz="1700" dirty="0">
              <a:latin typeface="Microsoft Sans Serif"/>
              <a:cs typeface="Microsoft Sans Serif"/>
            </a:endParaRPr>
          </a:p>
          <a:p>
            <a:pPr defTabSz="195263">
              <a:lnSpc>
                <a:spcPct val="100000"/>
              </a:lnSpc>
            </a:pPr>
            <a:endParaRPr sz="1900" dirty="0">
              <a:latin typeface="Microsoft Sans Serif"/>
              <a:cs typeface="Microsoft Sans Serif"/>
            </a:endParaRPr>
          </a:p>
          <a:p>
            <a:pPr defTabSz="195263"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Microsoft Sans Serif"/>
              <a:cs typeface="Microsoft Sans Serif"/>
            </a:endParaRPr>
          </a:p>
          <a:p>
            <a:pPr marL="12700" defTabSz="195263">
              <a:lnSpc>
                <a:spcPct val="100000"/>
              </a:lnSpc>
            </a:pPr>
            <a:r>
              <a:rPr lang="ru-RU" sz="22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Взаимодействие с властью и бизнесом</a:t>
            </a:r>
            <a:endParaRPr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1750" marR="1725295" defTabSz="195263">
              <a:lnSpc>
                <a:spcPts val="2000"/>
              </a:lnSpc>
              <a:spcBef>
                <a:spcPts val="815"/>
              </a:spcBef>
              <a:tabLst>
                <a:tab pos="5922963" algn="l"/>
              </a:tabLst>
            </a:pP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налажено взаимодействие с региональными и муниципальными органами власти, общественными бизнес-объединениями  региона, контрольно-надзорными ведомствами, 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9" name="object 13"/>
          <p:cNvSpPr txBox="1">
            <a:spLocks/>
          </p:cNvSpPr>
          <p:nvPr/>
        </p:nvSpPr>
        <p:spPr>
          <a:xfrm>
            <a:off x="1006061" y="5234880"/>
            <a:ext cx="32365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100" kern="0" dirty="0" smtClean="0">
                <a:solidFill>
                  <a:schemeClr val="bg1"/>
                </a:solidFill>
              </a:rPr>
              <a:t>В</a:t>
            </a:r>
            <a:r>
              <a:rPr lang="ru-RU" sz="4100" kern="0" spc="-45" dirty="0" smtClean="0">
                <a:solidFill>
                  <a:schemeClr val="bg1"/>
                </a:solidFill>
              </a:rPr>
              <a:t> </a:t>
            </a:r>
            <a:r>
              <a:rPr lang="ru-RU" sz="4100" kern="0" spc="-5" dirty="0" smtClean="0">
                <a:solidFill>
                  <a:schemeClr val="bg1"/>
                </a:solidFill>
              </a:rPr>
              <a:t>2013</a:t>
            </a:r>
            <a:r>
              <a:rPr lang="ru-RU" sz="4100" kern="0" spc="-45" dirty="0" smtClean="0">
                <a:solidFill>
                  <a:schemeClr val="bg1"/>
                </a:solidFill>
              </a:rPr>
              <a:t> </a:t>
            </a:r>
            <a:r>
              <a:rPr lang="ru-RU" sz="4100" kern="0" spc="-20" dirty="0" smtClean="0">
                <a:solidFill>
                  <a:schemeClr val="bg1"/>
                </a:solidFill>
              </a:rPr>
              <a:t>ГОДУ</a:t>
            </a:r>
            <a:endParaRPr lang="ru-RU" sz="4100" kern="0" dirty="0">
              <a:solidFill>
                <a:schemeClr val="bg1"/>
              </a:solidFill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1016000" y="6072203"/>
            <a:ext cx="622300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 РФ принят Федеральный закон от 07.05.2013 № 78-ФЗ «Об уполномоченных по защите прав предпринимателей в Российской Федерации»</a:t>
            </a:r>
            <a:endParaRPr lang="ru-RU"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ru-RU" sz="2200" dirty="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 Ярославской области принят закон Ярославской области от 29.05.2013 № 25-з «Об Уполномоченном по защите прав предпринимателей в Ярославской области», началось формирование института на региональном уровне</a:t>
            </a:r>
            <a:endParaRPr sz="31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61424" y="930"/>
            <a:ext cx="723900" cy="10287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2476500"/>
            <a:ext cx="114300" cy="18764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161424" y="7894767"/>
            <a:ext cx="11477625" cy="2438400"/>
            <a:chOff x="0" y="7848600"/>
            <a:chExt cx="11477625" cy="2438400"/>
          </a:xfrm>
        </p:grpSpPr>
        <p:pic>
          <p:nvPicPr>
            <p:cNvPr id="8" name="object 8"/>
            <p:cNvPicPr/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0" y="7848600"/>
              <a:ext cx="11477625" cy="2438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448675"/>
              <a:ext cx="11315700" cy="18383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1263" y="189273"/>
            <a:ext cx="111594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Статистика-2022</a:t>
            </a:r>
            <a:endParaRPr sz="5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679" y="75806"/>
            <a:ext cx="845581" cy="1411391"/>
          </a:xfrm>
          <a:prstGeom prst="rect">
            <a:avLst/>
          </a:prstGeom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894997262"/>
              </p:ext>
            </p:extLst>
          </p:nvPr>
        </p:nvGraphicFramePr>
        <p:xfrm>
          <a:off x="991263" y="1600664"/>
          <a:ext cx="8741934" cy="64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887443550"/>
              </p:ext>
            </p:extLst>
          </p:nvPr>
        </p:nvGraphicFramePr>
        <p:xfrm>
          <a:off x="9906000" y="1600664"/>
          <a:ext cx="8052176" cy="659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657475"/>
            <a:ext cx="323850" cy="9810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3933825"/>
            <a:ext cx="323850" cy="9810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5791200"/>
            <a:ext cx="318135" cy="981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276850"/>
            <a:ext cx="323850" cy="981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2725" y="2686050"/>
            <a:ext cx="323850" cy="9810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524625"/>
            <a:ext cx="323850" cy="9810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267200"/>
            <a:ext cx="323850" cy="98107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5715" y="7965199"/>
            <a:ext cx="11934825" cy="2314575"/>
            <a:chOff x="0" y="7972425"/>
            <a:chExt cx="11934825" cy="23145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972425"/>
              <a:ext cx="11934825" cy="23145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5" y="8705850"/>
              <a:ext cx="323850" cy="981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8775013"/>
              <a:ext cx="323850" cy="981075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FFFFFF"/>
                </a:solidFill>
              </a:rPr>
              <a:t>СТРАНИЦА</a:t>
            </a:r>
            <a:r>
              <a:rPr spc="15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4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750" y="2813050"/>
            <a:ext cx="160655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15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371" y="291660"/>
            <a:ext cx="8218488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sz="5200" b="1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е</a:t>
            </a:r>
            <a:r>
              <a:rPr sz="5200" b="1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</a:t>
            </a:r>
            <a:r>
              <a:rPr sz="520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у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л</a:t>
            </a:r>
            <a:r>
              <a:rPr sz="5200" b="1" spc="-459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ь</a:t>
            </a:r>
            <a:r>
              <a:rPr sz="5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</a:t>
            </a:r>
            <a:r>
              <a:rPr sz="5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ы</a:t>
            </a:r>
            <a:r>
              <a:rPr sz="5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520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	</a:t>
            </a:r>
            <a:r>
              <a:rPr lang="ru-RU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2022</a:t>
            </a:r>
            <a:r>
              <a:rPr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520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5200" b="1" spc="-7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год</a:t>
            </a:r>
            <a:endParaRPr sz="5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9060" y="3013854"/>
            <a:ext cx="2945130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ПО УРЕГУЛИРОВАНИЮ СПОРОВ МЕЖДУ БИЗНЕСОМ И ВЛАСТЬЮ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0750" y="3374197"/>
            <a:ext cx="1606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МЕРОПРИЯТИЙ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0750" y="4089400"/>
            <a:ext cx="21272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r>
              <a:rPr lang="ru-RU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lang="ru-RU" sz="16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ОБРАЩЕНИЙ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5400" y="4166343"/>
            <a:ext cx="3627754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155065">
              <a:lnSpc>
                <a:spcPts val="1500"/>
              </a:lnSpc>
              <a:spcBef>
                <a:spcPts val="400"/>
              </a:spcBef>
            </a:pPr>
            <a:r>
              <a:rPr lang="ru-RU" sz="1500" spc="-15" dirty="0" smtClean="0">
                <a:latin typeface="Microsoft Sans Serif"/>
                <a:cs typeface="Microsoft Sans Serif"/>
              </a:rPr>
              <a:t>НАПРАВЛЕНО В ПРАВООХРАНИТЕЛЬНЫЕ ОРГАНЫ И В ФАС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4850" y="5896397"/>
            <a:ext cx="1319530" cy="89832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600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41719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4380" y="6039120"/>
            <a:ext cx="2731770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70485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ПРИНЯЛИ УЧАСТИЕ В МЕРОПРИЯТИЯХ УПОЛНОМОЧЕННОГО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5190" y="5248275"/>
            <a:ext cx="1718310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МОТИВИРОВАННЫХ ПРЕДЛОЖЕНИЙ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4850" y="2841625"/>
            <a:ext cx="160655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29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СУДЕБНЫХ ЗАСЕДАНИЙ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0750" y="6472661"/>
            <a:ext cx="2432050" cy="2053767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33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</a:t>
            </a:r>
            <a:endParaRPr lang="ru-RU" sz="3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ЗАКЛЮЧЕНИЙ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417195" algn="l"/>
                <a:tab pos="808990" algn="l"/>
              </a:tabLst>
            </a:pPr>
            <a:endParaRPr sz="3700" b="1" dirty="0" smtClean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39060" y="6700973"/>
            <a:ext cx="3297554" cy="43601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ПОДГОТОВЛЕНА В РАМКАХ ПРОЦЕДУРЫ ОРФ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5324" y="4422775"/>
            <a:ext cx="1616075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50%</a:t>
            </a: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ДЕЛ РЕШЕНО</a:t>
            </a: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В ПОЛЬЗУ БИЗНЕСА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75345" y="4511675"/>
            <a:ext cx="2720340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ПРАВА БИЗНЕСА БЫЛИ ПОЛНОСТЬЮ ИЛИ ЧАСТИЧНО ВОССТАНОВЛЕНЫ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1625" y="8208644"/>
            <a:ext cx="2410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ОБЩИЙ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0275" y="8793877"/>
            <a:ext cx="1452880" cy="9302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417195" algn="l"/>
              </a:tabLst>
            </a:pPr>
            <a:r>
              <a:rPr sz="3700" b="1" dirty="0">
                <a:solidFill>
                  <a:srgbClr val="FFFFFF"/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3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ru-RU"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ОБРАЩЕНИЙ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39225" y="8849250"/>
            <a:ext cx="3048000" cy="83997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5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ВЗЫСКАНО В КАЧЕСТВЕ ЗАДОЛЖЕННОСТИ ПО ГОСКОНТРАКТАМ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8" name="object 24"/>
          <p:cNvSpPr txBox="1"/>
          <p:nvPr/>
        </p:nvSpPr>
        <p:spPr>
          <a:xfrm>
            <a:off x="2693035" y="5478215"/>
            <a:ext cx="3242945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155065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О ПРИНЯТИИ ИЛИ ВНЕСЕНИИ ИЗМЕНЕНИЙ В НПА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8456295" y="3013854"/>
            <a:ext cx="2720340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latin typeface="Microsoft Sans Serif"/>
                <a:cs typeface="Microsoft Sans Serif"/>
              </a:rPr>
              <a:t>ПРИНЯТО УЧАСТИЕ В СУДАХ РАЗЛИЧНЫХ ИНСТАНЦИЙ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7050" y="8928154"/>
            <a:ext cx="21621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0">
              <a:spcBef>
                <a:spcPts val="1150"/>
              </a:spcBef>
              <a:tabLst>
                <a:tab pos="474345" algn="l"/>
              </a:tabLst>
            </a:pPr>
            <a:r>
              <a:rPr lang="ru-RU" sz="3700" b="1" dirty="0" smtClean="0">
                <a:solidFill>
                  <a:srgbClr val="FFFFFF"/>
                </a:solidFill>
                <a:latin typeface="Arial"/>
                <a:cs typeface="Arial"/>
              </a:rPr>
              <a:t>&gt; 4 </a:t>
            </a:r>
            <a:r>
              <a:rPr lang="ru-RU" sz="1600" dirty="0" smtClean="0">
                <a:solidFill>
                  <a:srgbClr val="FFFF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МЛН РУБ.</a:t>
            </a:r>
          </a:p>
        </p:txBody>
      </p:sp>
      <p:pic>
        <p:nvPicPr>
          <p:cNvPr id="39" name="Picture 2" descr="C:\Users\lobanovaayu\Documents\ДОКЛАДЫ\2023 год\Отчетный доклад ЯрТПП\кар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958834"/>
            <a:ext cx="7246224" cy="79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43" y="189272"/>
            <a:ext cx="845581" cy="1411391"/>
          </a:xfrm>
          <a:prstGeom prst="rect">
            <a:avLst/>
          </a:prstGeom>
        </p:spPr>
      </p:pic>
      <p:sp>
        <p:nvSpPr>
          <p:cNvPr id="44" name="object 40"/>
          <p:cNvSpPr txBox="1"/>
          <p:nvPr/>
        </p:nvSpPr>
        <p:spPr>
          <a:xfrm>
            <a:off x="2546350" y="8930402"/>
            <a:ext cx="3048000" cy="83997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5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ПРАВА ПРЕДПРИНИМАТЕЛЕЙ ПОЛНОСТЬЮ ИЛИ ЧАСТИЧНО ВОССТАНОВЛЕНЫ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13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600" y="0"/>
            <a:ext cx="10439400" cy="10287000"/>
            <a:chOff x="7848600" y="0"/>
            <a:chExt cx="10439400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7925" y="0"/>
              <a:ext cx="600075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1"/>
              <a:ext cx="10439400" cy="250507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87925" y="6619875"/>
            <a:ext cx="114300" cy="1876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758170"/>
            <a:ext cx="6282690" cy="85344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127575" y="3052766"/>
            <a:ext cx="8617375" cy="638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РОСТ НАЛОГОВОЙ НАГРУЗКИ И ЕЕ НЕРАВНОМЕРНОСТЬ ДЛЯ СУБЪЕКТОВ МСП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20"/>
          <p:cNvSpPr txBox="1"/>
          <p:nvPr/>
        </p:nvSpPr>
        <p:spPr>
          <a:xfrm>
            <a:off x="381000" y="445908"/>
            <a:ext cx="947197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spc="-1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Топ-5 ключевых проблем бизнеса по итогам 2022 года</a:t>
            </a:r>
            <a:endParaRPr sz="5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8146624" y="4209359"/>
            <a:ext cx="8464975" cy="946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ЗАДОЛЖЕННОСТЬ ПЕРЕД БИЗНЕСОМ ПО ГОСУДАРСТВЕННЫМ И МУНИЦИПАЛЬНЫМ КОНТРАКТАМ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object 22"/>
          <p:cNvSpPr txBox="1"/>
          <p:nvPr/>
        </p:nvSpPr>
        <p:spPr>
          <a:xfrm>
            <a:off x="8146625" y="5580028"/>
            <a:ext cx="8464974" cy="946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ОГРАНИЧЕНИЯ ПРИ ЭКСПЛУАТАЦИИ И СОДЕРЖАНИИ ОБЪЕКТОВ ДОРОЖНОГО СЕРВИСА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2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26212" y="7098165"/>
            <a:ext cx="460005" cy="350231"/>
          </a:xfrm>
          <a:prstGeom prst="rect">
            <a:avLst/>
          </a:prstGeom>
        </p:spPr>
      </p:pic>
      <p:sp>
        <p:nvSpPr>
          <p:cNvPr id="35" name="object 22"/>
          <p:cNvSpPr txBox="1"/>
          <p:nvPr/>
        </p:nvSpPr>
        <p:spPr>
          <a:xfrm>
            <a:off x="8146625" y="7098165"/>
            <a:ext cx="884701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ПРОВЕДЕНИЕ МЕРОПРИЯТИЙ МУНИЦИПАЛЬНОГО КОНТРОЛЯ В ОБХОД ОГРАНИЧЕНИЙ, УСТАНОВЛЕННЫХ В СООТВЕТСТВИИ С № 248-ФЗ ОТ 31.07.2020 Г. 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8165675" y="8765702"/>
            <a:ext cx="8866068" cy="946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НЕКОНТРОЛИРУЕМЫЕ ОТКЛЮЧЕНИЯ ЭЛЕКТРОЭНЕРГИИ НА ОБЪЕКТАХ ПРЕДПРИНИМАТЕЛЕЙ-ПОТРЕБИТЕЛЕЙ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lobanovaayu\Downloads\free-icon-gold-medal-7449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83" y="3052766"/>
            <a:ext cx="736297" cy="7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Downloads\free-icon-2nd-place-489968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19" y="4209359"/>
            <a:ext cx="981624" cy="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banovaayu\Downloads\free-icon-3rd-place-489969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2" y="5534558"/>
            <a:ext cx="981624" cy="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48316" y="8765702"/>
            <a:ext cx="460005" cy="3502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43" y="174022"/>
            <a:ext cx="845581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banovaayu\Desktop\369516-PB1G9L-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tx2">
              <a:alpha val="9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091861" y="4314825"/>
            <a:ext cx="1200150" cy="5972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63087" y="77677"/>
            <a:ext cx="7362825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Рост налоговой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нагрузки</a:t>
            </a:r>
            <a:endParaRPr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257" y="154248"/>
            <a:ext cx="845581" cy="1411391"/>
          </a:xfrm>
          <a:prstGeom prst="rect">
            <a:avLst/>
          </a:prstGeom>
        </p:spPr>
      </p:pic>
      <p:pic>
        <p:nvPicPr>
          <p:cNvPr id="1026" name="Picture 2" descr="C:\Users\lobanovaayu\Desktop\44fac5a5a37eba7444b6657dbbde20b6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5"/>
          <a:stretch/>
        </p:blipFill>
        <p:spPr bwMode="auto">
          <a:xfrm>
            <a:off x="4011" y="0"/>
            <a:ext cx="9144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63087" y="2552700"/>
            <a:ext cx="7390899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ОРГАНАМ МЕСТНОГО САМОУПРАВЛЕНИЯ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рассмотреть вопрос дифференциации ставок налога на имущество физических лиц, а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ОРГАНАМ ИСПОЛНИТЕЛЬНОЙ ВЛАСТИ РЕГИОНА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- о компенсации возможных выпадающих доходов местных бюджетов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Calibri"/>
              <a:cs typeface="Microsoft Sans Serif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ПРАВИТЕЛЬСТВУ ЯРОСЛАВСКОЙ ОБЛАСТИ,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ФНС осуществлять мониторинг собираемости налогов в бюджет в динамике по сравнению с показателями предыдущих аналогичных отчетных периодов.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63087" y="1799186"/>
            <a:ext cx="6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ПРЕДЛАГАЕМ: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3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152400" y="0"/>
            <a:ext cx="8396218" cy="10287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11296767" y="1450583"/>
            <a:ext cx="334893" cy="4485179"/>
            <a:chOff x="1606817" y="4321478"/>
            <a:chExt cx="334893" cy="44851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860" y="4321478"/>
              <a:ext cx="323850" cy="981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860" y="5419725"/>
              <a:ext cx="323850" cy="9810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860" y="6638865"/>
              <a:ext cx="323850" cy="9810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817" y="7825582"/>
              <a:ext cx="323850" cy="981075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FFFFFF"/>
                </a:solidFill>
              </a:rPr>
              <a:t>СТРАНИЦА</a:t>
            </a:r>
            <a:r>
              <a:rPr spc="15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7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5" name="object 20"/>
          <p:cNvSpPr txBox="1"/>
          <p:nvPr/>
        </p:nvSpPr>
        <p:spPr>
          <a:xfrm>
            <a:off x="6440905" y="213105"/>
            <a:ext cx="98298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Задолженность по </a:t>
            </a:r>
            <a:r>
              <a:rPr lang="ru-RU" sz="5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госконтрактам</a:t>
            </a:r>
            <a:endParaRPr sz="5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33" y="221101"/>
            <a:ext cx="845581" cy="1411391"/>
          </a:xfrm>
          <a:prstGeom prst="rect">
            <a:avLst/>
          </a:prstGeom>
        </p:spPr>
      </p:pic>
      <p:pic>
        <p:nvPicPr>
          <p:cNvPr id="48" name="object 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0"/>
            <a:ext cx="7010400" cy="10287000"/>
          </a:xfrm>
          <a:prstGeom prst="rect">
            <a:avLst/>
          </a:prstGeom>
        </p:spPr>
      </p:pic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098482677"/>
              </p:ext>
            </p:extLst>
          </p:nvPr>
        </p:nvGraphicFramePr>
        <p:xfrm>
          <a:off x="8610600" y="2617360"/>
          <a:ext cx="9293214" cy="69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84985" y="465738"/>
            <a:ext cx="6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ПРЕДЛАГАЕМ: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2084" y="1099328"/>
            <a:ext cx="5493738" cy="897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ОРГАНАМ РЕГИОНАЛЬНОЙ И МУНИЦИПАЛЬНОЙ ВЛАСТИ провести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мониторинг исполнения </a:t>
            </a:r>
            <a:r>
              <a:rPr lang="ru-RU" sz="2800" dirty="0" err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госзаказчиками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законодательства о контрактной системе в сфере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закупок;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ПРАВИТЕЛЬСТВУ ЯРОСЛАВСКОЙ ОБЛАСТИ включить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показатель своевременности оплаты по контрактам в ежегодный «Рейтинг-76», который отражает эффективность деятельности органов местного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самоуправления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ea typeface="Calibri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banovaayu\Desktop\369516-PB1G9L-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2807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tx2">
              <a:alpha val="9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091861" y="4314825"/>
            <a:ext cx="1200150" cy="5972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81458" y="425545"/>
            <a:ext cx="6710404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Эксплуатация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и содержание ОДС</a:t>
            </a:r>
            <a:endParaRPr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862" y="298899"/>
            <a:ext cx="845581" cy="141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5021" y="3238500"/>
            <a:ext cx="6524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ЯРОСЛАВСКОЙ ОБЛАСТНОЙ ДУМЕ внести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разработанный законопроект в Государственную Думу ФС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РФ;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ПРАВИТЕЛЬСТВУ ЯРОСЛАВСКОЙ ОБЛАСТИ совместно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органами местного самоуправления разработать механизм возмещения затрат субъектам предпринимательской деятельности на исполнение требований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ст. 22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Федерального закона № 257-ФЗ.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3937" y="2464117"/>
            <a:ext cx="6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ПРЕДЛАГАЕМ: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7" name="Picture 3" descr="C:\Users\lobanovaayu\Desktop\img_4476-1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0"/>
          <a:stretch/>
        </p:blipFill>
        <p:spPr bwMode="auto">
          <a:xfrm>
            <a:off x="0" y="0"/>
            <a:ext cx="100965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banovaayu\Desktop\369516-PB1G9L-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tx2">
              <a:alpha val="9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091861" y="4314825"/>
            <a:ext cx="1200150" cy="5972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546351" y="154248"/>
            <a:ext cx="7997696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Муниципальный контроль в обход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dirty="0">
                <a:solidFill>
                  <a:schemeClr val="bg1"/>
                </a:solidFill>
                <a:latin typeface="Arial"/>
                <a:cs typeface="Arial"/>
              </a:rPr>
              <a:t> № </a:t>
            </a: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248-ФЗ от 31.07.2020 </a:t>
            </a:r>
            <a:endParaRPr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257" y="154248"/>
            <a:ext cx="845581" cy="141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6351" y="3563334"/>
            <a:ext cx="71414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ЯРОСЛАВСКОЙ ОБЛАСТНОЙ ДУМЕ рассмотреть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возможность подготовки законодательной инициативы по внесению изменений в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ФЗ о контроле,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предусматривающих запрет на осуществление контрольных мероприятий в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отношении предпринимателей,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прямо не урегулированных соответствующими нормами, либо установить, что иные виды контрольно-надзорных </a:t>
            </a:r>
            <a:r>
              <a:rPr lang="ru-RU" sz="2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мероприятий могут </a:t>
            </a:r>
            <a:r>
              <a:rPr lang="ru-RU" sz="2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проводиться только с соблюдением ограничений, установленных федеральным законодательством.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4106" y="2771274"/>
            <a:ext cx="6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ПРЕДЛАГАЕМ: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098" name="Picture 2" descr="C:\Users\lobanovaayu\Desktop\56a8c3bd3bb0fc72018f69cd450838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4"/>
          <a:stretch/>
        </p:blipFill>
        <p:spPr bwMode="auto">
          <a:xfrm>
            <a:off x="0" y="0"/>
            <a:ext cx="9144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787</Words>
  <Application>Microsoft Office PowerPoint</Application>
  <PresentationFormat>Произвольный</PresentationFormat>
  <Paragraphs>121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В 2012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БЮ для журналистов</dc:title>
  <dc:creator>Лобанова Алена Юрьевна</dc:creator>
  <cp:lastModifiedBy>Лобанова Алена Юрьевна</cp:lastModifiedBy>
  <cp:revision>199</cp:revision>
  <dcterms:created xsi:type="dcterms:W3CDTF">2023-01-12T08:26:31Z</dcterms:created>
  <dcterms:modified xsi:type="dcterms:W3CDTF">2023-03-15T14:04:59Z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2022-12-20T00:00:00Z</vt:filetime>
  </property>
  <property fmtid="{D5CDD505-2E9C-101B-9397-08002B2CF9AE}" pid="3" name="Creator">
    <vt:lpwstr>Keynote</vt:lpwstr>
  </property>
  <property fmtid="{D5CDD505-2E9C-101B-9397-08002B2CF9AE}" pid="4" name="LastSaved">
    <vt:filetime>2023-01-12T00:00:00Z</vt:filetime>
  </property>
</Properties>
</file>